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charts/chart1.xml" ContentType="application/vnd.openxmlformats-officedocument.drawingml.chart+xml"/>
  <Override PartName="/ppt/notesSlides/notesSlide8.xml" ContentType="application/vnd.openxmlformats-officedocument.presentationml.notesSlide+xml"/>
  <Override PartName="/ppt/slides/slide9.xml" ContentType="application/vnd.openxmlformats-officedocument.presentationml.slide+xml"/>
  <Override PartName="/ppt/slides/charts/chart2.xml" ContentType="application/vnd.openxmlformats-officedocument.drawingml.chart+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bf3f53e8ee5c42bc" /><Relationship Type="http://schemas.openxmlformats.org/officeDocument/2006/relationships/extended-properties" Target="/docProps/app.xml" Id="R73039fb8d03e4698" /><Relationship Type="http://schemas.openxmlformats.org/officeDocument/2006/relationships/officeDocument" Target="/ppt/presentation.xml" Id="Re79ee48ea16b4a3f" /></Relationships>
</file>

<file path=ppt/presentation.xml><?xml version="1.0" encoding="utf-8"?>
<p:presentation xmlns:p="http://schemas.openxmlformats.org/presentationml/2006/main">
  <p:sldMasterIdLst>
    <p:sldMasterId xmlns:r="http://schemas.openxmlformats.org/officeDocument/2006/relationships" id="2147483648" r:id="R71c5cbaa287a48e0"/>
  </p:sldMasterIdLst>
  <p:notesMasterIdLst>
    <p:notesMasterId xmlns:r="http://schemas.openxmlformats.org/officeDocument/2006/relationships" r:id="R967c933090454679"/>
  </p:notesMasterIdLst>
  <p:sldIdLst>
    <p:sldId xmlns:r="http://schemas.openxmlformats.org/officeDocument/2006/relationships" id="256" r:id="R1f373b344c6d4608"/>
    <p:sldId xmlns:r="http://schemas.openxmlformats.org/officeDocument/2006/relationships" id="257" r:id="Rb6adf8e107394978"/>
    <p:sldId xmlns:r="http://schemas.openxmlformats.org/officeDocument/2006/relationships" id="258" r:id="Rf8a13e5396714f22"/>
    <p:sldId xmlns:r="http://schemas.openxmlformats.org/officeDocument/2006/relationships" id="259" r:id="Rbef377a67067497d"/>
    <p:sldId xmlns:r="http://schemas.openxmlformats.org/officeDocument/2006/relationships" id="260" r:id="R6f10c86946494184"/>
    <p:sldId xmlns:r="http://schemas.openxmlformats.org/officeDocument/2006/relationships" id="261" r:id="Rda0add02da704f26"/>
    <p:sldId xmlns:r="http://schemas.openxmlformats.org/officeDocument/2006/relationships" id="262" r:id="R1e5f678a65d44996"/>
    <p:sldId xmlns:r="http://schemas.openxmlformats.org/officeDocument/2006/relationships" id="263" r:id="R1caf9fd282a84dfd"/>
    <p:sldId xmlns:r="http://schemas.openxmlformats.org/officeDocument/2006/relationships" id="264" r:id="R3b48eb3b84ef42fb"/>
    <p:sldId xmlns:r="http://schemas.openxmlformats.org/officeDocument/2006/relationships" id="265" r:id="R95f8c1e01c3f4b28"/>
    <p:sldId xmlns:r="http://schemas.openxmlformats.org/officeDocument/2006/relationships" id="266" r:id="Re9da497667b74967"/>
    <p:sldId xmlns:r="http://schemas.openxmlformats.org/officeDocument/2006/relationships" id="267" r:id="R15c2c516fec44cbf"/>
    <p:sldId xmlns:r="http://schemas.openxmlformats.org/officeDocument/2006/relationships" id="268" r:id="R2dd662e68bc24093"/>
    <p:sldId xmlns:r="http://schemas.openxmlformats.org/officeDocument/2006/relationships" id="269" r:id="Rd94f489eac964b95"/>
    <p:sldId xmlns:r="http://schemas.openxmlformats.org/officeDocument/2006/relationships" id="270" r:id="Re7db943d6f7c4a9f"/>
    <p:sldId xmlns:r="http://schemas.openxmlformats.org/officeDocument/2006/relationships" id="271" r:id="Rec858cc08da74514"/>
    <p:sldId xmlns:r="http://schemas.openxmlformats.org/officeDocument/2006/relationships" id="272" r:id="R16b1d24946984a79"/>
    <p:sldId xmlns:r="http://schemas.openxmlformats.org/officeDocument/2006/relationships" id="273" r:id="R3c64732f454743dc"/>
    <p:sldId xmlns:r="http://schemas.openxmlformats.org/officeDocument/2006/relationships" id="274" r:id="R5a1a8d8f490948f8"/>
    <p:sldId xmlns:r="http://schemas.openxmlformats.org/officeDocument/2006/relationships" id="275" r:id="R094a505647df473a"/>
    <p:sldId xmlns:r="http://schemas.openxmlformats.org/officeDocument/2006/relationships" id="276" r:id="R8c4f7a265a524982"/>
    <p:sldId xmlns:r="http://schemas.openxmlformats.org/officeDocument/2006/relationships" id="277" r:id="Re7f91d39c6394aa0"/>
    <p:sldId xmlns:r="http://schemas.openxmlformats.org/officeDocument/2006/relationships" id="278" r:id="R084ea0ebd2b64af4"/>
    <p:sldId xmlns:r="http://schemas.openxmlformats.org/officeDocument/2006/relationships" id="279" r:id="R595c97d5ccbf49e8"/>
    <p:sldId xmlns:r="http://schemas.openxmlformats.org/officeDocument/2006/relationships" id="280" r:id="R46a2d8ce5c71470c"/>
    <p:sldId xmlns:r="http://schemas.openxmlformats.org/officeDocument/2006/relationships" id="281" r:id="R6c6fe335564d470d"/>
    <p:sldId xmlns:r="http://schemas.openxmlformats.org/officeDocument/2006/relationships" id="282" r:id="R8df0d91de9344fa6"/>
    <p:sldId xmlns:r="http://schemas.openxmlformats.org/officeDocument/2006/relationships" id="283" r:id="Rac483b05798f4d9a"/>
    <p:sldId xmlns:r="http://schemas.openxmlformats.org/officeDocument/2006/relationships" id="284" r:id="Re2d30133490e4102"/>
    <p:sldId xmlns:r="http://schemas.openxmlformats.org/officeDocument/2006/relationships" id="285" r:id="R96fea32c4c104f4d"/>
    <p:sldId xmlns:r="http://schemas.openxmlformats.org/officeDocument/2006/relationships" id="286" r:id="R2aea637ffeb94f02"/>
    <p:sldId xmlns:r="http://schemas.openxmlformats.org/officeDocument/2006/relationships" id="287" r:id="R10c5b6f561914a7f"/>
    <p:sldId xmlns:r="http://schemas.openxmlformats.org/officeDocument/2006/relationships" id="288" r:id="R0bef23f1e6224b1b"/>
    <p:sldId xmlns:r="http://schemas.openxmlformats.org/officeDocument/2006/relationships" id="289" r:id="R1cc362e52ad04108"/>
    <p:sldId xmlns:r="http://schemas.openxmlformats.org/officeDocument/2006/relationships" id="290" r:id="Rbcdfa201f0764983"/>
    <p:sldId xmlns:r="http://schemas.openxmlformats.org/officeDocument/2006/relationships" id="291" r:id="Rff12c303ee36446a"/>
    <p:sldId xmlns:r="http://schemas.openxmlformats.org/officeDocument/2006/relationships" id="292" r:id="R27b650c820fc401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afea5a8df8a4b10" /><Relationship Type="http://schemas.openxmlformats.org/officeDocument/2006/relationships/slideMaster" Target="/ppt/slideMasters/slideMaster1.xml" Id="R71c5cbaa287a48e0" /><Relationship Type="http://schemas.openxmlformats.org/officeDocument/2006/relationships/notesMaster" Target="/ppt/notesMasters/notesMaster1.xml" Id="R967c933090454679" /><Relationship Type="http://schemas.openxmlformats.org/officeDocument/2006/relationships/presProps" Target="/ppt/presProps.xml" Id="R20bae18ed7fa4a2a" /><Relationship Type="http://schemas.openxmlformats.org/officeDocument/2006/relationships/tableStyles" Target="/ppt/tableStyles.xml" Id="R4d1a868863fa45d0" /><Relationship Type="http://schemas.openxmlformats.org/officeDocument/2006/relationships/slide" Target="/ppt/slides/slide1.xml" Id="R1f373b344c6d4608" /><Relationship Type="http://schemas.openxmlformats.org/officeDocument/2006/relationships/slide" Target="/ppt/slides/slide2.xml" Id="Rb6adf8e107394978" /><Relationship Type="http://schemas.openxmlformats.org/officeDocument/2006/relationships/slide" Target="/ppt/slides/slide3.xml" Id="Rf8a13e5396714f22" /><Relationship Type="http://schemas.openxmlformats.org/officeDocument/2006/relationships/slide" Target="/ppt/slides/slide4.xml" Id="Rbef377a67067497d" /><Relationship Type="http://schemas.openxmlformats.org/officeDocument/2006/relationships/slide" Target="/ppt/slides/slide5.xml" Id="R6f10c86946494184" /><Relationship Type="http://schemas.openxmlformats.org/officeDocument/2006/relationships/slide" Target="/ppt/slides/slide6.xml" Id="Rda0add02da704f26" /><Relationship Type="http://schemas.openxmlformats.org/officeDocument/2006/relationships/slide" Target="/ppt/slides/slide7.xml" Id="R1e5f678a65d44996" /><Relationship Type="http://schemas.openxmlformats.org/officeDocument/2006/relationships/slide" Target="/ppt/slides/slide8.xml" Id="R1caf9fd282a84dfd" /><Relationship Type="http://schemas.openxmlformats.org/officeDocument/2006/relationships/slide" Target="/ppt/slides/slide9.xml" Id="R3b48eb3b84ef42fb" /><Relationship Type="http://schemas.openxmlformats.org/officeDocument/2006/relationships/slide" Target="/ppt/slides/slide10.xml" Id="R95f8c1e01c3f4b28" /><Relationship Type="http://schemas.openxmlformats.org/officeDocument/2006/relationships/slide" Target="/ppt/slides/slide11.xml" Id="Re9da497667b74967" /><Relationship Type="http://schemas.openxmlformats.org/officeDocument/2006/relationships/slide" Target="/ppt/slides/slide12.xml" Id="R15c2c516fec44cbf" /><Relationship Type="http://schemas.openxmlformats.org/officeDocument/2006/relationships/slide" Target="/ppt/slides/slide13.xml" Id="R2dd662e68bc24093" /><Relationship Type="http://schemas.openxmlformats.org/officeDocument/2006/relationships/slide" Target="/ppt/slides/slide14.xml" Id="Rd94f489eac964b95" /><Relationship Type="http://schemas.openxmlformats.org/officeDocument/2006/relationships/slide" Target="/ppt/slides/slide15.xml" Id="Re7db943d6f7c4a9f" /><Relationship Type="http://schemas.openxmlformats.org/officeDocument/2006/relationships/slide" Target="/ppt/slides/slide16.xml" Id="Rec858cc08da74514" /><Relationship Type="http://schemas.openxmlformats.org/officeDocument/2006/relationships/slide" Target="/ppt/slides/slide17.xml" Id="R16b1d24946984a79" /><Relationship Type="http://schemas.openxmlformats.org/officeDocument/2006/relationships/slide" Target="/ppt/slides/slide18.xml" Id="R3c64732f454743dc" /><Relationship Type="http://schemas.openxmlformats.org/officeDocument/2006/relationships/slide" Target="/ppt/slides/slide19.xml" Id="R5a1a8d8f490948f8" /><Relationship Type="http://schemas.openxmlformats.org/officeDocument/2006/relationships/slide" Target="/ppt/slides/slide20.xml" Id="R094a505647df473a" /><Relationship Type="http://schemas.openxmlformats.org/officeDocument/2006/relationships/slide" Target="/ppt/slides/slide21.xml" Id="R8c4f7a265a524982" /><Relationship Type="http://schemas.openxmlformats.org/officeDocument/2006/relationships/slide" Target="/ppt/slides/slide22.xml" Id="Re7f91d39c6394aa0" /><Relationship Type="http://schemas.openxmlformats.org/officeDocument/2006/relationships/slide" Target="/ppt/slides/slide23.xml" Id="R084ea0ebd2b64af4" /><Relationship Type="http://schemas.openxmlformats.org/officeDocument/2006/relationships/slide" Target="/ppt/slides/slide24.xml" Id="R595c97d5ccbf49e8" /><Relationship Type="http://schemas.openxmlformats.org/officeDocument/2006/relationships/slide" Target="/ppt/slides/slide25.xml" Id="R46a2d8ce5c71470c" /><Relationship Type="http://schemas.openxmlformats.org/officeDocument/2006/relationships/slide" Target="/ppt/slides/slide26.xml" Id="R6c6fe335564d470d" /><Relationship Type="http://schemas.openxmlformats.org/officeDocument/2006/relationships/slide" Target="/ppt/slides/slide27.xml" Id="R8df0d91de9344fa6" /><Relationship Type="http://schemas.openxmlformats.org/officeDocument/2006/relationships/slide" Target="/ppt/slides/slide28.xml" Id="Rac483b05798f4d9a" /><Relationship Type="http://schemas.openxmlformats.org/officeDocument/2006/relationships/slide" Target="/ppt/slides/slide29.xml" Id="Re2d30133490e4102" /><Relationship Type="http://schemas.openxmlformats.org/officeDocument/2006/relationships/slide" Target="/ppt/slides/slide30.xml" Id="R96fea32c4c104f4d" /><Relationship Type="http://schemas.openxmlformats.org/officeDocument/2006/relationships/slide" Target="/ppt/slides/slide31.xml" Id="R2aea637ffeb94f02" /><Relationship Type="http://schemas.openxmlformats.org/officeDocument/2006/relationships/slide" Target="/ppt/slides/slide32.xml" Id="R10c5b6f561914a7f" /><Relationship Type="http://schemas.openxmlformats.org/officeDocument/2006/relationships/slide" Target="/ppt/slides/slide33.xml" Id="R0bef23f1e6224b1b" /><Relationship Type="http://schemas.openxmlformats.org/officeDocument/2006/relationships/slide" Target="/ppt/slides/slide34.xml" Id="R1cc362e52ad04108" /><Relationship Type="http://schemas.openxmlformats.org/officeDocument/2006/relationships/slide" Target="/ppt/slides/slide35.xml" Id="Rbcdfa201f0764983" /><Relationship Type="http://schemas.openxmlformats.org/officeDocument/2006/relationships/slide" Target="/ppt/slides/slide36.xml" Id="Rff12c303ee36446a" /><Relationship Type="http://schemas.openxmlformats.org/officeDocument/2006/relationships/slide" Target="/ppt/slides/slide37.xml" Id="R27b650c820fc401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7b6a13b44df44c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e72dc4f16af49fb" /><Relationship Type="http://schemas.openxmlformats.org/officeDocument/2006/relationships/notesMaster" Target="/ppt/notesMasters/notesMaster1.xml" Id="R527f0312d7c8438c" /></Relationships>
</file>

<file path=ppt/notesSlides/_rels/notesSlide2.xml.rels>&#65279;<?xml version="1.0" encoding="utf-8"?><Relationships xmlns="http://schemas.openxmlformats.org/package/2006/relationships"><Relationship Type="http://schemas.openxmlformats.org/officeDocument/2006/relationships/slide" Target="/ppt/slides/slide2.xml" Id="R4a952a55ee1a42c2" /><Relationship Type="http://schemas.openxmlformats.org/officeDocument/2006/relationships/notesMaster" Target="/ppt/notesMasters/notesMaster1.xml" Id="R31f2e0cbafc942c0" /></Relationships>
</file>

<file path=ppt/notesSlides/_rels/notesSlide3.xml.rels>&#65279;<?xml version="1.0" encoding="utf-8"?><Relationships xmlns="http://schemas.openxmlformats.org/package/2006/relationships"><Relationship Type="http://schemas.openxmlformats.org/officeDocument/2006/relationships/slide" Target="/ppt/slides/slide3.xml" Id="R372abbf9d4484f80" /><Relationship Type="http://schemas.openxmlformats.org/officeDocument/2006/relationships/notesMaster" Target="/ppt/notesMasters/notesMaster1.xml" Id="Rbf83a3118f6d4e0c" /></Relationships>
</file>

<file path=ppt/notesSlides/_rels/notesSlide4.xml.rels>&#65279;<?xml version="1.0" encoding="utf-8"?><Relationships xmlns="http://schemas.openxmlformats.org/package/2006/relationships"><Relationship Type="http://schemas.openxmlformats.org/officeDocument/2006/relationships/slide" Target="/ppt/slides/slide4.xml" Id="R96cc3b32402f4e14" /><Relationship Type="http://schemas.openxmlformats.org/officeDocument/2006/relationships/notesMaster" Target="/ppt/notesMasters/notesMaster1.xml" Id="R71bd25f5d9994911" /></Relationships>
</file>

<file path=ppt/notesSlides/_rels/notesSlide5.xml.rels>&#65279;<?xml version="1.0" encoding="utf-8"?><Relationships xmlns="http://schemas.openxmlformats.org/package/2006/relationships"><Relationship Type="http://schemas.openxmlformats.org/officeDocument/2006/relationships/slide" Target="/ppt/slides/slide5.xml" Id="R322fc22d93f04da6" /><Relationship Type="http://schemas.openxmlformats.org/officeDocument/2006/relationships/notesMaster" Target="/ppt/notesMasters/notesMaster1.xml" Id="Rdc229f1dee3f4d3e" /></Relationships>
</file>

<file path=ppt/notesSlides/_rels/notesSlide6.xml.rels>&#65279;<?xml version="1.0" encoding="utf-8"?><Relationships xmlns="http://schemas.openxmlformats.org/package/2006/relationships"><Relationship Type="http://schemas.openxmlformats.org/officeDocument/2006/relationships/slide" Target="/ppt/slides/slide6.xml" Id="R811d30621e034f71" /><Relationship Type="http://schemas.openxmlformats.org/officeDocument/2006/relationships/notesMaster" Target="/ppt/notesMasters/notesMaster1.xml" Id="Rab939722579e467a" /></Relationships>
</file>

<file path=ppt/notesSlides/_rels/notesSlide7.xml.rels>&#65279;<?xml version="1.0" encoding="utf-8"?><Relationships xmlns="http://schemas.openxmlformats.org/package/2006/relationships"><Relationship Type="http://schemas.openxmlformats.org/officeDocument/2006/relationships/slide" Target="/ppt/slides/slide7.xml" Id="R84e436370fd84a45" /><Relationship Type="http://schemas.openxmlformats.org/officeDocument/2006/relationships/notesMaster" Target="/ppt/notesMasters/notesMaster1.xml" Id="Ra8c222cbfa3c4dec" /></Relationships>
</file>

<file path=ppt/notesSlides/_rels/notesSlide8.xml.rels>&#65279;<?xml version="1.0" encoding="utf-8"?><Relationships xmlns="http://schemas.openxmlformats.org/package/2006/relationships"><Relationship Type="http://schemas.openxmlformats.org/officeDocument/2006/relationships/slide" Target="/ppt/slides/slide8.xml" Id="R22d1f3aa5e754a46" /><Relationship Type="http://schemas.openxmlformats.org/officeDocument/2006/relationships/notesMaster" Target="/ppt/notesMasters/notesMaster1.xml" Id="Reb8ab592b02a44ad" /></Relationships>
</file>

<file path=ppt/notesSlides/_rels/notesSlide9.xml.rels>&#65279;<?xml version="1.0" encoding="utf-8"?><Relationships xmlns="http://schemas.openxmlformats.org/package/2006/relationships"><Relationship Type="http://schemas.openxmlformats.org/officeDocument/2006/relationships/slide" Target="/ppt/slides/slide9.xml" Id="R46e2f456d9e5484c" /><Relationship Type="http://schemas.openxmlformats.org/officeDocument/2006/relationships/notesMaster" Target="/ppt/notesMasters/notesMaster1.xml" Id="R205374e1f07646d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17cdc2f314c407f" /><Relationship Type="http://schemas.openxmlformats.org/officeDocument/2006/relationships/notesMaster" Target="/ppt/notesMasters/notesMaster1.xml" Id="R642f57369603409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6b1f2d370904d42" /><Relationship Type="http://schemas.openxmlformats.org/officeDocument/2006/relationships/notesMaster" Target="/ppt/notesMasters/notesMaster1.xml" Id="Rb90ef16fd521444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d2e0c8aa4af401d" /><Relationship Type="http://schemas.openxmlformats.org/officeDocument/2006/relationships/notesMaster" Target="/ppt/notesMasters/notesMaster1.xml" Id="R734e5b2174c64a7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a4bac43a71e41bf" /><Relationship Type="http://schemas.openxmlformats.org/officeDocument/2006/relationships/notesMaster" Target="/ppt/notesMasters/notesMaster1.xml" Id="R07226f341f53443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23d58e5aad345b6" /><Relationship Type="http://schemas.openxmlformats.org/officeDocument/2006/relationships/notesMaster" Target="/ppt/notesMasters/notesMaster1.xml" Id="Rb24d695323bc44c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4ebe54663d74901" /><Relationship Type="http://schemas.openxmlformats.org/officeDocument/2006/relationships/notesMaster" Target="/ppt/notesMasters/notesMaster1.xml" Id="R749b2c355fc2469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0f1abda62d640b9" /><Relationship Type="http://schemas.openxmlformats.org/officeDocument/2006/relationships/notesMaster" Target="/ppt/notesMasters/notesMaster1.xml" Id="R3c2adb10e34243d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b929af7a6d848cb" /><Relationship Type="http://schemas.openxmlformats.org/officeDocument/2006/relationships/notesMaster" Target="/ppt/notesMasters/notesMaster1.xml" Id="Rdfe2812f59f74a1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f4bc3ea6e324d31" /><Relationship Type="http://schemas.openxmlformats.org/officeDocument/2006/relationships/notesMaster" Target="/ppt/notesMasters/notesMaster1.xml" Id="Rac5a633f9df04de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38790bb4b484e55" /><Relationship Type="http://schemas.openxmlformats.org/officeDocument/2006/relationships/notesMaster" Target="/ppt/notesMasters/notesMaster1.xml" Id="R4d25aa5f1fcd47c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475713ea02e49bb" /><Relationship Type="http://schemas.openxmlformats.org/officeDocument/2006/relationships/notesMaster" Target="/ppt/notesMasters/notesMaster1.xml" Id="Rf31d1d9ac8f5470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2f7956eee7d4f3d" /><Relationship Type="http://schemas.openxmlformats.org/officeDocument/2006/relationships/notesMaster" Target="/ppt/notesMasters/notesMaster1.xml" Id="R13c01bc350314d2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e0424b8d5394fa1" /><Relationship Type="http://schemas.openxmlformats.org/officeDocument/2006/relationships/notesMaster" Target="/ppt/notesMasters/notesMaster1.xml" Id="R7b012ff34296428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581f0666385480d" /><Relationship Type="http://schemas.openxmlformats.org/officeDocument/2006/relationships/notesMaster" Target="/ppt/notesMasters/notesMaster1.xml" Id="R01ba97b9a0994a3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4a4e63bba9045ea" /><Relationship Type="http://schemas.openxmlformats.org/officeDocument/2006/relationships/notesMaster" Target="/ppt/notesMasters/notesMaster1.xml" Id="R45609e02fd414dd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29d0031c62347fe" /><Relationship Type="http://schemas.openxmlformats.org/officeDocument/2006/relationships/notesMaster" Target="/ppt/notesMasters/notesMaster1.xml" Id="R9b5cbcfcfd9f422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e89a66c4a1b41ae" /><Relationship Type="http://schemas.openxmlformats.org/officeDocument/2006/relationships/notesMaster" Target="/ppt/notesMasters/notesMaster1.xml" Id="R97677c46bd13452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3c5f60e86454c41" /><Relationship Type="http://schemas.openxmlformats.org/officeDocument/2006/relationships/notesMaster" Target="/ppt/notesMasters/notesMaster1.xml" Id="Rb954102424e14a2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f1ea208147c4a48" /><Relationship Type="http://schemas.openxmlformats.org/officeDocument/2006/relationships/notesMaster" Target="/ppt/notesMasters/notesMaster1.xml" Id="Red0c15c1d3574e8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bd2ba477ad04ef5" /><Relationship Type="http://schemas.openxmlformats.org/officeDocument/2006/relationships/notesMaster" Target="/ppt/notesMasters/notesMaster1.xml" Id="Rd67416fa9986430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dbcc99be3b94f47" /><Relationship Type="http://schemas.openxmlformats.org/officeDocument/2006/relationships/notesMaster" Target="/ppt/notesMasters/notesMaster1.xml" Id="Rf68674730f9c4ef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82921bebfca4582" /><Relationship Type="http://schemas.openxmlformats.org/officeDocument/2006/relationships/notesMaster" Target="/ppt/notesMasters/notesMaster1.xml" Id="R0374a9356ed8407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163724ad5dd41bd" /><Relationship Type="http://schemas.openxmlformats.org/officeDocument/2006/relationships/notesMaster" Target="/ppt/notesMasters/notesMaster1.xml" Id="R41d753b1f85f45c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0f5f76468de44a2" /><Relationship Type="http://schemas.openxmlformats.org/officeDocument/2006/relationships/notesMaster" Target="/ppt/notesMasters/notesMaster1.xml" Id="Rd836527d32ae43c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0acec598863440c" /><Relationship Type="http://schemas.openxmlformats.org/officeDocument/2006/relationships/notesMaster" Target="/ppt/notesMasters/notesMaster1.xml" Id="R68b80fbb4e8745a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009a633b3144550" /><Relationship Type="http://schemas.openxmlformats.org/officeDocument/2006/relationships/notesMaster" Target="/ppt/notesMasters/notesMaster1.xml" Id="R48cc8d4c54c0493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18ffbaa0dc5248a6" /><Relationship Type="http://schemas.openxmlformats.org/officeDocument/2006/relationships/notesMaster" Target="/ppt/notesMasters/notesMaster1.xml" Id="Rd5221ddea14a452d"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3ed1fbfe75f4147" /><Relationship Type="http://schemas.openxmlformats.org/officeDocument/2006/relationships/notesMaster" Target="/ppt/notesMasters/notesMaster1.xml" Id="R744323b79d7a494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HH, ZJ · 0:00</a:t>
            </a:r>
          </a:p>
          <a:p xmlns:a="http://schemas.openxmlformats.org/drawingml/2006/main">
            <a:r>
              <a:t>Christian Wind opens as host. Hartmut Hübner and Zeno John introduce themselves. Each participant then says only their name and role.</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0:02</a:t>
            </a:r>
          </a:p>
          <a:p xmlns:a="http://schemas.openxmlformats.org/drawingml/2006/main">
            <a:r>
              <a:t>Introduce the assessment, group demo and governance checklist. Teams develop two or three of their own workflows in the full-day workshop.</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0:03</a:t>
            </a:r>
          </a:p>
          <a:p xmlns:a="http://schemas.openxmlformats.org/drawingml/2006/main">
            <a:r>
              <a:t>Eight blocks, each at least five minutes. The pair discussion is part of the welcome.</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0:05</a:t>
            </a:r>
          </a:p>
          <a:p xmlns:a="http://schemas.openxmlformats.org/drawingml/2006/main">
            <a:r>
              <a:t>Christian leads: name and role only, up to 15 seconds each. Then two minutes of discussion in pairs.</a:t>
            </a:r>
          </a:p>
          <a:p xmlns:a="http://schemas.openxmlformats.org/drawingml/2006/main">
            <a:r>
              <a:t>Allow six minutes for 24 introductions. Stop the pair discussion after two minutes.</a:t>
            </a:r>
          </a:p>
          <a:p xmlns:a="http://schemas.openxmlformats.org/drawingml/2006/main">
            <a:r>
              <a:t>Keep company descriptions and case details out of the introductions.</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0:15</a:t>
            </a:r>
          </a:p>
          <a:p xmlns:a="http://schemas.openxmlformats.org/drawingml/2006/main">
            <a:r>
              <a:t>Explain the sample before showing percentages. Do not generalise the results to all organisations.</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0:16</a:t>
            </a:r>
          </a:p>
          <a:p xmlns:a="http://schemas.openxmlformats.org/drawingml/2006/main">
            <a:r>
              <a:t>Give participants one minute. Open live results with the Results button or R. Do not interpret a small sample as representative.</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https://workshops.mmind.ai/en/w/bratschi-2026-09-29/frage/1</a:t>
            </a:r>
          </a:p>
          <a:p xmlns:a="http://schemas.openxmlformats.org/drawingml/2006/main">
            <a:r>
              <a:t>https://workshops.mmind.ai/en/w/bratschi-2026-09-29/frage/1/beamer</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0:18</a:t>
            </a:r>
          </a:p>
          <a:p xmlns:a="http://schemas.openxmlformats.org/drawingml/2006/main">
            <a:r>
              <a:t>Distinguish reported manual effort from proven automation potential. The survey does not measure hours that AI will save.</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0:20</a:t>
            </a:r>
          </a:p>
          <a:p xmlns:a="http://schemas.openxmlformats.org/drawingml/2006/main">
            <a:r>
              <a:t>Values are rounded percentages and can sum to more than 100. Explain the distinction between effort and effectiveness.</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0:21</a:t>
            </a:r>
          </a:p>
          <a:p xmlns:a="http://schemas.openxmlformats.org/drawingml/2006/main">
            <a:r>
              <a:t>Question 11 allowed multiple selections. 23 of 32 respondents selected annual risk assessment. The chart counts selections; it does not measure importance.</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0:23</a:t>
            </a:r>
          </a:p>
          <a:p xmlns:a="http://schemas.openxmlformats.org/drawingml/2006/main">
            <a:r>
              <a:t>Avoid promising automatic compliance. Separate information processing from legal judgement.</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dann HH · 0:24</a:t>
            </a:r>
          </a:p>
          <a:p xmlns:a="http://schemas.openxmlformats.org/drawingml/2006/main">
            <a:r>
              <a:t>Hand over to Hartmut. Continue to the next slide in this presentation.</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0:25</a:t>
            </a:r>
          </a:p>
          <a:p xmlns:a="http://schemas.openxmlformats.org/drawingml/2006/main">
            <a:r>
              <a:t>Explain the choices through one task. These are working arrangements, not a ranking of model quality.</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0:26</a:t>
            </a:r>
          </a:p>
          <a:p xmlns:a="http://schemas.openxmlformats.org/drawingml/2006/main">
            <a:r>
              <a:t>A chat can retain sources and a history. A folder does not guarantee repeatability or accurate evidence. All three need controls.</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0:30</a:t>
            </a:r>
          </a:p>
          <a:p xmlns:a="http://schemas.openxmlformats.org/drawingml/2006/main">
            <a:r>
              <a:t>Time ranges are planning estimates, not guarantees. Choose the simplest arrangement that meets the task and control needs.</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0:32</a:t>
            </a:r>
          </a:p>
          <a:p xmlns:a="http://schemas.openxmlformats.org/drawingml/2006/main">
            <a:r>
              <a:t>Show the existing example as a workflow illustration, not a guarantee of legal or technical performance.</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CW · 0:35</a:t>
            </a:r>
          </a:p>
          <a:p xmlns:a="http://schemas.openxmlformats.org/drawingml/2006/main">
            <a:r>
              <a:t>After selecting the process, identify where a person must decide. Record that point for your workflow.</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https://workshops.mmind.ai/en/w/bratschi-2026-09-29/uebung-1</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0:45</a:t>
            </a:r>
          </a:p>
          <a:p xmlns:a="http://schemas.openxmlformats.org/drawingml/2006/main">
            <a:r>
              <a:t>Explain the rules before opening the demo. Close windows containing client information.</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0:46</a:t>
            </a:r>
          </a:p>
          <a:p xmlns:a="http://schemas.openxmlformats.org/drawingml/2006/main">
            <a:r>
              <a:t>A Skill is reusable instructions, not a security boundary. Tool permissions still apply.</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0:47</a:t>
            </a:r>
          </a:p>
          <a:p xmlns:a="http://schemas.openxmlformats.org/drawingml/2006/main">
            <a:r>
              <a:t>Show SKILL.md and the reference PDF. Ask the question live. The Skill needs the right edition and a checked page citation.</a:t>
            </a:r>
          </a:p>
          <a:p xmlns:a="http://schemas.openxmlformats.org/drawingml/2006/main">
            <a:r>
              <a:t>Use the certification-navigator Skill. A trust services firm in Vaduz has 12 employees. What information is missing for B Corp certification? Give the source version and page.</a:t>
            </a:r>
          </a:p>
          <a:p xmlns:a="http://schemas.openxmlformats.org/drawingml/2006/main">
            <a:r>
              <a:t>The PDF and Skill both state V2.2. Check the cited page.</a:t>
            </a:r>
          </a:p>
          <a:p xmlns:a="http://schemas.openxmlformats.org/drawingml/2006/main">
            <a:r>
              <a:t/>
            </a:r>
          </a:p>
          <a:p xmlns:a="http://schemas.openxmlformats.org/drawingml/2006/main">
            <a:r>
              <a:t>Participant link: https://workshops.mmind.ai/en/w/bratschi-2026-09-29/material#bcorp-demo</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0:48</a:t>
            </a:r>
          </a:p>
          <a:p xmlns:a="http://schemas.openxmlformats.org/drawingml/2006/main">
            <a:r>
              <a:t>Written instructions reduce ambiguity. They do not guarantee compliance. Test a missing source and an instruction hidden in source material.</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0:49</a:t>
            </a:r>
          </a:p>
          <a:p xmlns:a="http://schemas.openxmlformats.org/drawingml/2006/main">
            <a:r>
              <a:t>Show the complete original file and move directly to question 5.</a:t>
            </a:r>
          </a:p>
          <a:p xmlns:a="http://schemas.openxmlformats.org/drawingml/2006/main">
            <a:r>
              <a:t>Open the original file in Codex. Run the demo Skill. Create two graphics and add them to the prepared result slides.</a:t>
            </a:r>
          </a:p>
          <a:p xmlns:a="http://schemas.openxmlformats.org/drawingml/2006/main">
            <a:r>
              <a:t>The source contains contact fields. Do not put e-mail addresses or other contact details on the result slides.</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0:50</a:t>
            </a:r>
          </a:p>
          <a:p xmlns:a="http://schemas.openxmlformats.org/drawingml/2006/main">
            <a:r>
              <a:t>Why these checks? Computer Use can read, see and act. Walk through the survey example, then check all three conditions.</a:t>
            </a:r>
          </a:p>
          <a:p xmlns:a="http://schemas.openxmlformats.org/drawingml/2006/main">
            <a:r>
              <a:t>Use arrow keys to continue. On a poll slide, press R to show results.</a:t>
            </a:r>
          </a:p>
          <a:p xmlns:a="http://schemas.openxmlformats.org/drawingml/2006/main">
            <a:r>
              <a:t>This is a practical check, not a legal rule or a claim about model reliability.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0:52</a:t>
            </a:r>
          </a:p>
          <a:p xmlns:a="http://schemas.openxmlformats.org/drawingml/2006/main">
            <a:r>
              <a:t>The complete original remains the source. The chart shows coding of free text, not a separate choice question.</a:t>
            </a:r>
          </a:p>
          <a:p xmlns:a="http://schemas.openxmlformats.org/drawingml/2006/main">
            <a:r>
              <a:t>Open the original file in Codex, run the question 5 Skill, create and check both graphics live, then add them to the two empty result slides with Computer Use.</a:t>
            </a:r>
          </a:p>
          <a:p xmlns:a="http://schemas.openxmlformats.org/drawingml/2006/main">
            <a:r>
              <a:t>No e-mail addresses, names or contact details on the result slides.</a:t>
            </a:r>
          </a:p>
          <a:p xmlns:a="http://schemas.openxmlformats.org/drawingml/2006/main">
            <a:r>
              <a:t/>
            </a:r>
          </a:p>
          <a:p xmlns:a="http://schemas.openxmlformats.org/drawingml/2006/main">
            <a:r>
              <a:t>Participant link: https://workshops.mmind.ai/en/w/bratschi-2026-09-29/computer-use</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0:54</a:t>
            </a:r>
          </a:p>
          <a:p xmlns:a="http://schemas.openxmlformats.org/drawingml/2006/main">
            <a:r>
              <a:t>Show the live results. Ask what permissions and checks would be needed before real use.</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https://workshops.mmind.ai/en/w/bratschi-2026-09-29/frage/2</a:t>
            </a:r>
          </a:p>
          <a:p xmlns:a="http://schemas.openxmlformats.org/drawingml/2006/main">
            <a:r>
              <a:t>https://workshops.mmind.ai/en/w/bratschi-2026-09-29/frage/2/beamer</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0:55</a:t>
            </a:r>
          </a:p>
          <a:p xmlns:a="http://schemas.openxmlformats.org/drawingml/2006/main">
            <a:r>
              <a:t>Christian asks for a specific topic. Hartmut shows the Skill on the presenter’s computer, starts a chat with the topic and then shows the result.</a:t>
            </a:r>
          </a:p>
          <a:p xmlns:a="http://schemas.openxmlformats.org/drawingml/2006/main">
            <a:r>
              <a:t>Open the installed Skill and chat. Confirm the suggested topic and regulation. Search approved public sources only. Show the result, original source and review point. https://workshops.mmind.ai/en/w/bratschi-2026-09-29/uebung-2</a:t>
            </a:r>
          </a:p>
          <a:p xmlns:a="http://schemas.openxmlformats.org/drawingml/2006/main">
            <a:r>
              <a:t>The audience watches. The hub template is for use after the workshop.</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0:59</a:t>
            </a:r>
          </a:p>
          <a:p xmlns:a="http://schemas.openxmlformats.org/drawingml/2006/main">
            <a:r>
              <a:t>Show the instructions on screen: sources, evidence and human decision. In the full-day workshop, each team adapts the monitor to its own process.</a:t>
            </a:r>
          </a:p>
          <a:p xmlns:a="http://schemas.openxmlformats.org/drawingml/2006/main">
            <a:r>
              <a:t>Show the prepared Skill ZIP, source register and report template from the moderator links.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1:04</a:t>
            </a:r>
          </a:p>
          <a:p xmlns:a="http://schemas.openxmlformats.org/drawingml/2006/main">
            <a:r>
              <a:t>Test a prepared monitor on the presenter’s computer. Check the source and the human decision point.</a:t>
            </a:r>
          </a:p>
          <a:p xmlns:a="http://schemas.openxmlformats.org/drawingml/2006/main">
            <a:r>
              <a:t>Start the prepared sample monitor in Claude. Choose one publication from an approved public source, check quote and date, then discuss the human decision point.</a:t>
            </a:r>
          </a:p>
          <a:p xmlns:a="http://schemas.openxmlformats.org/drawingml/2006/main">
            <a:r>
              <a:t>Use only public, fictional or approved data.</a:t>
            </a:r>
          </a:p>
          <a:p xmlns:a="http://schemas.openxmlformats.org/drawingml/2006/main">
            <a:r>
              <a:t/>
            </a:r>
          </a:p>
          <a:p xmlns:a="http://schemas.openxmlformats.org/drawingml/2006/main">
            <a:r>
              <a:t>Participant link: https://workshops.mmind.ai/en/w/bratschi-2026-09-29/uebung-2</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1:09</a:t>
            </a:r>
          </a:p>
          <a:p xmlns:a="http://schemas.openxmlformats.org/drawingml/2006/main">
            <a:r>
              <a:t>Presenter prompt: a new regulatory update</a:t>
            </a:r>
          </a:p>
          <a:p xmlns:a="http://schemas.openxmlformats.org/drawingml/2006/main">
            <a:r>
              <a:t>Add the topic and jurisdiction chosen by the group. Check only public sources approved in the Skill. Keep the internal update as a draft until a person approves it.</a:t>
            </a:r>
          </a:p>
          <a:p xmlns:a="http://schemas.openxmlformats.org/drawingml/2006/main">
            <a:r>
              <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1:10</a:t>
            </a:r>
          </a:p>
          <a:p xmlns:a="http://schemas.openxmlformats.org/drawingml/2006/main">
            <a:r>
              <a:t>Christian resumes. Put the practical exercise in its legal and organisational context.</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1:11</a:t>
            </a:r>
          </a:p>
          <a:p xmlns:a="http://schemas.openxmlformats.org/drawingml/2006/main">
            <a:r>
              <a:t>After the results, ask who is responsible for AI use and who decides in each case.</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https://workshops.mmind.ai/en/w/bratschi-2026-09-29/frage/3</a:t>
            </a:r>
          </a:p>
          <a:p xmlns:a="http://schemas.openxmlformats.org/drawingml/2006/main">
            <a:r>
              <a:t>https://workshops.mmind.ai/en/w/bratschi-2026-09-29/frage/3/beamer</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1:13</a:t>
            </a:r>
          </a:p>
          <a:p xmlns:a="http://schemas.openxmlformats.org/drawingml/2006/main">
            <a:r>
              <a:t>Historical study: https://arxiv.org/abs/2405.20362 . Cloud assessment: https://www.edoeb.admin.ch/de/datenbearbeitungen-in-der-cloud . A provider’s country or parent company alone is not a legal assessment.</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1:15</a:t>
            </a:r>
          </a:p>
          <a:p xmlns:a="http://schemas.openxmlformats.org/drawingml/2006/main">
            <a:r>
              <a:t>Source checked on 24 September 2026: https://eur-lex.europa.eu/eli/reg/2026/1744/oj . Do not imply that every Swiss or Liechtenstein organisation is automatically covered.</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1:17</a:t>
            </a:r>
          </a:p>
          <a:p xmlns:a="http://schemas.openxmlformats.org/drawingml/2006/main">
            <a:r>
              <a:t>Explain which items are good practice and which legal duties depend on high-risk classification and territorial scope.</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1:20</a:t>
            </a:r>
          </a:p>
          <a:p xmlns:a="http://schemas.openxmlformats.org/drawingml/2006/main">
            <a:r>
              <a:t>Ask participants to name one action and its owner. Do not present a generated ZIP as a production-ready service.</a:t>
            </a:r>
          </a:p>
          <a:p xmlns:a="http://schemas.openxmlformats.org/drawingml/2006/main">
            <a:r>
              <a:t>Use arrow keys to continue. On a poll slide, press R to show results.</a:t>
            </a:r>
          </a:p>
          <a:p xmlns:a="http://schemas.openxmlformats.org/drawingml/2006/main">
            <a:r>
              <a:t>Use public or fictional data only.</a:t>
            </a:r>
          </a:p>
          <a:p xmlns:a="http://schemas.openxmlformats.org/drawingml/2006/main">
            <a:r>
              <a:t/>
            </a:r>
          </a:p>
          <a:p xmlns:a="http://schemas.openxmlformats.org/drawingml/2006/main">
            <a:r>
              <a:t>Participant link: https://workshops.mmind.ai/en/w/bratschi-2026-09-29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HH · 1:23</a:t>
            </a:r>
          </a:p>
          <a:p xmlns:a="http://schemas.openxmlformats.org/drawingml/2006/main">
            <a:r>
              <a:t>Explain that this 90-minute session is an introduction. The full day provides time to build and test.</a:t>
            </a:r>
          </a:p>
          <a:p xmlns:a="http://schemas.openxmlformats.org/drawingml/2006/main">
            <a:r>
              <a:t>Measure the benefit in the chosen task. Do not promise savings.</a:t>
            </a:r>
          </a:p>
          <a:p xmlns:a="http://schemas.openxmlformats.org/drawingml/2006/main">
            <a:r>
              <a:t>State CHF 4,900 as the offer for one team. Date by arrangement.</a:t>
            </a:r>
          </a:p>
          <a:p xmlns:a="http://schemas.openxmlformats.org/drawingml/2006/main">
            <a:r>
              <a:t/>
            </a:r>
          </a:p>
          <a:p xmlns:a="http://schemas.openxmlformats.org/drawingml/2006/main">
            <a:r>
              <a:t>Participant link: https://workshops.mmind.ai/en/w/bratschi-2026-09-29/material#tagessprint</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CW · 1:26</a:t>
            </a:r>
          </a:p>
          <a:p xmlns:a="http://schemas.openxmlformats.org/drawingml/2006/main">
            <a:r>
              <a:t>Explain the agenda and outputs. Refer interested participants to the materials page.</a:t>
            </a:r>
          </a:p>
          <a:p xmlns:a="http://schemas.openxmlformats.org/drawingml/2006/main">
            <a:r>
              <a:t>Point to the two or three selected workflows as the result.</a:t>
            </a:r>
          </a:p>
          <a:p xmlns:a="http://schemas.openxmlformats.org/drawingml/2006/main">
            <a:r>
              <a:t/>
            </a:r>
          </a:p>
          <a:p xmlns:a="http://schemas.openxmlformats.org/drawingml/2006/main">
            <a:r>
              <a:t/>
            </a:r>
          </a:p>
          <a:p xmlns:a="http://schemas.openxmlformats.org/drawingml/2006/main">
            <a:r>
              <a:t>Participant link: https://workshops.mmind.ai/en/w/bratschi-2026-09-29/material#tagessprint</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CW · 1:28</a:t>
            </a:r>
          </a:p>
          <a:p xmlns:a="http://schemas.openxmlformats.org/drawingml/2006/main">
            <a:r>
              <a:t>Invite teams to book. We review their business and data, choose suitable AI tools, then build and test two or three workflows with them. Offer: CHF 4,900 per team; date by arrangement.</a:t>
            </a:r>
          </a:p>
          <a:p xmlns:a="http://schemas.openxmlformats.org/drawingml/2006/main">
            <a:r>
              <a:t>Show the contact address and hub materials.</a:t>
            </a:r>
          </a:p>
          <a:p xmlns:a="http://schemas.openxmlformats.org/drawingml/2006/main">
            <a:r>
              <a:t>Confirm scope, VAT and expenses in writing for a specific booking.</a:t>
            </a:r>
          </a:p>
          <a:p xmlns:a="http://schemas.openxmlformats.org/drawingml/2006/main">
            <a:r>
              <a:t/>
            </a:r>
          </a:p>
          <a:p xmlns:a="http://schemas.openxmlformats.org/drawingml/2006/main">
            <a:r>
              <a:t>Participant link: https://workshops.mmind.ai/en/w/bratschi-2026-09-29/material#tagessprint</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fcec94e239f4d1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2ce5b74a13a4c2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604e0fa39504d5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8ec6556c89f40e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1497a616b0a42a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0be3749efe34fe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B190A604-D9FB-4DE6-B7CF-880EBDA1C50D}"/>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98D9B19F-9D33-431D-9CF3-232DFAFE5DE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A088EC88-DF2D-4C98-A29F-75C1ED93635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1022A167-E514-475D-BC45-349D4292C0ED}"/>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B75DDA72-8816-41E7-A033-6862C71304D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51071BEE-EC61-49DF-AB12-FB8229435CD0}"/>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9CC48A5C-C2AB-4628-A357-DD776DD3107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E7B38A67-0A63-4FCD-ABA0-9FD8F8BDA81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F0D65E7C-4790-411D-98B8-D14279A1B870}"/>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708F0690-D9CC-4C82-A0C3-A9C491BC540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08F1655D-56A1-468E-9072-0716C20A242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C8874471-E5DB-45F2-B822-DDEA7EFCC92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090BD51E-867D-4D14-BD67-957AD7D0B151}"/>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5ADCD61D-81F4-4A67-BE11-77B7AA1BB35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5D45F05D-97B3-4338-B223-FAA26CDB262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87b8eb6fbb540ed" /><Relationship Type="http://schemas.openxmlformats.org/officeDocument/2006/relationships/slideLayout" Target="/ppt/slideLayouts/slideLayout1.xml" Id="R091a038d0afa4389" /><Relationship Type="http://schemas.openxmlformats.org/officeDocument/2006/relationships/slideLayout" Target="/ppt/slideLayouts/slideLayout2.xml" Id="R6bc43c01889740e5" /><Relationship Type="http://schemas.openxmlformats.org/officeDocument/2006/relationships/slideLayout" Target="/ppt/slideLayouts/slideLayout3.xml" Id="R3e2ae19012874573" /><Relationship Type="http://schemas.openxmlformats.org/officeDocument/2006/relationships/slideLayout" Target="/ppt/slideLayouts/slideLayout4.xml" Id="Rd6c905cc5d064d59" /><Relationship Type="http://schemas.openxmlformats.org/officeDocument/2006/relationships/slideLayout" Target="/ppt/slideLayouts/slideLayout5.xml" Id="Rb9daca1d5f5443d1" /><Relationship Type="http://schemas.openxmlformats.org/officeDocument/2006/relationships/slideLayout" Target="/ppt/slideLayouts/slideLayout6.xml" Id="Rfaa9b433f4c54ee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91a038d0afa4389"/>
    <p:sldLayoutId xmlns:r="http://schemas.openxmlformats.org/officeDocument/2006/relationships" id="2147483650" r:id="R6bc43c01889740e5"/>
    <p:sldLayoutId xmlns:r="http://schemas.openxmlformats.org/officeDocument/2006/relationships" id="2147483651" r:id="R3e2ae19012874573"/>
    <p:sldLayoutId xmlns:r="http://schemas.openxmlformats.org/officeDocument/2006/relationships" id="2147483652" r:id="Rd6c905cc5d064d59"/>
    <p:sldLayoutId xmlns:r="http://schemas.openxmlformats.org/officeDocument/2006/relationships" id="2147483653" r:id="Rb9daca1d5f5443d1"/>
    <p:sldLayoutId xmlns:r="http://schemas.openxmlformats.org/officeDocument/2006/relationships" id="2147483654" r:id="Rfaa9b433f4c54ee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751dea546e84d0c" /><Relationship Type="http://schemas.openxmlformats.org/officeDocument/2006/relationships/image" Target="/ppt/media/image.png" Id="Rceff6df8a5bd46f3" /><Relationship Type="http://schemas.openxmlformats.org/officeDocument/2006/relationships/image" Target="/ppt/media/image2.png" Id="R0f25d7c185ef4201" /><Relationship Type="http://schemas.openxmlformats.org/officeDocument/2006/relationships/image" Target="/ppt/media/image3.png" Id="R8ad2d36994bf4894" /><Relationship Type="http://schemas.openxmlformats.org/officeDocument/2006/relationships/notesSlide" Target="/ppt/notesSlides/notesSlide1.xml" Id="R88f5d267474b45a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28ffe0e481c45ce" /><Relationship Type="http://schemas.openxmlformats.org/officeDocument/2006/relationships/image" Target="/ppt/media/image4.png" Id="Rafff1c184ec24da9" /><Relationship Type="http://schemas.openxmlformats.org/officeDocument/2006/relationships/image" Target="/ppt/media/image5.png" Id="R1927ecf90cb44dfc" /><Relationship Type="http://schemas.openxmlformats.org/officeDocument/2006/relationships/image" Target="/ppt/media/image6.png" Id="R66a4a830ad594e67" /><Relationship Type="http://schemas.openxmlformats.org/officeDocument/2006/relationships/notesSlide" Target="/ppt/notesSlides/notesSlide2.xml" Id="R7efd5d85a7de4e4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d6e70747460422d" /><Relationship Type="http://schemas.openxmlformats.org/officeDocument/2006/relationships/image" Target="/ppt/media/image7.png" Id="Rf58c5ce283f84c76" /><Relationship Type="http://schemas.openxmlformats.org/officeDocument/2006/relationships/image" Target="/ppt/media/image8.png" Id="R1499eed5636a491a" /><Relationship Type="http://schemas.openxmlformats.org/officeDocument/2006/relationships/notesSlide" Target="/ppt/notesSlides/notesSlide3.xml" Id="R5cdcf6438915479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4c975b355944ec4" /><Relationship Type="http://schemas.openxmlformats.org/officeDocument/2006/relationships/image" Target="/ppt/media/image9.png" Id="R45f1da9685f54fc4" /><Relationship Type="http://schemas.openxmlformats.org/officeDocument/2006/relationships/image" Target="/ppt/media/image10.png" Id="R52030f29ce2d4790" /><Relationship Type="http://schemas.openxmlformats.org/officeDocument/2006/relationships/image" Target="/ppt/media/image11.png" Id="R33ab1fad898f44b1" /><Relationship Type="http://schemas.openxmlformats.org/officeDocument/2006/relationships/notesSlide" Target="/ppt/notesSlides/notesSlide4.xml" Id="R7624c0afe9b04ec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f9f20eab4804a91" /><Relationship Type="http://schemas.openxmlformats.org/officeDocument/2006/relationships/image" Target="/ppt/media/image12.png" Id="R9b8ddad9bb4d41b9" /><Relationship Type="http://schemas.openxmlformats.org/officeDocument/2006/relationships/image" Target="/ppt/media/image13.png" Id="R868113610bb6403d" /><Relationship Type="http://schemas.openxmlformats.org/officeDocument/2006/relationships/notesSlide" Target="/ppt/notesSlides/notesSlide5.xml" Id="R9e97f15ca064405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f17932e51894b96" /><Relationship Type="http://schemas.openxmlformats.org/officeDocument/2006/relationships/image" Target="/ppt/media/image14.png" Id="R8c8fedb8e8ca4c95" /><Relationship Type="http://schemas.openxmlformats.org/officeDocument/2006/relationships/image" Target="/ppt/media/image15.png" Id="R2ed1ed0aa49c4878" /><Relationship Type="http://schemas.openxmlformats.org/officeDocument/2006/relationships/image" Target="/ppt/media/image16.png" Id="Ra674efa65ab04e9a" /><Relationship Type="http://schemas.openxmlformats.org/officeDocument/2006/relationships/hyperlink" Target="https://workshops.mmind.ai/en/w/bratschi-2026-09-29/frage/1/beamer" TargetMode="External" Id="Rf642ce6fa82e4564" /><Relationship Type="http://schemas.openxmlformats.org/officeDocument/2006/relationships/notesSlide" Target="/ppt/notesSlides/notesSlide6.xml" Id="Rf26e30e9b0d64900"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0d3ca49bbb5445c" /><Relationship Type="http://schemas.openxmlformats.org/officeDocument/2006/relationships/image" Target="/ppt/media/image17.png" Id="Rf7d465c498be4db5" /><Relationship Type="http://schemas.openxmlformats.org/officeDocument/2006/relationships/image" Target="/ppt/media/image18.png" Id="R211d9a9d8a554904" /><Relationship Type="http://schemas.openxmlformats.org/officeDocument/2006/relationships/notesSlide" Target="/ppt/notesSlides/notesSlide7.xml" Id="R5fcfe0b0b817409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da78929736f141b3" /><Relationship Type="http://schemas.openxmlformats.org/officeDocument/2006/relationships/image" Target="/ppt/media/image19.png" Id="Re09dc9769e924302" /><Relationship Type="http://schemas.openxmlformats.org/officeDocument/2006/relationships/image" Target="/ppt/media/image20.png" Id="R14c433fa9ade4e5c" /><Relationship Type="http://schemas.openxmlformats.org/officeDocument/2006/relationships/chart" Target="/ppt/slides/charts/chart1.xml" Id="Rd02dbfe54ef5409c" /><Relationship Type="http://schemas.openxmlformats.org/officeDocument/2006/relationships/notesSlide" Target="/ppt/notesSlides/notesSlide8.xml" Id="Rda433d9e4afd48e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054283c83ba45ac" /><Relationship Type="http://schemas.openxmlformats.org/officeDocument/2006/relationships/image" Target="/ppt/media/image21.png" Id="R81102c306b9b47a2" /><Relationship Type="http://schemas.openxmlformats.org/officeDocument/2006/relationships/image" Target="/ppt/media/image22.png" Id="Rb6beceade3694891" /><Relationship Type="http://schemas.openxmlformats.org/officeDocument/2006/relationships/chart" Target="/ppt/slides/charts/chart2.xml" Id="Rff341c53ea7b4956" /><Relationship Type="http://schemas.openxmlformats.org/officeDocument/2006/relationships/notesSlide" Target="/ppt/notesSlides/notesSlide9.xml" Id="R598540081178479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4d3190e44aa4745" /><Relationship Type="http://schemas.openxmlformats.org/officeDocument/2006/relationships/image" Target="/ppt/media/image23.png" Id="R7f9b7aa815ee4401" /><Relationship Type="http://schemas.openxmlformats.org/officeDocument/2006/relationships/image" Target="/ppt/media/image24.png" Id="Rd54f77f41c034169" /><Relationship Type="http://schemas.openxmlformats.org/officeDocument/2006/relationships/notesSlide" Target="/ppt/notesSlides/notesSlide10.xml" Id="R5042f9d67a96412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f5d9b50525df4a40" /><Relationship Type="http://schemas.openxmlformats.org/officeDocument/2006/relationships/image" Target="/ppt/media/image25.png" Id="R4e3253c172a746aa" /><Relationship Type="http://schemas.openxmlformats.org/officeDocument/2006/relationships/image" Target="/ppt/media/image26.png" Id="Ra439a670590c4d34" /><Relationship Type="http://schemas.openxmlformats.org/officeDocument/2006/relationships/image" Target="/ppt/media/image27.png" Id="R64aa24058be84d9d" /><Relationship Type="http://schemas.openxmlformats.org/officeDocument/2006/relationships/notesSlide" Target="/ppt/notesSlides/notesSlide11.xml" Id="R41195f821fba4b4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e0cedd7ba504734" /><Relationship Type="http://schemas.openxmlformats.org/officeDocument/2006/relationships/image" Target="/ppt/media/image28.png" Id="Re77d47ef946c44bd" /><Relationship Type="http://schemas.openxmlformats.org/officeDocument/2006/relationships/image" Target="/ppt/media/image29.png" Id="Rc45eea6a6d51492f" /><Relationship Type="http://schemas.openxmlformats.org/officeDocument/2006/relationships/image" Target="/ppt/media/image30.png" Id="R1f6fc3a93c614cc1" /><Relationship Type="http://schemas.openxmlformats.org/officeDocument/2006/relationships/notesSlide" Target="/ppt/notesSlides/notesSlide12.xml" Id="Rd5fa2af625d8426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ff5c89f4ca404f91" /><Relationship Type="http://schemas.openxmlformats.org/officeDocument/2006/relationships/image" Target="/ppt/media/image31.png" Id="Ra1fa8e4f8d984817" /><Relationship Type="http://schemas.openxmlformats.org/officeDocument/2006/relationships/image" Target="/ppt/media/image32.png" Id="R5f7118de775a4ffa" /><Relationship Type="http://schemas.openxmlformats.org/officeDocument/2006/relationships/notesSlide" Target="/ppt/notesSlides/notesSlide13.xml" Id="R748d419865b6490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c349bb92658404b" /><Relationship Type="http://schemas.openxmlformats.org/officeDocument/2006/relationships/image" Target="/ppt/media/image33.png" Id="R361a0b4c2d7e4079" /><Relationship Type="http://schemas.openxmlformats.org/officeDocument/2006/relationships/image" Target="/ppt/media/image34.png" Id="R9fb3198022ce4c38" /><Relationship Type="http://schemas.openxmlformats.org/officeDocument/2006/relationships/notesSlide" Target="/ppt/notesSlides/notesSlide14.xml" Id="Rc808a4f05f51471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d81e708c8f974f51" /><Relationship Type="http://schemas.openxmlformats.org/officeDocument/2006/relationships/image" Target="/ppt/media/image35.png" Id="Rbe463251831a44db" /><Relationship Type="http://schemas.openxmlformats.org/officeDocument/2006/relationships/image" Target="/ppt/media/image36.png" Id="Re4dbfc0654274471" /><Relationship Type="http://schemas.openxmlformats.org/officeDocument/2006/relationships/image" Target="/ppt/media/image37.png" Id="R17f767378991435a" /><Relationship Type="http://schemas.openxmlformats.org/officeDocument/2006/relationships/notesSlide" Target="/ppt/notesSlides/notesSlide15.xml" Id="R16699f18d07745f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23b81d0e18c44116" /><Relationship Type="http://schemas.openxmlformats.org/officeDocument/2006/relationships/image" Target="/ppt/media/image38.png" Id="Rbd071706d4544136" /><Relationship Type="http://schemas.openxmlformats.org/officeDocument/2006/relationships/image" Target="/ppt/media/image39.png" Id="R3637b5d8e5d0474e" /><Relationship Type="http://schemas.openxmlformats.org/officeDocument/2006/relationships/image" Target="/ppt/media/image40.png" Id="Rae5028da4f14410e" /><Relationship Type="http://schemas.openxmlformats.org/officeDocument/2006/relationships/hyperlink" Target="https://workshops.mmind.ai/en/w/bratschi-2026-09-29/uebung-1/ergebnis" TargetMode="External" Id="R1519f09c89834fc0" /><Relationship Type="http://schemas.openxmlformats.org/officeDocument/2006/relationships/notesSlide" Target="/ppt/notesSlides/notesSlide16.xml" Id="R1431024f14fb4c1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0c405a3057224a5d" /><Relationship Type="http://schemas.openxmlformats.org/officeDocument/2006/relationships/image" Target="/ppt/media/image41.png" Id="R4e56846f54f143b0" /><Relationship Type="http://schemas.openxmlformats.org/officeDocument/2006/relationships/image" Target="/ppt/media/image42.png" Id="R047c2017db6e46c9" /><Relationship Type="http://schemas.openxmlformats.org/officeDocument/2006/relationships/image" Target="/ppt/media/image43.png" Id="Rb5b9bc5e729c498c" /><Relationship Type="http://schemas.openxmlformats.org/officeDocument/2006/relationships/notesSlide" Target="/ppt/notesSlides/notesSlide17.xml" Id="R5c104833709e4ac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fbc13863ac2f4f0d" /><Relationship Type="http://schemas.openxmlformats.org/officeDocument/2006/relationships/image" Target="/ppt/media/image44.png" Id="Re0d9b693696644a1" /><Relationship Type="http://schemas.openxmlformats.org/officeDocument/2006/relationships/image" Target="/ppt/media/image45.png" Id="R8f28ae1932864070" /><Relationship Type="http://schemas.openxmlformats.org/officeDocument/2006/relationships/notesSlide" Target="/ppt/notesSlides/notesSlide18.xml" Id="R98a7b955dea24c8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2f6a9228221e4e4d" /><Relationship Type="http://schemas.openxmlformats.org/officeDocument/2006/relationships/image" Target="/ppt/media/image46.png" Id="R01dab51b796f4364" /><Relationship Type="http://schemas.openxmlformats.org/officeDocument/2006/relationships/image" Target="/ppt/media/image47.png" Id="R1b284184a4a14b40" /><Relationship Type="http://schemas.openxmlformats.org/officeDocument/2006/relationships/hyperlink" Target="https://workshops.mmind.ai/workshops/bratschi-2026-09-29/demo/certification-navigator-en.skill" TargetMode="External" Id="R66ab4b891be2433e" /><Relationship Type="http://schemas.openxmlformats.org/officeDocument/2006/relationships/hyperlink" Target="https://workshops.mmind.ai/en/w/bratschi-2026-09-29/material#bcorp-demo" TargetMode="External" Id="Rb8ebb0d9066e4e7d" /><Relationship Type="http://schemas.openxmlformats.org/officeDocument/2006/relationships/notesSlide" Target="/ppt/notesSlides/notesSlide19.xml" Id="R8efd784a02c642d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e10d147a92b14f69" /><Relationship Type="http://schemas.openxmlformats.org/officeDocument/2006/relationships/image" Target="/ppt/media/image48.png" Id="R4d4a8a782a694726" /><Relationship Type="http://schemas.openxmlformats.org/officeDocument/2006/relationships/image" Target="/ppt/media/image49.png" Id="Rd16a7761640246e1" /><Relationship Type="http://schemas.openxmlformats.org/officeDocument/2006/relationships/notesSlide" Target="/ppt/notesSlides/notesSlide20.xml" Id="R5ef21e22cf3c414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83d2805479824ac6" /><Relationship Type="http://schemas.openxmlformats.org/officeDocument/2006/relationships/image" Target="/ppt/media/image50.png" Id="R2e1ef1efa1334eff" /><Relationship Type="http://schemas.openxmlformats.org/officeDocument/2006/relationships/image" Target="/ppt/media/image51.png" Id="R13be5bfd99794471" /><Relationship Type="http://schemas.openxmlformats.org/officeDocument/2006/relationships/notesSlide" Target="/ppt/notesSlides/notesSlide21.xml" Id="R8432e1f37a174a5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8822ab1a64224b4e" /><Relationship Type="http://schemas.openxmlformats.org/officeDocument/2006/relationships/image" Target="/ppt/media/image52.png" Id="R497aab497c254e6a" /><Relationship Type="http://schemas.openxmlformats.org/officeDocument/2006/relationships/image" Target="/ppt/media/image53.png" Id="R212c416a59f94625" /><Relationship Type="http://schemas.openxmlformats.org/officeDocument/2006/relationships/notesSlide" Target="/ppt/notesSlides/notesSlide22.xml" Id="Rc5968418e5bf4ae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abd4917603104a19" /><Relationship Type="http://schemas.openxmlformats.org/officeDocument/2006/relationships/image" Target="/ppt/media/image54.png" Id="Rbde1143e6163498f" /><Relationship Type="http://schemas.openxmlformats.org/officeDocument/2006/relationships/image" Target="/ppt/media/image55.png" Id="R7d7a0ce24ab446b8" /><Relationship Type="http://schemas.openxmlformats.org/officeDocument/2006/relationships/hyperlink" Target="https://workshops.mmind.ai/workshops/bratschi-2026-09-29/demo/question-5/bratschi-question-5-demo-en.zip" TargetMode="External" Id="R6cac2d93561942d4" /><Relationship Type="http://schemas.openxmlformats.org/officeDocument/2006/relationships/hyperlink" Target="https://workshops.mmind.aihttps://docs.google.com/document/d/1PToRpJzbLDLSbLhagdx66phpNkMbKHB3oYB2ykWkSs4/edit?usp=drive_link" TargetMode="External" Id="Rd1972e406cb74913" /><Relationship Type="http://schemas.openxmlformats.org/officeDocument/2006/relationships/hyperlink" Target="https://workshops.mmind.aihttps://docs.google.com/presentation/d/1IR4K5okdIs7aBa3S0MFp4sWILudpaUMPWcbljyB7LPo/edit" TargetMode="External" Id="Raba6a5c38f9d4170" /><Relationship Type="http://schemas.openxmlformats.org/officeDocument/2006/relationships/notesSlide" Target="/ppt/notesSlides/notesSlide23.xml" Id="R0dd88751776b475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1d542285e1d4472a" /><Relationship Type="http://schemas.openxmlformats.org/officeDocument/2006/relationships/image" Target="/ppt/media/image56.png" Id="R47feb53563074a3f" /><Relationship Type="http://schemas.openxmlformats.org/officeDocument/2006/relationships/image" Target="/ppt/media/image57.png" Id="R620281febe294f6c" /><Relationship Type="http://schemas.openxmlformats.org/officeDocument/2006/relationships/image" Target="/ppt/media/image58.png" Id="Ra61caaf27b96470b" /><Relationship Type="http://schemas.openxmlformats.org/officeDocument/2006/relationships/hyperlink" Target="https://workshops.mmind.ai/en/w/bratschi-2026-09-29/frage/2/beamer" TargetMode="External" Id="Rb403e2057013478a" /><Relationship Type="http://schemas.openxmlformats.org/officeDocument/2006/relationships/notesSlide" Target="/ppt/notesSlides/notesSlide24.xml" Id="R8122cd9501e2471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eb2fd1f57ef149b2" /><Relationship Type="http://schemas.openxmlformats.org/officeDocument/2006/relationships/image" Target="/ppt/media/image59.png" Id="Rebd76c6f238045d1" /><Relationship Type="http://schemas.openxmlformats.org/officeDocument/2006/relationships/image" Target="/ppt/media/image60.png" Id="R182eefdb568d4c51" /><Relationship Type="http://schemas.openxmlformats.org/officeDocument/2006/relationships/hyperlink" Target="https://workshops.mmind.ai/workshops/bratschi-2026-09-29/demo/regulatorik-monitor-en.zip" TargetMode="External" Id="R6b32cf13515c4ac2" /><Relationship Type="http://schemas.openxmlformats.org/officeDocument/2006/relationships/hyperlink" Target="https://workshops.mmind.ai/en/w/bratschi-2026-09-29/uebung-2" TargetMode="External" Id="R211dd5c047ba42ca" /><Relationship Type="http://schemas.openxmlformats.org/officeDocument/2006/relationships/notesSlide" Target="/ppt/notesSlides/notesSlide25.xml" Id="R2105e179a9324b0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0185496f56864c27" /><Relationship Type="http://schemas.openxmlformats.org/officeDocument/2006/relationships/image" Target="/ppt/media/image61.png" Id="R6d102cf75bb44efb" /><Relationship Type="http://schemas.openxmlformats.org/officeDocument/2006/relationships/image" Target="/ppt/media/image62.png" Id="R13e4d59fdabf4863" /><Relationship Type="http://schemas.openxmlformats.org/officeDocument/2006/relationships/notesSlide" Target="/ppt/notesSlides/notesSlide26.xml" Id="R943d4c01a22948c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37efa4ff049043a3" /><Relationship Type="http://schemas.openxmlformats.org/officeDocument/2006/relationships/image" Target="/ppt/media/image63.png" Id="R3d66d44afeab471a" /><Relationship Type="http://schemas.openxmlformats.org/officeDocument/2006/relationships/image" Target="/ppt/media/image64.png" Id="Rce8f743c7a644b2d" /><Relationship Type="http://schemas.openxmlformats.org/officeDocument/2006/relationships/notesSlide" Target="/ppt/notesSlides/notesSlide27.xml" Id="Rb1e7a7b9e9b1418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59dbd79fb19e48ef" /><Relationship Type="http://schemas.openxmlformats.org/officeDocument/2006/relationships/image" Target="/ppt/media/image65.png" Id="R76ae6171a542439e" /><Relationship Type="http://schemas.openxmlformats.org/officeDocument/2006/relationships/image" Target="/ppt/media/image66.png" Id="Ref51dddcf6a84924" /><Relationship Type="http://schemas.openxmlformats.org/officeDocument/2006/relationships/notesSlide" Target="/ppt/notesSlides/notesSlide28.xml" Id="R05e7e8187526419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d567df1e1f134b4a" /><Relationship Type="http://schemas.openxmlformats.org/officeDocument/2006/relationships/image" Target="/ppt/media/image67.png" Id="R282f6c2d3023421b" /><Relationship Type="http://schemas.openxmlformats.org/officeDocument/2006/relationships/image" Target="/ppt/media/image68.png" Id="R53d6764f0a6e4bbf" /><Relationship Type="http://schemas.openxmlformats.org/officeDocument/2006/relationships/image" Target="/ppt/media/image69.png" Id="R5b3febe984cd4840" /><Relationship Type="http://schemas.openxmlformats.org/officeDocument/2006/relationships/notesSlide" Target="/ppt/notesSlides/notesSlide29.xml" Id="R1a520b2b6e7a472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7c3eca550a7744bb" /><Relationship Type="http://schemas.openxmlformats.org/officeDocument/2006/relationships/image" Target="/ppt/media/image70.png" Id="R53791fe9fe1645c9" /><Relationship Type="http://schemas.openxmlformats.org/officeDocument/2006/relationships/image" Target="/ppt/media/image71.png" Id="R75edd9d8b16d44fd" /><Relationship Type="http://schemas.openxmlformats.org/officeDocument/2006/relationships/image" Target="/ppt/media/image72.png" Id="R5137ca449102457f" /><Relationship Type="http://schemas.openxmlformats.org/officeDocument/2006/relationships/hyperlink" Target="https://workshops.mmind.ai/en/w/bratschi-2026-09-29/frage/3/beamer" TargetMode="External" Id="R0a78aeb72c5b4fbf" /><Relationship Type="http://schemas.openxmlformats.org/officeDocument/2006/relationships/notesSlide" Target="/ppt/notesSlides/notesSlide30.xml" Id="Red96d36f4d07454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33692513a3f24cbd" /><Relationship Type="http://schemas.openxmlformats.org/officeDocument/2006/relationships/image" Target="/ppt/media/image73.png" Id="Rc02745332e644cb2" /><Relationship Type="http://schemas.openxmlformats.org/officeDocument/2006/relationships/image" Target="/ppt/media/image74.png" Id="R80e1898d977642d8" /><Relationship Type="http://schemas.openxmlformats.org/officeDocument/2006/relationships/notesSlide" Target="/ppt/notesSlides/notesSlide31.xml" Id="Rb2f0e8d8dd5943b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c20de808d90046e5" /><Relationship Type="http://schemas.openxmlformats.org/officeDocument/2006/relationships/image" Target="/ppt/media/image75.png" Id="R32736215bae54466" /><Relationship Type="http://schemas.openxmlformats.org/officeDocument/2006/relationships/image" Target="/ppt/media/image76.png" Id="R1359c148074e47c3" /><Relationship Type="http://schemas.openxmlformats.org/officeDocument/2006/relationships/notesSlide" Target="/ppt/notesSlides/notesSlide32.xml" Id="R90138688ce23401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dc7994ca8171428d" /><Relationship Type="http://schemas.openxmlformats.org/officeDocument/2006/relationships/image" Target="/ppt/media/image77.png" Id="Ra5196dbe1b504b67" /><Relationship Type="http://schemas.openxmlformats.org/officeDocument/2006/relationships/image" Target="/ppt/media/image78.png" Id="Rc8de6d56c5dc473f" /><Relationship Type="http://schemas.openxmlformats.org/officeDocument/2006/relationships/notesSlide" Target="/ppt/notesSlides/notesSlide33.xml" Id="Rd45c59da03e94b6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ba9c49d062144118" /><Relationship Type="http://schemas.openxmlformats.org/officeDocument/2006/relationships/image" Target="/ppt/media/image79.png" Id="Rd1f5404e1e4a4297" /><Relationship Type="http://schemas.openxmlformats.org/officeDocument/2006/relationships/image" Target="/ppt/media/image80.png" Id="R93ee76cf8d2f4b63" /><Relationship Type="http://schemas.openxmlformats.org/officeDocument/2006/relationships/notesSlide" Target="/ppt/notesSlides/notesSlide34.xml" Id="R9cd7e74ac88a437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aed5c3069389451b" /><Relationship Type="http://schemas.openxmlformats.org/officeDocument/2006/relationships/image" Target="/ppt/media/image81.png" Id="R3c4dfb6f30694005" /><Relationship Type="http://schemas.openxmlformats.org/officeDocument/2006/relationships/image" Target="/ppt/media/image82.png" Id="R9c1f2906148b4b84" /><Relationship Type="http://schemas.openxmlformats.org/officeDocument/2006/relationships/image" Target="/ppt/media/image83.png" Id="R43a1501b8eb04fd9" /><Relationship Type="http://schemas.openxmlformats.org/officeDocument/2006/relationships/notesSlide" Target="/ppt/notesSlides/notesSlide35.xml" Id="R0a1b5c26a80546e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6cb4dfa965754fa0" /><Relationship Type="http://schemas.openxmlformats.org/officeDocument/2006/relationships/image" Target="/ppt/media/image84.png" Id="R87fdae1ae3d14b86" /><Relationship Type="http://schemas.openxmlformats.org/officeDocument/2006/relationships/image" Target="/ppt/media/image85.png" Id="R3882f01097db4880" /><Relationship Type="http://schemas.openxmlformats.org/officeDocument/2006/relationships/notesSlide" Target="/ppt/notesSlides/notesSlide36.xml" Id="R82a9cb39d7584362"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7b079ea7a4ad4c56" /><Relationship Type="http://schemas.openxmlformats.org/officeDocument/2006/relationships/image" Target="/ppt/media/image86.png" Id="R382ea6f70d76495e" /><Relationship Type="http://schemas.openxmlformats.org/officeDocument/2006/relationships/image" Target="/ppt/media/image87.png" Id="R7c04d9b2039745aa" /><Relationship Type="http://schemas.openxmlformats.org/officeDocument/2006/relationships/image" Target="/ppt/media/image88.png" Id="R5e6206697b4f4720" /><Relationship Type="http://schemas.openxmlformats.org/officeDocument/2006/relationships/hyperlink" Target="mailto:projekte@mmind.ai?subject=Compliance-Tagessprint" TargetMode="External" Id="R96c2351059164456" /><Relationship Type="http://schemas.openxmlformats.org/officeDocument/2006/relationships/notesSlide" Target="/ppt/notesSlides/notesSlide37.xml" Id="Rab9f74d0618c49f7"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Survey</c:v>
          </c:tx>
          <c:spPr>
            <a:solidFill xmlns:a="http://schemas.openxmlformats.org/drawingml/2006/main">
              <a:srgbClr val="694BAD"/>
            </a:solidFill>
          </c:spPr>
          <c:cat>
            <c:strRef>
              <c:f>'Chart Data'!$A$2:$A$6</c:f>
              <c:strCache>
                <c:ptCount val="5"/>
                <c:pt idx="0">
                  <c:v>under 5 h</c:v>
                </c:pt>
                <c:pt idx="1">
                  <c:v>5 to 19 h</c:v>
                </c:pt>
                <c:pt idx="2">
                  <c:v>20 to 49 h</c:v>
                </c:pt>
                <c:pt idx="3">
                  <c:v>50 to 100 h</c:v>
                </c:pt>
                <c:pt idx="4">
                  <c:v>over 100 h</c:v>
                </c:pt>
              </c:strCache>
            </c:strRef>
          </c:cat>
          <c:val>
            <c:numRef>
              <c:f>'Chart Data'!$B$2:$B$6</c:f>
              <c:numCache>
                <c:formatCode>General</c:formatCode>
                <c:ptCount val="5"/>
                <c:pt idx="0">
                  <c:v>13</c:v>
                </c:pt>
                <c:pt idx="1">
                  <c:v>38</c:v>
                </c:pt>
                <c:pt idx="2">
                  <c:v>38</c:v>
                </c:pt>
                <c:pt idx="3">
                  <c:v>9</c:v>
                </c:pt>
                <c:pt idx="4">
                  <c:v>3</c:v>
                </c:pt>
              </c:numCache>
            </c:numRef>
          </c:val>
        </c:ser>
        <c:dLbls>
          <c:txPr>
            <a:bodyPr xmlns:a="http://schemas.openxmlformats.org/drawingml/2006/main" anchorCtr="1"/>
            <a:lstStyle xmlns:a="http://schemas.openxmlformats.org/drawingml/2006/main"/>
            <a:p xmlns:a="http://schemas.openxmlformats.org/drawingml/2006/main">
              <a:pPr>
                <a:defRPr sz="1350">
                  <a:latin typeface="Sora"/>
                  <a:ea typeface="Sora"/>
                  <a:cs typeface="Sora"/>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l"/>
        <c:numFmt formatCode="0&quot;%&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Sora"/>
                <a:ea typeface="Sora"/>
                <a:cs typeface="Sora"/>
              </a:defRPr>
            </a:pPr>
          </a:p>
        </c:txPr>
        <c:crossAx val="48672768"/>
      </c:catAx>
      <c:valAx>
        <c:axId val="48672768"/>
        <c:scaling>
          <c:orientation val="minMax"/>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Sora"/>
                <a:ea typeface="Sora"/>
                <a:cs typeface="Sora"/>
              </a:defRPr>
            </a:pPr>
          </a:p>
        </c:txPr>
        <c:crossAx val="48650112"/>
        <c:crossBetween val="between"/>
      </c:valAx>
    </c:plotArea>
    <c:plotVisOnly val="1"/>
  </c:chart>
  <c:spPr>
    <a:solidFill xmlns:a="http://schemas.openxmlformats.org/drawingml/2006/main">
      <a:srgbClr val="FFFFFF"/>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Survey</c:v>
          </c:tx>
          <c:spPr>
            <a:solidFill xmlns:a="http://schemas.openxmlformats.org/drawingml/2006/main">
              <a:srgbClr val="694BAD"/>
            </a:solidFill>
          </c:spPr>
          <c:cat>
            <c:strRef>
              <c:f>'Chart Data'!$A$2:$A$9</c:f>
              <c:strCache>
                <c:ptCount val="8"/>
                <c:pt idx="0">
                  <c:v>Policy management</c:v>
                </c:pt>
                <c:pt idx="1">
                  <c:v>Gifts register</c:v>
                </c:pt>
                <c:pt idx="2">
                  <c:v>Monitoring training records</c:v>
                </c:pt>
                <c:pt idx="3">
                  <c:v>Business partner checks</c:v>
                </c:pt>
                <c:pt idx="4">
                  <c:v>Creating training material</c:v>
                </c:pt>
                <c:pt idx="5">
                  <c:v>Reporting from raw data</c:v>
                </c:pt>
                <c:pt idx="6">
                  <c:v>Regulatory monitoring</c:v>
                </c:pt>
                <c:pt idx="7">
                  <c:v>Annual risk assessment</c:v>
                </c:pt>
              </c:strCache>
            </c:strRef>
          </c:cat>
          <c:val>
            <c:numRef>
              <c:f>'Chart Data'!$B$2:$B$9</c:f>
              <c:numCache>
                <c:formatCode>General</c:formatCode>
                <c:ptCount val="8"/>
                <c:pt idx="0">
                  <c:v>14</c:v>
                </c:pt>
                <c:pt idx="1">
                  <c:v>15</c:v>
                </c:pt>
                <c:pt idx="2">
                  <c:v>16</c:v>
                </c:pt>
                <c:pt idx="3">
                  <c:v>16</c:v>
                </c:pt>
                <c:pt idx="4">
                  <c:v>16</c:v>
                </c:pt>
                <c:pt idx="5">
                  <c:v>16</c:v>
                </c:pt>
                <c:pt idx="6">
                  <c:v>18</c:v>
                </c:pt>
                <c:pt idx="7">
                  <c:v>23</c:v>
                </c:pt>
              </c:numCache>
            </c:numRef>
          </c:val>
        </c:ser>
        <c:dLbls>
          <c:txPr>
            <a:bodyPr xmlns:a="http://schemas.openxmlformats.org/drawingml/2006/main" anchorCtr="1"/>
            <a:lstStyle xmlns:a="http://schemas.openxmlformats.org/drawingml/2006/main"/>
            <a:p xmlns:a="http://schemas.openxmlformats.org/drawingml/2006/main">
              <a:pPr>
                <a:defRPr sz="1350">
                  <a:latin typeface="Sora"/>
                  <a:ea typeface="Sora"/>
                  <a:cs typeface="Sora"/>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l"/>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Sora"/>
                <a:ea typeface="Sora"/>
                <a:cs typeface="Sora"/>
              </a:defRPr>
            </a:pPr>
          </a:p>
        </c:txPr>
        <c:crossAx val="48672768"/>
      </c:catAx>
      <c:valAx>
        <c:axId val="48672768"/>
        <c:scaling>
          <c:orientation val="minMax"/>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Sora"/>
                <a:ea typeface="Sora"/>
                <a:cs typeface="Sora"/>
              </a:defRPr>
            </a:pPr>
          </a:p>
        </c:txPr>
        <c:crossAx val="48650112"/>
        <c:crossBetween val="between"/>
      </c:valAx>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193E1F3-C973-4551-98D2-772D4C9EA285}"/>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C7AE4BA-1319-4C10-BB58-7C00318EA563}"/>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17:00 · CW, HH, ZJ</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ceff6df8a5bd46f3"/>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0f25d7c185ef4201"/>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1E3B127-024A-4DC9-B01D-EB1C15E6334E}"/>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AI in compliance. From findings to your own workflow.</a:t>
            </a:r>
          </a:p>
        </p:txBody>
      </p:sp>
      <p:sp>
        <p:nvSpPr>
          <p:cNvPr id="6" name="">
            <a:extLst xmlns:a="http://schemas.openxmlformats.org/drawingml/2006/main">
              <a:ext uri="{FF2B5EF4-FFF2-40B4-BE49-F238E27FC236}">
                <a16:creationId xmlns:a16="http://schemas.microsoft.com/office/drawing/2014/main" id="{70D22842-17F1-4899-A55E-F86570AB1544}"/>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0DFCAA52-E7BE-4502-8C73-D63A50DBDE98}"/>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 / 37</a:t>
            </a:r>
          </a:p>
        </p:txBody>
      </p:sp>
      <p:sp>
        <p:nvSpPr>
          <p:cNvPr id="8" name="">
            <a:extLst xmlns:a="http://schemas.openxmlformats.org/drawingml/2006/main">
              <a:ext uri="{FF2B5EF4-FFF2-40B4-BE49-F238E27FC236}">
                <a16:creationId xmlns:a16="http://schemas.microsoft.com/office/drawing/2014/main" id="{92AE30B8-980C-4137-BD4B-2B25FA4D46E3}"/>
              </a:ext>
            </a:extLst>
          </p:cNvPr>
          <p:cNvSpPr>
            <a:spLocks xmlns:a="http://schemas.openxmlformats.org/drawingml/2006/main" noGrp="1"/>
          </p:cNvSpPr>
          <p:nvPr/>
        </p:nvSpPr>
        <p:spPr>
          <a:xfrm xmlns:a="http://schemas.openxmlformats.org/drawingml/2006/main">
            <a:off x="609600" y="2076450"/>
            <a:ext cx="6191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2F1863"/>
                </a:solidFill>
                <a:latin typeface="Sora"/>
                <a:ea typeface="Sora"/>
                <a:cs typeface="Sora"/>
              </a:defRPr>
            </a:pPr>
            <a:r>
              <a:rPr sz="2250" b="0">
                <a:solidFill>
                  <a:srgbClr val="2F1863"/>
                </a:solidFill>
                <a:latin typeface="Sora"/>
                <a:ea typeface="Sora"/>
                <a:cs typeface="Sora"/>
              </a:rPr>
              <a:t>Today you assess a case and see how to check a regulatory monitor against its sources.</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8ad2d36994bf4894"/>
          <a:stretch xmlns:a="http://schemas.openxmlformats.org/drawingml/2006/main"/>
        </p:blipFill>
        <p:spPr>
          <a:xfrm xmlns:a="http://schemas.openxmlformats.org/drawingml/2006/main">
            <a:off x="7334250" y="2236130"/>
            <a:ext cx="4238625" cy="238574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96D1104F-313C-4E2D-A68E-B50D8A0A6FF5}"/>
              </a:ext>
            </a:extLst>
          </p:cNvPr>
          <p:cNvSpPr>
            <a:spLocks xmlns:a="http://schemas.openxmlformats.org/drawingml/2006/main" noGrp="1"/>
          </p:cNvSpPr>
          <p:nvPr/>
        </p:nvSpPr>
        <p:spPr>
          <a:xfrm xmlns:a="http://schemas.openxmlformats.org/drawingml/2006/main">
            <a:off x="609600" y="535305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Christian Wind · Bratschi AG      Hartmut Hübner · MMIND.ai      Zeno John · MMIND.ai      29 September 2026</a:t>
            </a:r>
          </a:p>
        </p:txBody>
      </p:sp>
    </p:spTree>
    <p:extLst>
      <p:ext uri="{BB962C8B-B14F-4D97-AF65-F5344CB8AC3E}">
        <p14:creationId xmlns:p14="http://schemas.microsoft.com/office/powerpoint/2010/main" val="192600147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A928A7D3-834A-4373-ADE1-D13A13635803}"/>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84801F7-3057-4083-8991-E5A8440BFB40}"/>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17:02 · HH</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afff1c184ec24da9"/>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1927ecf90cb44dfc"/>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0CEF6615-57A6-4D5D-BF0D-D7DDB57E5220}"/>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What we will check today</a:t>
            </a:r>
          </a:p>
        </p:txBody>
      </p:sp>
      <p:sp>
        <p:nvSpPr>
          <p:cNvPr id="6" name="">
            <a:extLst xmlns:a="http://schemas.openxmlformats.org/drawingml/2006/main">
              <a:ext uri="{FF2B5EF4-FFF2-40B4-BE49-F238E27FC236}">
                <a16:creationId xmlns:a16="http://schemas.microsoft.com/office/drawing/2014/main" id="{BDC64D8B-1B4F-4F6B-BDCF-1A58D704B10E}"/>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867D6E47-0132-49D6-8C03-9A2791767129}"/>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 / 37</a:t>
            </a:r>
          </a:p>
        </p:txBody>
      </p:sp>
      <p:sp>
        <p:nvSpPr>
          <p:cNvPr id="8" name="">
            <a:extLst xmlns:a="http://schemas.openxmlformats.org/drawingml/2006/main">
              <a:ext uri="{FF2B5EF4-FFF2-40B4-BE49-F238E27FC236}">
                <a16:creationId xmlns:a16="http://schemas.microsoft.com/office/drawing/2014/main" id="{C7C2B3D3-B01D-4290-8D8D-833E04698EDF}"/>
              </a:ext>
            </a:extLst>
          </p:cNvPr>
          <p:cNvSpPr>
            <a:spLocks xmlns:a="http://schemas.openxmlformats.org/drawingml/2006/main" noGrp="1"/>
          </p:cNvSpPr>
          <p:nvPr/>
        </p:nvSpPr>
        <p:spPr>
          <a:xfrm xmlns:a="http://schemas.openxmlformats.org/drawingml/2006/main">
            <a:off x="609600" y="1790700"/>
            <a:ext cx="8458200" cy="12636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CED36E08-A41E-4F85-AA91-F6F8E0D9D193}"/>
              </a:ext>
            </a:extLst>
          </p:cNvPr>
          <p:cNvSpPr>
            <a:spLocks xmlns:a="http://schemas.openxmlformats.org/drawingml/2006/main" noGrp="1"/>
          </p:cNvSpPr>
          <p:nvPr/>
        </p:nvSpPr>
        <p:spPr>
          <a:xfrm xmlns:a="http://schemas.openxmlformats.org/drawingml/2006/main">
            <a:off x="762000" y="1885950"/>
            <a:ext cx="3154680" cy="111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1  Your assessment</a:t>
            </a:r>
          </a:p>
        </p:txBody>
      </p:sp>
      <p:sp>
        <p:nvSpPr>
          <p:cNvPr id="10" name="">
            <a:extLst xmlns:a="http://schemas.openxmlformats.org/drawingml/2006/main">
              <a:ext uri="{FF2B5EF4-FFF2-40B4-BE49-F238E27FC236}">
                <a16:creationId xmlns:a16="http://schemas.microsoft.com/office/drawing/2014/main" id="{41DEF2A8-C8AB-4067-A1EA-BB446025FB78}"/>
              </a:ext>
            </a:extLst>
          </p:cNvPr>
          <p:cNvSpPr>
            <a:spLocks xmlns:a="http://schemas.openxmlformats.org/drawingml/2006/main" noGrp="1"/>
          </p:cNvSpPr>
          <p:nvPr/>
        </p:nvSpPr>
        <p:spPr>
          <a:xfrm xmlns:a="http://schemas.openxmlformats.org/drawingml/2006/main">
            <a:off x="3992880" y="1885950"/>
            <a:ext cx="4922520" cy="111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Which process to start with, how to run it and which data class applies.</a:t>
            </a:r>
          </a:p>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Exercise 1</a:t>
            </a:r>
          </a:p>
        </p:txBody>
      </p:sp>
      <p:sp>
        <p:nvSpPr>
          <p:cNvPr id="11" name="">
            <a:extLst xmlns:a="http://schemas.openxmlformats.org/drawingml/2006/main">
              <a:ext uri="{FF2B5EF4-FFF2-40B4-BE49-F238E27FC236}">
                <a16:creationId xmlns:a16="http://schemas.microsoft.com/office/drawing/2014/main" id="{6BA8DE89-2B69-49B7-8A5D-DC0E83A3790F}"/>
              </a:ext>
            </a:extLst>
          </p:cNvPr>
          <p:cNvSpPr>
            <a:spLocks xmlns:a="http://schemas.openxmlformats.org/drawingml/2006/main" noGrp="1"/>
          </p:cNvSpPr>
          <p:nvPr/>
        </p:nvSpPr>
        <p:spPr>
          <a:xfrm xmlns:a="http://schemas.openxmlformats.org/drawingml/2006/main">
            <a:off x="609600" y="3244850"/>
            <a:ext cx="8458200" cy="12636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36EC4BF1-E329-4E00-BFD9-2A8C2E4DBF3B}"/>
              </a:ext>
            </a:extLst>
          </p:cNvPr>
          <p:cNvSpPr>
            <a:spLocks xmlns:a="http://schemas.openxmlformats.org/drawingml/2006/main" noGrp="1"/>
          </p:cNvSpPr>
          <p:nvPr/>
        </p:nvSpPr>
        <p:spPr>
          <a:xfrm xmlns:a="http://schemas.openxmlformats.org/drawingml/2006/main">
            <a:off x="762000" y="3340100"/>
            <a:ext cx="3154680" cy="111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2  A group monitor demo</a:t>
            </a:r>
          </a:p>
        </p:txBody>
      </p:sp>
      <p:sp>
        <p:nvSpPr>
          <p:cNvPr id="13" name="">
            <a:extLst xmlns:a="http://schemas.openxmlformats.org/drawingml/2006/main">
              <a:ext uri="{FF2B5EF4-FFF2-40B4-BE49-F238E27FC236}">
                <a16:creationId xmlns:a16="http://schemas.microsoft.com/office/drawing/2014/main" id="{A2A0508F-AEBD-49D1-AFFE-EE7F62E6FF4A}"/>
              </a:ext>
            </a:extLst>
          </p:cNvPr>
          <p:cNvSpPr>
            <a:spLocks xmlns:a="http://schemas.openxmlformats.org/drawingml/2006/main" noGrp="1"/>
          </p:cNvSpPr>
          <p:nvPr/>
        </p:nvSpPr>
        <p:spPr>
          <a:xfrm xmlns:a="http://schemas.openxmlformats.org/drawingml/2006/main">
            <a:off x="3992880" y="3340100"/>
            <a:ext cx="4922520" cy="111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A sample workflow with a source and a human decision point.</a:t>
            </a:r>
          </a:p>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Live demo</a:t>
            </a:r>
          </a:p>
        </p:txBody>
      </p:sp>
      <p:sp>
        <p:nvSpPr>
          <p:cNvPr id="14" name="">
            <a:extLst xmlns:a="http://schemas.openxmlformats.org/drawingml/2006/main">
              <a:ext uri="{FF2B5EF4-FFF2-40B4-BE49-F238E27FC236}">
                <a16:creationId xmlns:a16="http://schemas.microsoft.com/office/drawing/2014/main" id="{FAA92BBC-9B45-4044-80E5-F82A955167DE}"/>
              </a:ext>
            </a:extLst>
          </p:cNvPr>
          <p:cNvSpPr>
            <a:spLocks xmlns:a="http://schemas.openxmlformats.org/drawingml/2006/main" noGrp="1"/>
          </p:cNvSpPr>
          <p:nvPr/>
        </p:nvSpPr>
        <p:spPr>
          <a:xfrm xmlns:a="http://schemas.openxmlformats.org/drawingml/2006/main">
            <a:off x="609600" y="4699000"/>
            <a:ext cx="8458200" cy="12636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1587EE1A-BDCA-4DE9-9C27-783EBD91BE9A}"/>
              </a:ext>
            </a:extLst>
          </p:cNvPr>
          <p:cNvSpPr>
            <a:spLocks xmlns:a="http://schemas.openxmlformats.org/drawingml/2006/main" noGrp="1"/>
          </p:cNvSpPr>
          <p:nvPr/>
        </p:nvSpPr>
        <p:spPr>
          <a:xfrm xmlns:a="http://schemas.openxmlformats.org/drawingml/2006/main">
            <a:off x="762000" y="4794250"/>
            <a:ext cx="3154680" cy="111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3  A governance checklist</a:t>
            </a:r>
          </a:p>
        </p:txBody>
      </p:sp>
      <p:sp>
        <p:nvSpPr>
          <p:cNvPr id="16" name="">
            <a:extLst xmlns:a="http://schemas.openxmlformats.org/drawingml/2006/main">
              <a:ext uri="{FF2B5EF4-FFF2-40B4-BE49-F238E27FC236}">
                <a16:creationId xmlns:a16="http://schemas.microsoft.com/office/drawing/2014/main" id="{43BA3A78-03CE-4CCD-BD6F-DF7B85E4782A}"/>
              </a:ext>
            </a:extLst>
          </p:cNvPr>
          <p:cNvSpPr>
            <a:spLocks xmlns:a="http://schemas.openxmlformats.org/drawingml/2006/main" noGrp="1"/>
          </p:cNvSpPr>
          <p:nvPr/>
        </p:nvSpPr>
        <p:spPr>
          <a:xfrm xmlns:a="http://schemas.openxmlformats.org/drawingml/2006/main">
            <a:off x="3992880" y="4794250"/>
            <a:ext cx="4922520" cy="111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Seven points to check with your organisation.</a:t>
            </a:r>
          </a:p>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At the end</a:t>
            </a:r>
          </a:p>
        </p:txBody>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66a4a830ad594e67"/>
          <a:stretch xmlns:a="http://schemas.openxmlformats.org/drawingml/2006/main"/>
        </p:blipFill>
        <p:spPr>
          <a:xfrm xmlns:a="http://schemas.openxmlformats.org/drawingml/2006/main">
            <a:off x="9525000" y="2333625"/>
            <a:ext cx="1809750" cy="1809750"/>
          </a:xfrm>
          <a:prstGeom xmlns:a="http://schemas.openxmlformats.org/drawingml/2006/main" prst="rect">
            <a:avLst/>
          </a:prstGeom>
        </p:spPr>
      </p:pic>
      <p:sp>
        <p:nvSpPr>
          <p:cNvPr id="18" name="">
            <a:extLst xmlns:a="http://schemas.openxmlformats.org/drawingml/2006/main">
              <a:ext uri="{FF2B5EF4-FFF2-40B4-BE49-F238E27FC236}">
                <a16:creationId xmlns:a16="http://schemas.microsoft.com/office/drawing/2014/main" id="{19DC99AD-5D09-438F-9D25-1417E5D5B1A7}"/>
              </a:ext>
            </a:extLst>
          </p:cNvPr>
          <p:cNvSpPr>
            <a:spLocks xmlns:a="http://schemas.openxmlformats.org/drawingml/2006/main" noGrp="1"/>
          </p:cNvSpPr>
          <p:nvPr/>
        </p:nvSpPr>
        <p:spPr>
          <a:xfrm xmlns:a="http://schemas.openxmlformats.org/drawingml/2006/main">
            <a:off x="9525000" y="4257675"/>
            <a:ext cx="1809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1">
                <a:solidFill>
                  <a:srgbClr val="2F1863"/>
                </a:solidFill>
                <a:latin typeface="Sora"/>
                <a:ea typeface="Sora"/>
                <a:cs typeface="Sora"/>
              </a:defRPr>
            </a:pPr>
            <a:r>
              <a:rPr sz="1350" b="1">
                <a:solidFill>
                  <a:srgbClr val="2F1863"/>
                </a:solidFill>
                <a:latin typeface="Sora"/>
                <a:ea typeface="Sora"/>
                <a:cs typeface="Sora"/>
              </a:rPr>
              <a:t>Open in the hub</a:t>
            </a:r>
          </a:p>
        </p:txBody>
      </p:sp>
    </p:spTree>
    <p:extLst>
      <p:ext uri="{BB962C8B-B14F-4D97-AF65-F5344CB8AC3E}">
        <p14:creationId xmlns:p14="http://schemas.microsoft.com/office/powerpoint/2010/main" val="180346360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345C9BC-B649-4E41-9A2A-BE10A8EA1A71}"/>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C2D7C43-A02D-421F-B970-95741EA9841B}"/>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17:03 · CW</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58c5ce283f84c76"/>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1499eed5636a491a"/>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FFB04B6-7A2B-4575-BA32-C4ED11DC8C24}"/>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Agenda</a:t>
            </a:r>
          </a:p>
        </p:txBody>
      </p:sp>
      <p:sp>
        <p:nvSpPr>
          <p:cNvPr id="6" name="">
            <a:extLst xmlns:a="http://schemas.openxmlformats.org/drawingml/2006/main">
              <a:ext uri="{FF2B5EF4-FFF2-40B4-BE49-F238E27FC236}">
                <a16:creationId xmlns:a16="http://schemas.microsoft.com/office/drawing/2014/main" id="{9E1088B2-A5E7-49C2-8149-CE364836EC59}"/>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2325FE06-C9BA-442A-92FE-9F8F905565AF}"/>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 / 37</a:t>
            </a:r>
          </a:p>
        </p:txBody>
      </p:sp>
      <p:graphicFrame>
        <p:nvGraphicFramePr>
          <p:cNvPr id="16" name=""/>
          <p:cNvGraphicFramePr/>
          <p:nvPr/>
        </p:nvGraphicFramePr>
        <p:xfrm>
          <a:off xmlns:a="http://schemas.openxmlformats.org/drawingml/2006/main" x="609600" y="1724025"/>
          <a:ext xmlns:a="http://schemas.openxmlformats.org/drawingml/2006/main" cx="10972800" cy="4400550"/>
        </p:xfrm>
        <a:graphic xmlns:a="http://schemas.openxmlformats.org/drawingml/2006/main">
          <a:graphicData uri="http://schemas.openxmlformats.org/drawingml/2006/table">
            <a:tbl>
              <a:tblPr/>
              <a:tblGrid>
                <a:gridCol w="1975104"/>
                <a:gridCol w="6583680"/>
                <a:gridCol w="2414016"/>
              </a:tblGrid>
              <a:tr h="488950">
                <a:tc>
                  <a:txBody>
                    <a:bodyPr/>
                    <a:lstStyle/>
                    <a:p>
                      <a:r>
                        <a:rPr sz="1275" b="1">
                          <a:solidFill>
                            <a:srgbClr val="FFFFFF"/>
                          </a:solidFill>
                          <a:latin typeface="Sora"/>
                          <a:ea typeface="Sora"/>
                          <a:cs typeface="Sora"/>
                        </a:rPr>
                        <a:t>Time</a:t>
                      </a:r>
                    </a:p>
                  </a:txBody>
                  <a:tcPr marL="91440" marR="91440" marT="45720" marB="45720">
                    <a:solidFill>
                      <a:srgbClr val="2F1863"/>
                    </a:solidFill>
                  </a:tcPr>
                </a:tc>
                <a:tc>
                  <a:txBody>
                    <a:bodyPr/>
                    <a:lstStyle/>
                    <a:p>
                      <a:r>
                        <a:rPr sz="1275" b="1">
                          <a:solidFill>
                            <a:srgbClr val="FFFFFF"/>
                          </a:solidFill>
                          <a:latin typeface="Sora"/>
                          <a:ea typeface="Sora"/>
                          <a:cs typeface="Sora"/>
                        </a:rPr>
                        <a:t>Agenda</a:t>
                      </a:r>
                    </a:p>
                  </a:txBody>
                  <a:tcPr marL="91440" marR="91440" marT="45720" marB="45720">
                    <a:solidFill>
                      <a:srgbClr val="2F1863"/>
                    </a:solidFill>
                  </a:tcPr>
                </a:tc>
                <a:tc>
                  <a:txBody>
                    <a:bodyPr/>
                    <a:lstStyle/>
                    <a:p>
                      <a:r>
                        <a:rPr sz="1275" b="1">
                          <a:solidFill>
                            <a:srgbClr val="FFFFFF"/>
                          </a:solidFill>
                          <a:latin typeface="Sora"/>
                          <a:ea typeface="Sora"/>
                          <a:cs typeface="Sora"/>
                        </a:rPr>
                        <a:t>Lead</a:t>
                      </a:r>
                    </a:p>
                  </a:txBody>
                  <a:tcPr marL="91440" marR="91440" marT="45720" marB="45720">
                    <a:solidFill>
                      <a:srgbClr val="2F1863"/>
                    </a:solidFill>
                  </a:tcPr>
                </a:tc>
              </a:tr>
              <a:tr h="488950">
                <a:tc>
                  <a:txBody>
                    <a:bodyPr/>
                    <a:lstStyle/>
                    <a:p>
                      <a:r>
                        <a:rPr sz="1275" b="0">
                          <a:solidFill>
                            <a:srgbClr val="2F1863"/>
                          </a:solidFill>
                          <a:latin typeface="Sora"/>
                          <a:ea typeface="Sora"/>
                          <a:cs typeface="Sora"/>
                        </a:rPr>
                        <a:t>17:00</a:t>
                      </a:r>
                    </a:p>
                  </a:txBody>
                  <a:tcPr marL="91440" marR="91440" marT="45720" marB="45720">
                    <a:solidFill>
                      <a:srgbClr val="F1EDF7"/>
                    </a:solidFill>
                  </a:tcPr>
                </a:tc>
                <a:tc>
                  <a:txBody>
                    <a:bodyPr/>
                    <a:lstStyle/>
                    <a:p>
                      <a:r>
                        <a:rPr sz="1275" b="0">
                          <a:solidFill>
                            <a:srgbClr val="2F1863"/>
                          </a:solidFill>
                          <a:latin typeface="Sora"/>
                          <a:ea typeface="Sora"/>
                          <a:cs typeface="Sora"/>
                        </a:rPr>
                        <a:t>Welcome, introductions and a short conversation</a:t>
                      </a:r>
                    </a:p>
                  </a:txBody>
                  <a:tcPr marL="91440" marR="91440" marT="45720" marB="45720">
                    <a:solidFill>
                      <a:srgbClr val="F1EDF7"/>
                    </a:solidFill>
                  </a:tcPr>
                </a:tc>
                <a:tc>
                  <a:txBody>
                    <a:bodyPr/>
                    <a:lstStyle/>
                    <a:p>
                      <a:r>
                        <a:rPr sz="1275" b="0">
                          <a:solidFill>
                            <a:srgbClr val="2F1863"/>
                          </a:solidFill>
                          <a:latin typeface="Sora"/>
                          <a:ea typeface="Sora"/>
                          <a:cs typeface="Sora"/>
                        </a:rPr>
                        <a:t>CW, HH, ZJ</a:t>
                      </a:r>
                    </a:p>
                  </a:txBody>
                  <a:tcPr marL="91440" marR="91440" marT="45720" marB="45720">
                    <a:solidFill>
                      <a:srgbClr val="F1EDF7"/>
                    </a:solidFill>
                  </a:tcPr>
                </a:tc>
              </a:tr>
              <a:tr h="488950">
                <a:tc>
                  <a:txBody>
                    <a:bodyPr/>
                    <a:lstStyle/>
                    <a:p>
                      <a:r>
                        <a:rPr sz="1275" b="0">
                          <a:solidFill>
                            <a:srgbClr val="2F1863"/>
                          </a:solidFill>
                          <a:latin typeface="Sora"/>
                          <a:ea typeface="Sora"/>
                          <a:cs typeface="Sora"/>
                        </a:rPr>
                        <a:t>17:15</a:t>
                      </a:r>
                    </a:p>
                  </a:txBody>
                  <a:tcPr marL="91440" marR="91440" marT="45720" marB="45720">
                    <a:solidFill>
                      <a:srgbClr val="FFFFFF"/>
                    </a:solidFill>
                  </a:tcPr>
                </a:tc>
                <a:tc>
                  <a:txBody>
                    <a:bodyPr/>
                    <a:lstStyle/>
                    <a:p>
                      <a:r>
                        <a:rPr sz="1275" b="0">
                          <a:solidFill>
                            <a:srgbClr val="2F1863"/>
                          </a:solidFill>
                          <a:latin typeface="Sora"/>
                          <a:ea typeface="Sora"/>
                          <a:cs typeface="Sora"/>
                        </a:rPr>
                        <a:t>What compliance professionals report</a:t>
                      </a:r>
                    </a:p>
                  </a:txBody>
                  <a:tcPr marL="91440" marR="91440" marT="45720" marB="45720">
                    <a:solidFill>
                      <a:srgbClr val="FFFFFF"/>
                    </a:solidFill>
                  </a:tcPr>
                </a:tc>
                <a:tc>
                  <a:txBody>
                    <a:bodyPr/>
                    <a:lstStyle/>
                    <a:p>
                      <a:r>
                        <a:rPr sz="1275" b="0">
                          <a:solidFill>
                            <a:srgbClr val="2F1863"/>
                          </a:solidFill>
                          <a:latin typeface="Sora"/>
                          <a:ea typeface="Sora"/>
                          <a:cs typeface="Sora"/>
                        </a:rPr>
                        <a:t>CW</a:t>
                      </a:r>
                    </a:p>
                  </a:txBody>
                  <a:tcPr marL="91440" marR="91440" marT="45720" marB="45720">
                    <a:solidFill>
                      <a:srgbClr val="FFFFFF"/>
                    </a:solidFill>
                  </a:tcPr>
                </a:tc>
              </a:tr>
              <a:tr h="488950">
                <a:tc>
                  <a:txBody>
                    <a:bodyPr/>
                    <a:lstStyle/>
                    <a:p>
                      <a:r>
                        <a:rPr sz="1275" b="0">
                          <a:solidFill>
                            <a:srgbClr val="2F1863"/>
                          </a:solidFill>
                          <a:latin typeface="Sora"/>
                          <a:ea typeface="Sora"/>
                          <a:cs typeface="Sora"/>
                        </a:rPr>
                        <a:t>17:25</a:t>
                      </a:r>
                    </a:p>
                  </a:txBody>
                  <a:tcPr marL="91440" marR="91440" marT="45720" marB="45720">
                    <a:solidFill>
                      <a:srgbClr val="F1EDF7"/>
                    </a:solidFill>
                  </a:tcPr>
                </a:tc>
                <a:tc>
                  <a:txBody>
                    <a:bodyPr/>
                    <a:lstStyle/>
                    <a:p>
                      <a:r>
                        <a:rPr sz="1275" b="0">
                          <a:solidFill>
                            <a:srgbClr val="2F1863"/>
                          </a:solidFill>
                          <a:latin typeface="Sora"/>
                          <a:ea typeface="Sora"/>
                          <a:cs typeface="Sora"/>
                        </a:rPr>
                        <a:t>Chat, folder or your own app</a:t>
                      </a:r>
                    </a:p>
                  </a:txBody>
                  <a:tcPr marL="91440" marR="91440" marT="45720" marB="45720">
                    <a:solidFill>
                      <a:srgbClr val="F1EDF7"/>
                    </a:solidFill>
                  </a:tcPr>
                </a:tc>
                <a:tc>
                  <a:txBody>
                    <a:bodyPr/>
                    <a:lstStyle/>
                    <a:p>
                      <a:r>
                        <a:rPr sz="1275" b="0">
                          <a:solidFill>
                            <a:srgbClr val="2F1863"/>
                          </a:solidFill>
                          <a:latin typeface="Sora"/>
                          <a:ea typeface="Sora"/>
                          <a:cs typeface="Sora"/>
                        </a:rPr>
                        <a:t>HH</a:t>
                      </a:r>
                    </a:p>
                  </a:txBody>
                  <a:tcPr marL="91440" marR="91440" marT="45720" marB="45720">
                    <a:solidFill>
                      <a:srgbClr val="F1EDF7"/>
                    </a:solidFill>
                  </a:tcPr>
                </a:tc>
              </a:tr>
              <a:tr h="488950">
                <a:tc>
                  <a:txBody>
                    <a:bodyPr/>
                    <a:lstStyle/>
                    <a:p>
                      <a:r>
                        <a:rPr sz="1275" b="0">
                          <a:solidFill>
                            <a:srgbClr val="2F1863"/>
                          </a:solidFill>
                          <a:latin typeface="Sora"/>
                          <a:ea typeface="Sora"/>
                          <a:cs typeface="Sora"/>
                        </a:rPr>
                        <a:t>17:35</a:t>
                      </a:r>
                    </a:p>
                  </a:txBody>
                  <a:tcPr marL="91440" marR="91440" marT="45720" marB="45720">
                    <a:solidFill>
                      <a:srgbClr val="FFFFFF"/>
                    </a:solidFill>
                  </a:tcPr>
                </a:tc>
                <a:tc>
                  <a:txBody>
                    <a:bodyPr/>
                    <a:lstStyle/>
                    <a:p>
                      <a:r>
                        <a:rPr sz="1275" b="0">
                          <a:solidFill>
                            <a:srgbClr val="2F1863"/>
                          </a:solidFill>
                          <a:latin typeface="Sora"/>
                          <a:ea typeface="Sora"/>
                          <a:cs typeface="Sora"/>
                        </a:rPr>
                        <a:t>Exercise 1: where do you stand?</a:t>
                      </a:r>
                    </a:p>
                  </a:txBody>
                  <a:tcPr marL="91440" marR="91440" marT="45720" marB="45720">
                    <a:solidFill>
                      <a:srgbClr val="FFFFFF"/>
                    </a:solidFill>
                  </a:tcPr>
                </a:tc>
                <a:tc>
                  <a:txBody>
                    <a:bodyPr/>
                    <a:lstStyle/>
                    <a:p>
                      <a:r>
                        <a:rPr sz="1275" b="0">
                          <a:solidFill>
                            <a:srgbClr val="2F1863"/>
                          </a:solidFill>
                          <a:latin typeface="Sora"/>
                          <a:ea typeface="Sora"/>
                          <a:cs typeface="Sora"/>
                        </a:rPr>
                        <a:t>HH, CW, ZJ</a:t>
                      </a:r>
                    </a:p>
                  </a:txBody>
                  <a:tcPr marL="91440" marR="91440" marT="45720" marB="45720">
                    <a:solidFill>
                      <a:srgbClr val="FFFFFF"/>
                    </a:solidFill>
                  </a:tcPr>
                </a:tc>
              </a:tr>
              <a:tr h="488950">
                <a:tc>
                  <a:txBody>
                    <a:bodyPr/>
                    <a:lstStyle/>
                    <a:p>
                      <a:r>
                        <a:rPr sz="1275" b="0">
                          <a:solidFill>
                            <a:srgbClr val="2F1863"/>
                          </a:solidFill>
                          <a:latin typeface="Sora"/>
                          <a:ea typeface="Sora"/>
                          <a:cs typeface="Sora"/>
                        </a:rPr>
                        <a:t>17:45</a:t>
                      </a:r>
                    </a:p>
                  </a:txBody>
                  <a:tcPr marL="91440" marR="91440" marT="45720" marB="45720">
                    <a:solidFill>
                      <a:srgbClr val="F1EDF7"/>
                    </a:solidFill>
                  </a:tcPr>
                </a:tc>
                <a:tc>
                  <a:txBody>
                    <a:bodyPr/>
                    <a:lstStyle/>
                    <a:p>
                      <a:r>
                        <a:rPr sz="1275" b="0">
                          <a:solidFill>
                            <a:srgbClr val="2F1863"/>
                          </a:solidFill>
                          <a:latin typeface="Sora"/>
                          <a:ea typeface="Sora"/>
                          <a:cs typeface="Sora"/>
                        </a:rPr>
                        <a:t>A process you can read</a:t>
                      </a:r>
                    </a:p>
                  </a:txBody>
                  <a:tcPr marL="91440" marR="91440" marT="45720" marB="45720">
                    <a:solidFill>
                      <a:srgbClr val="F1EDF7"/>
                    </a:solidFill>
                  </a:tcPr>
                </a:tc>
                <a:tc>
                  <a:txBody>
                    <a:bodyPr/>
                    <a:lstStyle/>
                    <a:p>
                      <a:r>
                        <a:rPr sz="1275" b="0">
                          <a:solidFill>
                            <a:srgbClr val="2F1863"/>
                          </a:solidFill>
                          <a:latin typeface="Sora"/>
                          <a:ea typeface="Sora"/>
                          <a:cs typeface="Sora"/>
                        </a:rPr>
                        <a:t>HH, ZJ</a:t>
                      </a:r>
                    </a:p>
                  </a:txBody>
                  <a:tcPr marL="91440" marR="91440" marT="45720" marB="45720">
                    <a:solidFill>
                      <a:srgbClr val="F1EDF7"/>
                    </a:solidFill>
                  </a:tcPr>
                </a:tc>
              </a:tr>
              <a:tr h="488950">
                <a:tc>
                  <a:txBody>
                    <a:bodyPr/>
                    <a:lstStyle/>
                    <a:p>
                      <a:r>
                        <a:rPr sz="1275" b="0">
                          <a:solidFill>
                            <a:srgbClr val="2F1863"/>
                          </a:solidFill>
                          <a:latin typeface="Sora"/>
                          <a:ea typeface="Sora"/>
                          <a:cs typeface="Sora"/>
                        </a:rPr>
                        <a:t>17:55</a:t>
                      </a:r>
                    </a:p>
                  </a:txBody>
                  <a:tcPr marL="91440" marR="91440" marT="45720" marB="45720">
                    <a:solidFill>
                      <a:srgbClr val="FFFFFF"/>
                    </a:solidFill>
                  </a:tcPr>
                </a:tc>
                <a:tc>
                  <a:txBody>
                    <a:bodyPr/>
                    <a:lstStyle/>
                    <a:p>
                      <a:r>
                        <a:rPr sz="1275" b="0">
                          <a:solidFill>
                            <a:srgbClr val="2F1863"/>
                          </a:solidFill>
                          <a:latin typeface="Sora"/>
                          <a:ea typeface="Sora"/>
                          <a:cs typeface="Sora"/>
                        </a:rPr>
                        <a:t>Group demo: regulatory monitor</a:t>
                      </a:r>
                    </a:p>
                  </a:txBody>
                  <a:tcPr marL="91440" marR="91440" marT="45720" marB="45720">
                    <a:solidFill>
                      <a:srgbClr val="FFFFFF"/>
                    </a:solidFill>
                  </a:tcPr>
                </a:tc>
                <a:tc>
                  <a:txBody>
                    <a:bodyPr/>
                    <a:lstStyle/>
                    <a:p>
                      <a:r>
                        <a:rPr sz="1275" b="0">
                          <a:solidFill>
                            <a:srgbClr val="2F1863"/>
                          </a:solidFill>
                          <a:latin typeface="Sora"/>
                          <a:ea typeface="Sora"/>
                          <a:cs typeface="Sora"/>
                        </a:rPr>
                        <a:t>HH, CW, ZJ</a:t>
                      </a:r>
                    </a:p>
                  </a:txBody>
                  <a:tcPr marL="91440" marR="91440" marT="45720" marB="45720">
                    <a:solidFill>
                      <a:srgbClr val="FFFFFF"/>
                    </a:solidFill>
                  </a:tcPr>
                </a:tc>
              </a:tr>
              <a:tr h="488950">
                <a:tc>
                  <a:txBody>
                    <a:bodyPr/>
                    <a:lstStyle/>
                    <a:p>
                      <a:r>
                        <a:rPr sz="1275" b="0">
                          <a:solidFill>
                            <a:srgbClr val="2F1863"/>
                          </a:solidFill>
                          <a:latin typeface="Sora"/>
                          <a:ea typeface="Sora"/>
                          <a:cs typeface="Sora"/>
                        </a:rPr>
                        <a:t>18:10</a:t>
                      </a:r>
                    </a:p>
                  </a:txBody>
                  <a:tcPr marL="91440" marR="91440" marT="45720" marB="45720">
                    <a:solidFill>
                      <a:srgbClr val="F1EDF7"/>
                    </a:solidFill>
                  </a:tcPr>
                </a:tc>
                <a:tc>
                  <a:txBody>
                    <a:bodyPr/>
                    <a:lstStyle/>
                    <a:p>
                      <a:r>
                        <a:rPr sz="1275" b="0">
                          <a:solidFill>
                            <a:srgbClr val="2F1863"/>
                          </a:solidFill>
                          <a:latin typeface="Sora"/>
                          <a:ea typeface="Sora"/>
                          <a:cs typeface="Sora"/>
                        </a:rPr>
                        <a:t>Limits and responsibility</a:t>
                      </a:r>
                    </a:p>
                  </a:txBody>
                  <a:tcPr marL="91440" marR="91440" marT="45720" marB="45720">
                    <a:solidFill>
                      <a:srgbClr val="F1EDF7"/>
                    </a:solidFill>
                  </a:tcPr>
                </a:tc>
                <a:tc>
                  <a:txBody>
                    <a:bodyPr/>
                    <a:lstStyle/>
                    <a:p>
                      <a:r>
                        <a:rPr sz="1275" b="0">
                          <a:solidFill>
                            <a:srgbClr val="2F1863"/>
                          </a:solidFill>
                          <a:latin typeface="Sora"/>
                          <a:ea typeface="Sora"/>
                          <a:cs typeface="Sora"/>
                        </a:rPr>
                        <a:t>CW</a:t>
                      </a:r>
                    </a:p>
                  </a:txBody>
                  <a:tcPr marL="91440" marR="91440" marT="45720" marB="45720">
                    <a:solidFill>
                      <a:srgbClr val="F1EDF7"/>
                    </a:solidFill>
                  </a:tcPr>
                </a:tc>
              </a:tr>
              <a:tr h="488950">
                <a:tc>
                  <a:txBody>
                    <a:bodyPr/>
                    <a:lstStyle/>
                    <a:p>
                      <a:r>
                        <a:rPr sz="1275" b="0">
                          <a:solidFill>
                            <a:srgbClr val="2F1863"/>
                          </a:solidFill>
                          <a:latin typeface="Sora"/>
                          <a:ea typeface="Sora"/>
                          <a:cs typeface="Sora"/>
                        </a:rPr>
                        <a:t>18:20</a:t>
                      </a:r>
                    </a:p>
                  </a:txBody>
                  <a:tcPr marL="91440" marR="91440" marT="45720" marB="45720">
                    <a:solidFill>
                      <a:srgbClr val="FFFFFF"/>
                    </a:solidFill>
                  </a:tcPr>
                </a:tc>
                <a:tc>
                  <a:txBody>
                    <a:bodyPr/>
                    <a:lstStyle/>
                    <a:p>
                      <a:r>
                        <a:rPr sz="1275" b="0">
                          <a:solidFill>
                            <a:srgbClr val="2F1863"/>
                          </a:solidFill>
                          <a:latin typeface="Sora"/>
                          <a:ea typeface="Sora"/>
                          <a:cs typeface="Sora"/>
                        </a:rPr>
                        <a:t>Next steps and the full-day workshop</a:t>
                      </a:r>
                    </a:p>
                  </a:txBody>
                  <a:tcPr marL="91440" marR="91440" marT="45720" marB="45720">
                    <a:solidFill>
                      <a:srgbClr val="FFFFFF"/>
                    </a:solidFill>
                  </a:tcPr>
                </a:tc>
                <a:tc>
                  <a:txBody>
                    <a:bodyPr/>
                    <a:lstStyle/>
                    <a:p>
                      <a:r>
                        <a:rPr sz="1275" b="0">
                          <a:solidFill>
                            <a:srgbClr val="2F1863"/>
                          </a:solidFill>
                          <a:latin typeface="Sora"/>
                          <a:ea typeface="Sora"/>
                          <a:cs typeface="Sora"/>
                        </a:rPr>
                        <a:t>CW, HH, ZJ</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3335762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958E7015-DE3D-4F91-8AAB-21AC1500FC14}"/>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88ACC72-AB40-4DAF-90BF-CC6336BA1B62}"/>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17:05 · CW</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45f1da9685f54fc4"/>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2030f29ce2d4790"/>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0B7E49F4-152C-40E3-9698-32A6C9108111}"/>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Brief introductions, then talk in pairs</a:t>
            </a:r>
          </a:p>
        </p:txBody>
      </p:sp>
      <p:sp>
        <p:nvSpPr>
          <p:cNvPr id="6" name="">
            <a:extLst xmlns:a="http://schemas.openxmlformats.org/drawingml/2006/main">
              <a:ext uri="{FF2B5EF4-FFF2-40B4-BE49-F238E27FC236}">
                <a16:creationId xmlns:a16="http://schemas.microsoft.com/office/drawing/2014/main" id="{0E1105A4-D24B-43A5-A612-6FDB930C9F0B}"/>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25C8AD91-B339-4B96-962C-1A4142264E74}"/>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4 / 37</a:t>
            </a:r>
          </a:p>
        </p:txBody>
      </p:sp>
      <p:sp>
        <p:nvSpPr>
          <p:cNvPr id="8" name="">
            <a:extLst xmlns:a="http://schemas.openxmlformats.org/drawingml/2006/main">
              <a:ext uri="{FF2B5EF4-FFF2-40B4-BE49-F238E27FC236}">
                <a16:creationId xmlns:a16="http://schemas.microsoft.com/office/drawing/2014/main" id="{C00D5007-D5CB-43C5-8E3C-C410864698DB}"/>
              </a:ext>
            </a:extLst>
          </p:cNvPr>
          <p:cNvSpPr>
            <a:spLocks xmlns:a="http://schemas.openxmlformats.org/drawingml/2006/main" noGrp="1"/>
          </p:cNvSpPr>
          <p:nvPr/>
        </p:nvSpPr>
        <p:spPr>
          <a:xfrm xmlns:a="http://schemas.openxmlformats.org/drawingml/2006/main">
            <a:off x="609600" y="1790700"/>
            <a:ext cx="6572250" cy="10160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1B87571-AC8C-45DA-AB84-F1E3C952728D}"/>
              </a:ext>
            </a:extLst>
          </p:cNvPr>
          <p:cNvSpPr>
            <a:spLocks xmlns:a="http://schemas.openxmlformats.org/drawingml/2006/main" noGrp="1"/>
          </p:cNvSpPr>
          <p:nvPr/>
        </p:nvSpPr>
        <p:spPr>
          <a:xfrm xmlns:a="http://schemas.openxmlformats.org/drawingml/2006/main">
            <a:off x="762000" y="1885950"/>
            <a:ext cx="2400300" cy="86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1  Introductions: name and role, up to 15 seconds each.</a:t>
            </a:r>
          </a:p>
        </p:txBody>
      </p:sp>
      <p:sp>
        <p:nvSpPr>
          <p:cNvPr id="10" name="">
            <a:extLst xmlns:a="http://schemas.openxmlformats.org/drawingml/2006/main">
              <a:ext uri="{FF2B5EF4-FFF2-40B4-BE49-F238E27FC236}">
                <a16:creationId xmlns:a16="http://schemas.microsoft.com/office/drawing/2014/main" id="{33EA9E92-C6AA-4200-9369-2D191C6CF30B}"/>
              </a:ext>
            </a:extLst>
          </p:cNvPr>
          <p:cNvSpPr>
            <a:spLocks xmlns:a="http://schemas.openxmlformats.org/drawingml/2006/main" noGrp="1"/>
          </p:cNvSpPr>
          <p:nvPr/>
        </p:nvSpPr>
        <p:spPr>
          <a:xfrm xmlns:a="http://schemas.openxmlformats.org/drawingml/2006/main">
            <a:off x="3238500" y="1885950"/>
            <a:ext cx="3790950" cy="86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t/>
            </a:r>
          </a:p>
        </p:txBody>
      </p:sp>
      <p:sp>
        <p:nvSpPr>
          <p:cNvPr id="11" name="">
            <a:extLst xmlns:a="http://schemas.openxmlformats.org/drawingml/2006/main">
              <a:ext uri="{FF2B5EF4-FFF2-40B4-BE49-F238E27FC236}">
                <a16:creationId xmlns:a16="http://schemas.microsoft.com/office/drawing/2014/main" id="{B786414B-1D57-4F9B-9C84-050229E1DFED}"/>
              </a:ext>
            </a:extLst>
          </p:cNvPr>
          <p:cNvSpPr>
            <a:spLocks xmlns:a="http://schemas.openxmlformats.org/drawingml/2006/main" noGrp="1"/>
          </p:cNvSpPr>
          <p:nvPr/>
        </p:nvSpPr>
        <p:spPr>
          <a:xfrm xmlns:a="http://schemas.openxmlformats.org/drawingml/2006/main">
            <a:off x="609600" y="2997200"/>
            <a:ext cx="6572250" cy="10160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66AA5F57-A2B5-494F-B885-18294F5E70D8}"/>
              </a:ext>
            </a:extLst>
          </p:cNvPr>
          <p:cNvSpPr>
            <a:spLocks xmlns:a="http://schemas.openxmlformats.org/drawingml/2006/main" noGrp="1"/>
          </p:cNvSpPr>
          <p:nvPr/>
        </p:nvSpPr>
        <p:spPr>
          <a:xfrm xmlns:a="http://schemas.openxmlformats.org/drawingml/2006/main">
            <a:off x="762000" y="3092450"/>
            <a:ext cx="2400300" cy="86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2  In pairs: where does AI already help you?</a:t>
            </a:r>
          </a:p>
        </p:txBody>
      </p:sp>
      <p:sp>
        <p:nvSpPr>
          <p:cNvPr id="13" name="">
            <a:extLst xmlns:a="http://schemas.openxmlformats.org/drawingml/2006/main">
              <a:ext uri="{FF2B5EF4-FFF2-40B4-BE49-F238E27FC236}">
                <a16:creationId xmlns:a16="http://schemas.microsoft.com/office/drawing/2014/main" id="{26487D15-5065-461A-8FDA-726F7129FD1A}"/>
              </a:ext>
            </a:extLst>
          </p:cNvPr>
          <p:cNvSpPr>
            <a:spLocks xmlns:a="http://schemas.openxmlformats.org/drawingml/2006/main" noGrp="1"/>
          </p:cNvSpPr>
          <p:nvPr/>
        </p:nvSpPr>
        <p:spPr>
          <a:xfrm xmlns:a="http://schemas.openxmlformats.org/drawingml/2006/main">
            <a:off x="3238500" y="3092450"/>
            <a:ext cx="3790950" cy="86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t/>
            </a:r>
          </a:p>
        </p:txBody>
      </p:sp>
      <p:sp>
        <p:nvSpPr>
          <p:cNvPr id="14" name="">
            <a:extLst xmlns:a="http://schemas.openxmlformats.org/drawingml/2006/main">
              <a:ext uri="{FF2B5EF4-FFF2-40B4-BE49-F238E27FC236}">
                <a16:creationId xmlns:a16="http://schemas.microsoft.com/office/drawing/2014/main" id="{8231E34A-66DB-412A-9EC8-05AE1FC81463}"/>
              </a:ext>
            </a:extLst>
          </p:cNvPr>
          <p:cNvSpPr>
            <a:spLocks xmlns:a="http://schemas.openxmlformats.org/drawingml/2006/main" noGrp="1"/>
          </p:cNvSpPr>
          <p:nvPr/>
        </p:nvSpPr>
        <p:spPr>
          <a:xfrm xmlns:a="http://schemas.openxmlformats.org/drawingml/2006/main">
            <a:off x="609600" y="4203700"/>
            <a:ext cx="6572250" cy="10160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C504D260-A0C4-475C-8D44-BE3BF44FE55B}"/>
              </a:ext>
            </a:extLst>
          </p:cNvPr>
          <p:cNvSpPr>
            <a:spLocks xmlns:a="http://schemas.openxmlformats.org/drawingml/2006/main" noGrp="1"/>
          </p:cNvSpPr>
          <p:nvPr/>
        </p:nvSpPr>
        <p:spPr>
          <a:xfrm xmlns:a="http://schemas.openxmlformats.org/drawingml/2006/main">
            <a:off x="762000" y="4298950"/>
            <a:ext cx="2400300" cy="86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3  In pairs: where must a person decide?</a:t>
            </a:r>
          </a:p>
        </p:txBody>
      </p:sp>
      <p:sp>
        <p:nvSpPr>
          <p:cNvPr id="16" name="">
            <a:extLst xmlns:a="http://schemas.openxmlformats.org/drawingml/2006/main">
              <a:ext uri="{FF2B5EF4-FFF2-40B4-BE49-F238E27FC236}">
                <a16:creationId xmlns:a16="http://schemas.microsoft.com/office/drawing/2014/main" id="{85010645-F767-4E88-B1F3-159AEB17FBFC}"/>
              </a:ext>
            </a:extLst>
          </p:cNvPr>
          <p:cNvSpPr>
            <a:spLocks xmlns:a="http://schemas.openxmlformats.org/drawingml/2006/main" noGrp="1"/>
          </p:cNvSpPr>
          <p:nvPr/>
        </p:nvSpPr>
        <p:spPr>
          <a:xfrm xmlns:a="http://schemas.openxmlformats.org/drawingml/2006/main">
            <a:off x="3238500" y="4298950"/>
            <a:ext cx="3790950" cy="86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t/>
            </a:r>
          </a:p>
        </p:txBody>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33ab1fad898f44b1"/>
          <a:stretch xmlns:a="http://schemas.openxmlformats.org/drawingml/2006/main"/>
        </p:blipFill>
        <p:spPr>
          <a:xfrm xmlns:a="http://schemas.openxmlformats.org/drawingml/2006/main">
            <a:off x="7572375" y="2398395"/>
            <a:ext cx="4000500" cy="2251710"/>
          </a:xfrm>
          <a:prstGeom xmlns:a="http://schemas.openxmlformats.org/drawingml/2006/main" prst="rect">
            <a:avLst/>
          </a:prstGeom>
        </p:spPr>
      </p:pic>
      <p:sp>
        <p:nvSpPr>
          <p:cNvPr id="18" name="">
            <a:extLst xmlns:a="http://schemas.openxmlformats.org/drawingml/2006/main">
              <a:ext uri="{FF2B5EF4-FFF2-40B4-BE49-F238E27FC236}">
                <a16:creationId xmlns:a16="http://schemas.microsoft.com/office/drawing/2014/main" id="{86D08AE3-3F7D-4520-9AA3-FA9328EF83FB}"/>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3BDFB3F9-37C2-4C96-83F9-FF379836828D}"/>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For 24 people, allow about six minutes. The pair discussion takes two minutes.</a:t>
            </a:r>
          </a:p>
        </p:txBody>
      </p:sp>
    </p:spTree>
    <p:extLst>
      <p:ext uri="{BB962C8B-B14F-4D97-AF65-F5344CB8AC3E}">
        <p14:creationId xmlns:p14="http://schemas.microsoft.com/office/powerpoint/2010/main" val="38344958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078E1EDC-0EB8-4C1A-9E5A-014CDB18C8FF}"/>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C2C7411-27E0-4489-BDB1-C2121439C5F2}"/>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17:15 · CW</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9b8ddad9bb4d41b9"/>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868113610bb6403d"/>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C823D2EF-6533-4526-B976-7782DE641B2C}"/>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Who took part in the survey</a:t>
            </a:r>
          </a:p>
        </p:txBody>
      </p:sp>
      <p:sp>
        <p:nvSpPr>
          <p:cNvPr id="6" name="">
            <a:extLst xmlns:a="http://schemas.openxmlformats.org/drawingml/2006/main">
              <a:ext uri="{FF2B5EF4-FFF2-40B4-BE49-F238E27FC236}">
                <a16:creationId xmlns:a16="http://schemas.microsoft.com/office/drawing/2014/main" id="{8BF4DAD6-7A8C-4AD4-9F18-FFC441BA2398}"/>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EC081DE0-6883-4801-B255-73C011C53099}"/>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5 / 37</a:t>
            </a:r>
          </a:p>
        </p:txBody>
      </p:sp>
      <p:sp>
        <p:nvSpPr>
          <p:cNvPr id="8" name="">
            <a:extLst xmlns:a="http://schemas.openxmlformats.org/drawingml/2006/main">
              <a:ext uri="{FF2B5EF4-FFF2-40B4-BE49-F238E27FC236}">
                <a16:creationId xmlns:a16="http://schemas.microsoft.com/office/drawing/2014/main" id="{1D5C05BE-04E5-4C3A-85E3-8E6F1D8DCA52}"/>
              </a:ext>
            </a:extLst>
          </p:cNvPr>
          <p:cNvSpPr>
            <a:spLocks xmlns:a="http://schemas.openxmlformats.org/drawingml/2006/main" noGrp="1"/>
          </p:cNvSpPr>
          <p:nvPr/>
        </p:nvSpPr>
        <p:spPr>
          <a:xfrm xmlns:a="http://schemas.openxmlformats.org/drawingml/2006/main">
            <a:off x="609600" y="1790700"/>
            <a:ext cx="353060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44AB598-DA54-48AB-85FC-258E127AEBFD}"/>
              </a:ext>
            </a:extLst>
          </p:cNvPr>
          <p:cNvSpPr>
            <a:spLocks xmlns:a="http://schemas.openxmlformats.org/drawingml/2006/main" noGrp="1"/>
          </p:cNvSpPr>
          <p:nvPr/>
        </p:nvSpPr>
        <p:spPr>
          <a:xfrm xmlns:a="http://schemas.openxmlformats.org/drawingml/2006/main">
            <a:off x="8001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32</a:t>
            </a:r>
          </a:p>
        </p:txBody>
      </p:sp>
      <p:sp>
        <p:nvSpPr>
          <p:cNvPr id="10" name="">
            <a:extLst xmlns:a="http://schemas.openxmlformats.org/drawingml/2006/main">
              <a:ext uri="{FF2B5EF4-FFF2-40B4-BE49-F238E27FC236}">
                <a16:creationId xmlns:a16="http://schemas.microsoft.com/office/drawing/2014/main" id="{29E14D1D-B243-4213-AD8C-1D11148ED2A7}"/>
              </a:ext>
            </a:extLst>
          </p:cNvPr>
          <p:cNvSpPr>
            <a:spLocks xmlns:a="http://schemas.openxmlformats.org/drawingml/2006/main" noGrp="1"/>
          </p:cNvSpPr>
          <p:nvPr/>
        </p:nvSpPr>
        <p:spPr>
          <a:xfrm xmlns:a="http://schemas.openxmlformats.org/drawingml/2006/main">
            <a:off x="800100" y="2647950"/>
            <a:ext cx="31496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compliance managers</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from Switzerland and Liechtenstein</a:t>
            </a:r>
          </a:p>
        </p:txBody>
      </p:sp>
      <p:sp>
        <p:nvSpPr>
          <p:cNvPr id="11" name="">
            <a:extLst xmlns:a="http://schemas.openxmlformats.org/drawingml/2006/main">
              <a:ext uri="{FF2B5EF4-FFF2-40B4-BE49-F238E27FC236}">
                <a16:creationId xmlns:a16="http://schemas.microsoft.com/office/drawing/2014/main" id="{3ABEB903-A017-486D-BEFD-5B11F3B56E4C}"/>
              </a:ext>
            </a:extLst>
          </p:cNvPr>
          <p:cNvSpPr>
            <a:spLocks xmlns:a="http://schemas.openxmlformats.org/drawingml/2006/main" noGrp="1"/>
          </p:cNvSpPr>
          <p:nvPr/>
        </p:nvSpPr>
        <p:spPr>
          <a:xfrm xmlns:a="http://schemas.openxmlformats.org/drawingml/2006/main">
            <a:off x="4330700" y="1790700"/>
            <a:ext cx="353060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558295CF-6B67-46DC-AD6E-E5FCBFE16756}"/>
              </a:ext>
            </a:extLst>
          </p:cNvPr>
          <p:cNvSpPr>
            <a:spLocks xmlns:a="http://schemas.openxmlformats.org/drawingml/2006/main" noGrp="1"/>
          </p:cNvSpPr>
          <p:nvPr/>
        </p:nvSpPr>
        <p:spPr>
          <a:xfrm xmlns:a="http://schemas.openxmlformats.org/drawingml/2006/main">
            <a:off x="45212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16 of 32</a:t>
            </a:r>
          </a:p>
        </p:txBody>
      </p:sp>
      <p:sp>
        <p:nvSpPr>
          <p:cNvPr id="13" name="">
            <a:extLst xmlns:a="http://schemas.openxmlformats.org/drawingml/2006/main">
              <a:ext uri="{FF2B5EF4-FFF2-40B4-BE49-F238E27FC236}">
                <a16:creationId xmlns:a16="http://schemas.microsoft.com/office/drawing/2014/main" id="{77F05A46-F2CA-4DB4-8925-D430FFA38D0F}"/>
              </a:ext>
            </a:extLst>
          </p:cNvPr>
          <p:cNvSpPr>
            <a:spLocks xmlns:a="http://schemas.openxmlformats.org/drawingml/2006/main" noGrp="1"/>
          </p:cNvSpPr>
          <p:nvPr/>
        </p:nvSpPr>
        <p:spPr>
          <a:xfrm xmlns:a="http://schemas.openxmlformats.org/drawingml/2006/main">
            <a:off x="4521200" y="2647950"/>
            <a:ext cx="31496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work in large organisations</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with more than 1,000 employees</a:t>
            </a:r>
          </a:p>
        </p:txBody>
      </p:sp>
      <p:sp>
        <p:nvSpPr>
          <p:cNvPr id="14" name="">
            <a:extLst xmlns:a="http://schemas.openxmlformats.org/drawingml/2006/main">
              <a:ext uri="{FF2B5EF4-FFF2-40B4-BE49-F238E27FC236}">
                <a16:creationId xmlns:a16="http://schemas.microsoft.com/office/drawing/2014/main" id="{609F3D64-B6AD-4933-AB48-60E4F65372B3}"/>
              </a:ext>
            </a:extLst>
          </p:cNvPr>
          <p:cNvSpPr>
            <a:spLocks xmlns:a="http://schemas.openxmlformats.org/drawingml/2006/main" noGrp="1"/>
          </p:cNvSpPr>
          <p:nvPr/>
        </p:nvSpPr>
        <p:spPr>
          <a:xfrm xmlns:a="http://schemas.openxmlformats.org/drawingml/2006/main">
            <a:off x="8051800" y="1790700"/>
            <a:ext cx="353060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AE99FBFE-2EFA-4D42-9FA1-CB3712A6BBD8}"/>
              </a:ext>
            </a:extLst>
          </p:cNvPr>
          <p:cNvSpPr>
            <a:spLocks xmlns:a="http://schemas.openxmlformats.org/drawingml/2006/main" noGrp="1"/>
          </p:cNvSpPr>
          <p:nvPr/>
        </p:nvSpPr>
        <p:spPr>
          <a:xfrm xmlns:a="http://schemas.openxmlformats.org/drawingml/2006/main">
            <a:off x="82423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26</a:t>
            </a:r>
          </a:p>
        </p:txBody>
      </p:sp>
      <p:sp>
        <p:nvSpPr>
          <p:cNvPr id="16" name="">
            <a:extLst xmlns:a="http://schemas.openxmlformats.org/drawingml/2006/main">
              <a:ext uri="{FF2B5EF4-FFF2-40B4-BE49-F238E27FC236}">
                <a16:creationId xmlns:a16="http://schemas.microsoft.com/office/drawing/2014/main" id="{85B957DA-3546-4F96-BC06-B09E87628547}"/>
              </a:ext>
            </a:extLst>
          </p:cNvPr>
          <p:cNvSpPr>
            <a:spLocks xmlns:a="http://schemas.openxmlformats.org/drawingml/2006/main" noGrp="1"/>
          </p:cNvSpPr>
          <p:nvPr/>
        </p:nvSpPr>
        <p:spPr>
          <a:xfrm xmlns:a="http://schemas.openxmlformats.org/drawingml/2006/main">
            <a:off x="8242300" y="2647950"/>
            <a:ext cx="31496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questions</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on tasks, governance, measurement and data</a:t>
            </a:r>
          </a:p>
        </p:txBody>
      </p:sp>
      <p:sp>
        <p:nvSpPr>
          <p:cNvPr id="17" name="">
            <a:extLst xmlns:a="http://schemas.openxmlformats.org/drawingml/2006/main">
              <a:ext uri="{FF2B5EF4-FFF2-40B4-BE49-F238E27FC236}">
                <a16:creationId xmlns:a16="http://schemas.microsoft.com/office/drawing/2014/main" id="{25E6DE22-AA98-4348-AC6D-A9F9BF6A6547}"/>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5A2F7792-406D-4D14-ABDA-0118D53CEC7C}"/>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How to read the figures</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The 32 responses are not statistically representative. All 32 specialists took time to answer numerical and open questions. This is a panel of practitioners.</a:t>
            </a:r>
          </a:p>
        </p:txBody>
      </p:sp>
    </p:spTree>
    <p:extLst>
      <p:ext uri="{BB962C8B-B14F-4D97-AF65-F5344CB8AC3E}">
        <p14:creationId xmlns:p14="http://schemas.microsoft.com/office/powerpoint/2010/main" val="21494380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E6721AAD-D72F-4385-B867-40969D031EEA}"/>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B9DCA65-5BA4-45FE-A5B2-4E01996F653D}"/>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17:16 · CW</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8c8fedb8e8ca4c95"/>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2ed1ed0aa49c4878"/>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7409E98-6CFA-4787-B728-419AB26D9280}"/>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How do you use AI in your compliance work today?</a:t>
            </a:r>
          </a:p>
        </p:txBody>
      </p:sp>
      <p:sp>
        <p:nvSpPr>
          <p:cNvPr id="6" name="">
            <a:extLst xmlns:a="http://schemas.openxmlformats.org/drawingml/2006/main">
              <a:ext uri="{FF2B5EF4-FFF2-40B4-BE49-F238E27FC236}">
                <a16:creationId xmlns:a16="http://schemas.microsoft.com/office/drawing/2014/main" id="{0452719D-9C16-4D22-9884-FE1ADAB62355}"/>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CFECD193-8597-4454-A784-D49B010BB1E1}"/>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6 / 37</a:t>
            </a:r>
          </a:p>
        </p:txBody>
      </p:sp>
      <p:sp>
        <p:nvSpPr>
          <p:cNvPr id="8" name="">
            <a:extLst xmlns:a="http://schemas.openxmlformats.org/drawingml/2006/main">
              <a:ext uri="{FF2B5EF4-FFF2-40B4-BE49-F238E27FC236}">
                <a16:creationId xmlns:a16="http://schemas.microsoft.com/office/drawing/2014/main" id="{0485AB07-BE31-46BE-A179-4C404170FD93}"/>
              </a:ext>
            </a:extLst>
          </p:cNvPr>
          <p:cNvSpPr>
            <a:spLocks xmlns:a="http://schemas.openxmlformats.org/drawingml/2006/main" noGrp="1"/>
          </p:cNvSpPr>
          <p:nvPr/>
        </p:nvSpPr>
        <p:spPr>
          <a:xfrm xmlns:a="http://schemas.openxmlformats.org/drawingml/2006/main">
            <a:off x="609600" y="1771650"/>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41FFB527-3F8E-4439-8759-CA79385D1C8E}"/>
              </a:ext>
            </a:extLst>
          </p:cNvPr>
          <p:cNvSpPr>
            <a:spLocks xmlns:a="http://schemas.openxmlformats.org/drawingml/2006/main" noGrp="1"/>
          </p:cNvSpPr>
          <p:nvPr/>
        </p:nvSpPr>
        <p:spPr>
          <a:xfrm xmlns:a="http://schemas.openxmlformats.org/drawingml/2006/main">
            <a:off x="857250" y="188595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A  Not at all</a:t>
            </a:r>
          </a:p>
        </p:txBody>
      </p:sp>
      <p:sp>
        <p:nvSpPr>
          <p:cNvPr id="10" name="">
            <a:extLst xmlns:a="http://schemas.openxmlformats.org/drawingml/2006/main">
              <a:ext uri="{FF2B5EF4-FFF2-40B4-BE49-F238E27FC236}">
                <a16:creationId xmlns:a16="http://schemas.microsoft.com/office/drawing/2014/main" id="{4EDB8ECF-F6C5-43C6-8384-A98790B69F1B}"/>
              </a:ext>
            </a:extLst>
          </p:cNvPr>
          <p:cNvSpPr>
            <a:spLocks xmlns:a="http://schemas.openxmlformats.org/drawingml/2006/main" noGrp="1"/>
          </p:cNvSpPr>
          <p:nvPr/>
        </p:nvSpPr>
        <p:spPr>
          <a:xfrm xmlns:a="http://schemas.openxmlformats.org/drawingml/2006/main">
            <a:off x="609600" y="2714625"/>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6E1A341-69DB-4E94-8DD9-6C89AA506689}"/>
              </a:ext>
            </a:extLst>
          </p:cNvPr>
          <p:cNvSpPr>
            <a:spLocks xmlns:a="http://schemas.openxmlformats.org/drawingml/2006/main" noGrp="1"/>
          </p:cNvSpPr>
          <p:nvPr/>
        </p:nvSpPr>
        <p:spPr>
          <a:xfrm xmlns:a="http://schemas.openxmlformats.org/drawingml/2006/main">
            <a:off x="857250" y="2828925"/>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B  Tried it privately</a:t>
            </a:r>
          </a:p>
        </p:txBody>
      </p:sp>
      <p:sp>
        <p:nvSpPr>
          <p:cNvPr id="12" name="">
            <a:extLst xmlns:a="http://schemas.openxmlformats.org/drawingml/2006/main">
              <a:ext uri="{FF2B5EF4-FFF2-40B4-BE49-F238E27FC236}">
                <a16:creationId xmlns:a16="http://schemas.microsoft.com/office/drawing/2014/main" id="{B63FE3FA-20A4-4223-B5EF-CEF0AF2164F7}"/>
              </a:ext>
            </a:extLst>
          </p:cNvPr>
          <p:cNvSpPr>
            <a:spLocks xmlns:a="http://schemas.openxmlformats.org/drawingml/2006/main" noGrp="1"/>
          </p:cNvSpPr>
          <p:nvPr/>
        </p:nvSpPr>
        <p:spPr>
          <a:xfrm xmlns:a="http://schemas.openxmlformats.org/drawingml/2006/main">
            <a:off x="609600" y="3657600"/>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86C9A766-9540-4CAD-B0A6-29722EBEA0B6}"/>
              </a:ext>
            </a:extLst>
          </p:cNvPr>
          <p:cNvSpPr>
            <a:spLocks xmlns:a="http://schemas.openxmlformats.org/drawingml/2006/main" noGrp="1"/>
          </p:cNvSpPr>
          <p:nvPr/>
        </p:nvSpPr>
        <p:spPr>
          <a:xfrm xmlns:a="http://schemas.openxmlformats.org/drawingml/2006/main">
            <a:off x="857250" y="377190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C  Now and then at work</a:t>
            </a:r>
          </a:p>
        </p:txBody>
      </p:sp>
      <p:sp>
        <p:nvSpPr>
          <p:cNvPr id="14" name="">
            <a:extLst xmlns:a="http://schemas.openxmlformats.org/drawingml/2006/main">
              <a:ext uri="{FF2B5EF4-FFF2-40B4-BE49-F238E27FC236}">
                <a16:creationId xmlns:a16="http://schemas.microsoft.com/office/drawing/2014/main" id="{EE1D70C2-616D-4D31-BA31-FE00097B60DB}"/>
              </a:ext>
            </a:extLst>
          </p:cNvPr>
          <p:cNvSpPr>
            <a:spLocks xmlns:a="http://schemas.openxmlformats.org/drawingml/2006/main" noGrp="1"/>
          </p:cNvSpPr>
          <p:nvPr/>
        </p:nvSpPr>
        <p:spPr>
          <a:xfrm xmlns:a="http://schemas.openxmlformats.org/drawingml/2006/main">
            <a:off x="609600" y="4600575"/>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5B5E3A00-40A0-4A82-8096-352A85C4E9A0}"/>
              </a:ext>
            </a:extLst>
          </p:cNvPr>
          <p:cNvSpPr>
            <a:spLocks xmlns:a="http://schemas.openxmlformats.org/drawingml/2006/main" noGrp="1"/>
          </p:cNvSpPr>
          <p:nvPr/>
        </p:nvSpPr>
        <p:spPr>
          <a:xfrm xmlns:a="http://schemas.openxmlformats.org/drawingml/2006/main">
            <a:off x="857250" y="4714875"/>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D  Regularly at work</a:t>
            </a:r>
          </a:p>
        </p:txBody>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a674efa65ab04e9a"/>
          <a:stretch xmlns:a="http://schemas.openxmlformats.org/drawingml/2006/main"/>
        </p:blipFill>
        <p:spPr>
          <a:xfrm xmlns:a="http://schemas.openxmlformats.org/drawingml/2006/main">
            <a:off x="9334500" y="2000250"/>
            <a:ext cx="2190750" cy="2190750"/>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0C8D34FF-34B5-4823-B710-556CF2459B11}"/>
              </a:ext>
            </a:extLst>
          </p:cNvPr>
          <p:cNvSpPr>
            <a:spLocks xmlns:a="http://schemas.openxmlformats.org/drawingml/2006/main" noGrp="1"/>
          </p:cNvSpPr>
          <p:nvPr/>
        </p:nvSpPr>
        <p:spPr>
          <a:xfrm xmlns:a="http://schemas.openxmlformats.org/drawingml/2006/main">
            <a:off x="9334500" y="4305300"/>
            <a:ext cx="2190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1">
                <a:solidFill>
                  <a:srgbClr val="2F1863"/>
                </a:solidFill>
                <a:latin typeface="Sora"/>
                <a:ea typeface="Sora"/>
                <a:cs typeface="Sora"/>
              </a:defRPr>
            </a:pPr>
            <a:r>
              <a:rPr sz="1350" b="1">
                <a:solidFill>
                  <a:srgbClr val="2F1863"/>
                </a:solidFill>
                <a:latin typeface="Sora"/>
                <a:ea typeface="Sora"/>
                <a:cs typeface="Sora"/>
              </a:rPr>
              <a:t>Open in the hub</a:t>
            </a:r>
          </a:p>
        </p:txBody>
      </p:sp>
      <p:sp>
        <p:nvSpPr>
          <p:cNvPr id="18" name="">
            <a:extLst xmlns:a="http://schemas.openxmlformats.org/drawingml/2006/main">
              <a:ext uri="{FF2B5EF4-FFF2-40B4-BE49-F238E27FC236}">
                <a16:creationId xmlns:a16="http://schemas.microsoft.com/office/drawing/2014/main" id="{0B418E3A-B7C6-4C3B-B6C4-757025A0D4BB}"/>
              </a:ext>
            </a:extLst>
          </p:cNvPr>
          <p:cNvSpPr>
            <a:spLocks xmlns:a="http://schemas.openxmlformats.org/drawingml/2006/main" noGrp="1"/>
          </p:cNvSpPr>
          <p:nvPr/>
        </p:nvSpPr>
        <p:spPr>
          <a:xfrm xmlns:a="http://schemas.openxmlformats.org/drawingml/2006/main">
            <a:off x="9334500" y="50482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f642ce6fa82e4564"/>
              </a:rPr>
              <a:t>Live results</a:t>
            </a:r>
          </a:p>
        </p:txBody>
      </p:sp>
    </p:spTree>
    <p:extLst>
      <p:ext uri="{BB962C8B-B14F-4D97-AF65-F5344CB8AC3E}">
        <p14:creationId xmlns:p14="http://schemas.microsoft.com/office/powerpoint/2010/main" val="15927939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813722B0-0B61-4DAD-99E6-4BFEEDE5473B}"/>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A000C2C-3945-4380-BC1B-0395DF360338}"/>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17:18 · CW</a:t>
            </a:r>
          </a:p>
        </p:txBody>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f7d465c498be4db5"/>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211d9a9d8a554904"/>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CE03393-2599-4249-93BB-30DE4D3237CA}"/>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Compliance still involves much manual work</a:t>
            </a:r>
          </a:p>
        </p:txBody>
      </p:sp>
      <p:sp>
        <p:nvSpPr>
          <p:cNvPr id="6" name="">
            <a:extLst xmlns:a="http://schemas.openxmlformats.org/drawingml/2006/main">
              <a:ext uri="{FF2B5EF4-FFF2-40B4-BE49-F238E27FC236}">
                <a16:creationId xmlns:a16="http://schemas.microsoft.com/office/drawing/2014/main" id="{F5DA18C6-D0BE-4D44-A4C0-0CE240544CE9}"/>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58360AB8-E5F7-4ED9-BF1E-72C120BDD6D3}"/>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7 / 37</a:t>
            </a:r>
          </a:p>
        </p:txBody>
      </p:sp>
      <p:sp>
        <p:nvSpPr>
          <p:cNvPr id="8" name="">
            <a:extLst xmlns:a="http://schemas.openxmlformats.org/drawingml/2006/main">
              <a:ext uri="{FF2B5EF4-FFF2-40B4-BE49-F238E27FC236}">
                <a16:creationId xmlns:a16="http://schemas.microsoft.com/office/drawing/2014/main" id="{A3364A99-588C-46B6-8B6B-9B9A9662F855}"/>
              </a:ext>
            </a:extLst>
          </p:cNvPr>
          <p:cNvSpPr>
            <a:spLocks xmlns:a="http://schemas.openxmlformats.org/drawingml/2006/main" noGrp="1"/>
          </p:cNvSpPr>
          <p:nvPr/>
        </p:nvSpPr>
        <p:spPr>
          <a:xfrm xmlns:a="http://schemas.openxmlformats.org/drawingml/2006/main">
            <a:off x="609600" y="1790700"/>
            <a:ext cx="204216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97F334D0-F67E-4943-B768-42E83493B707}"/>
              </a:ext>
            </a:extLst>
          </p:cNvPr>
          <p:cNvSpPr>
            <a:spLocks xmlns:a="http://schemas.openxmlformats.org/drawingml/2006/main" noGrp="1"/>
          </p:cNvSpPr>
          <p:nvPr/>
        </p:nvSpPr>
        <p:spPr>
          <a:xfrm xmlns:a="http://schemas.openxmlformats.org/drawingml/2006/main">
            <a:off x="800100" y="1962150"/>
            <a:ext cx="166116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81%</a:t>
            </a:r>
          </a:p>
        </p:txBody>
      </p:sp>
      <p:sp>
        <p:nvSpPr>
          <p:cNvPr id="10" name="">
            <a:extLst xmlns:a="http://schemas.openxmlformats.org/drawingml/2006/main">
              <a:ext uri="{FF2B5EF4-FFF2-40B4-BE49-F238E27FC236}">
                <a16:creationId xmlns:a16="http://schemas.microsoft.com/office/drawing/2014/main" id="{D4AF08CE-9896-4954-A281-B0AA4BD46A89}"/>
              </a:ext>
            </a:extLst>
          </p:cNvPr>
          <p:cNvSpPr>
            <a:spLocks xmlns:a="http://schemas.openxmlformats.org/drawingml/2006/main" noGrp="1"/>
          </p:cNvSpPr>
          <p:nvPr/>
        </p:nvSpPr>
        <p:spPr>
          <a:xfrm xmlns:a="http://schemas.openxmlformats.org/drawingml/2006/main">
            <a:off x="800100" y="2647950"/>
            <a:ext cx="166116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track new requirements manually</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26 of 32</a:t>
            </a:r>
          </a:p>
        </p:txBody>
      </p:sp>
      <p:sp>
        <p:nvSpPr>
          <p:cNvPr id="11" name="">
            <a:extLst xmlns:a="http://schemas.openxmlformats.org/drawingml/2006/main">
              <a:ext uri="{FF2B5EF4-FFF2-40B4-BE49-F238E27FC236}">
                <a16:creationId xmlns:a16="http://schemas.microsoft.com/office/drawing/2014/main" id="{BB83DC10-09AC-4BB3-9454-3B2D42B43DD3}"/>
              </a:ext>
            </a:extLst>
          </p:cNvPr>
          <p:cNvSpPr>
            <a:spLocks xmlns:a="http://schemas.openxmlformats.org/drawingml/2006/main" noGrp="1"/>
          </p:cNvSpPr>
          <p:nvPr/>
        </p:nvSpPr>
        <p:spPr>
          <a:xfrm xmlns:a="http://schemas.openxmlformats.org/drawingml/2006/main">
            <a:off x="2842260" y="1790700"/>
            <a:ext cx="204216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B198BC98-4D3B-4A0E-9C78-EBE59A938206}"/>
              </a:ext>
            </a:extLst>
          </p:cNvPr>
          <p:cNvSpPr>
            <a:spLocks xmlns:a="http://schemas.openxmlformats.org/drawingml/2006/main" noGrp="1"/>
          </p:cNvSpPr>
          <p:nvPr/>
        </p:nvSpPr>
        <p:spPr>
          <a:xfrm xmlns:a="http://schemas.openxmlformats.org/drawingml/2006/main">
            <a:off x="3032760" y="1962150"/>
            <a:ext cx="166116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50%</a:t>
            </a:r>
          </a:p>
        </p:txBody>
      </p:sp>
      <p:sp>
        <p:nvSpPr>
          <p:cNvPr id="13" name="">
            <a:extLst xmlns:a="http://schemas.openxmlformats.org/drawingml/2006/main">
              <a:ext uri="{FF2B5EF4-FFF2-40B4-BE49-F238E27FC236}">
                <a16:creationId xmlns:a16="http://schemas.microsoft.com/office/drawing/2014/main" id="{51071B1E-4CF4-46E8-9712-CDCDCB9B67AE}"/>
              </a:ext>
            </a:extLst>
          </p:cNvPr>
          <p:cNvSpPr>
            <a:spLocks xmlns:a="http://schemas.openxmlformats.org/drawingml/2006/main" noGrp="1"/>
          </p:cNvSpPr>
          <p:nvPr/>
        </p:nvSpPr>
        <p:spPr>
          <a:xfrm xmlns:a="http://schemas.openxmlformats.org/drawingml/2006/main">
            <a:off x="3032760" y="2647950"/>
            <a:ext cx="166116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spend at least 20 hours a week on manual work</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16 of 32</a:t>
            </a:r>
          </a:p>
        </p:txBody>
      </p:sp>
      <p:sp>
        <p:nvSpPr>
          <p:cNvPr id="14" name="">
            <a:extLst xmlns:a="http://schemas.openxmlformats.org/drawingml/2006/main">
              <a:ext uri="{FF2B5EF4-FFF2-40B4-BE49-F238E27FC236}">
                <a16:creationId xmlns:a16="http://schemas.microsoft.com/office/drawing/2014/main" id="{A3C7ECE0-C764-4C0E-8FA2-0BEAE5993B6C}"/>
              </a:ext>
            </a:extLst>
          </p:cNvPr>
          <p:cNvSpPr>
            <a:spLocks xmlns:a="http://schemas.openxmlformats.org/drawingml/2006/main" noGrp="1"/>
          </p:cNvSpPr>
          <p:nvPr/>
        </p:nvSpPr>
        <p:spPr>
          <a:xfrm xmlns:a="http://schemas.openxmlformats.org/drawingml/2006/main">
            <a:off x="5074920" y="1790700"/>
            <a:ext cx="204216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76AA775C-2FD8-49C5-A455-2D79BA1B1198}"/>
              </a:ext>
            </a:extLst>
          </p:cNvPr>
          <p:cNvSpPr>
            <a:spLocks xmlns:a="http://schemas.openxmlformats.org/drawingml/2006/main" noGrp="1"/>
          </p:cNvSpPr>
          <p:nvPr/>
        </p:nvSpPr>
        <p:spPr>
          <a:xfrm xmlns:a="http://schemas.openxmlformats.org/drawingml/2006/main">
            <a:off x="5265420" y="1962150"/>
            <a:ext cx="166116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56%</a:t>
            </a:r>
          </a:p>
        </p:txBody>
      </p:sp>
      <p:sp>
        <p:nvSpPr>
          <p:cNvPr id="16" name="">
            <a:extLst xmlns:a="http://schemas.openxmlformats.org/drawingml/2006/main">
              <a:ext uri="{FF2B5EF4-FFF2-40B4-BE49-F238E27FC236}">
                <a16:creationId xmlns:a16="http://schemas.microsoft.com/office/drawing/2014/main" id="{3A12245D-8784-4338-BB06-1AB933DE321A}"/>
              </a:ext>
            </a:extLst>
          </p:cNvPr>
          <p:cNvSpPr>
            <a:spLocks xmlns:a="http://schemas.openxmlformats.org/drawingml/2006/main" noGrp="1"/>
          </p:cNvSpPr>
          <p:nvPr/>
        </p:nvSpPr>
        <p:spPr>
          <a:xfrm xmlns:a="http://schemas.openxmlformats.org/drawingml/2006/main">
            <a:off x="5265420" y="2647950"/>
            <a:ext cx="166116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do not measure programme effectiveness</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18 of 32</a:t>
            </a:r>
          </a:p>
        </p:txBody>
      </p:sp>
      <p:sp>
        <p:nvSpPr>
          <p:cNvPr id="17" name="">
            <a:extLst xmlns:a="http://schemas.openxmlformats.org/drawingml/2006/main">
              <a:ext uri="{FF2B5EF4-FFF2-40B4-BE49-F238E27FC236}">
                <a16:creationId xmlns:a16="http://schemas.microsoft.com/office/drawing/2014/main" id="{EE87C5C5-AB44-429A-822F-9C5D4552D7FE}"/>
              </a:ext>
            </a:extLst>
          </p:cNvPr>
          <p:cNvSpPr>
            <a:spLocks xmlns:a="http://schemas.openxmlformats.org/drawingml/2006/main" noGrp="1"/>
          </p:cNvSpPr>
          <p:nvPr/>
        </p:nvSpPr>
        <p:spPr>
          <a:xfrm xmlns:a="http://schemas.openxmlformats.org/drawingml/2006/main">
            <a:off x="7307580" y="1790700"/>
            <a:ext cx="204216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70368728-439F-4AEB-8623-A3CA5EF7003C}"/>
              </a:ext>
            </a:extLst>
          </p:cNvPr>
          <p:cNvSpPr>
            <a:spLocks xmlns:a="http://schemas.openxmlformats.org/drawingml/2006/main" noGrp="1"/>
          </p:cNvSpPr>
          <p:nvPr/>
        </p:nvSpPr>
        <p:spPr>
          <a:xfrm xmlns:a="http://schemas.openxmlformats.org/drawingml/2006/main">
            <a:off x="7498080" y="1962150"/>
            <a:ext cx="166116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84%</a:t>
            </a:r>
          </a:p>
        </p:txBody>
      </p:sp>
      <p:sp>
        <p:nvSpPr>
          <p:cNvPr id="19" name="">
            <a:extLst xmlns:a="http://schemas.openxmlformats.org/drawingml/2006/main">
              <a:ext uri="{FF2B5EF4-FFF2-40B4-BE49-F238E27FC236}">
                <a16:creationId xmlns:a16="http://schemas.microsoft.com/office/drawing/2014/main" id="{219757F0-11BC-4176-B76A-5AA09121172A}"/>
              </a:ext>
            </a:extLst>
          </p:cNvPr>
          <p:cNvSpPr>
            <a:spLocks xmlns:a="http://schemas.openxmlformats.org/drawingml/2006/main" noGrp="1"/>
          </p:cNvSpPr>
          <p:nvPr/>
        </p:nvSpPr>
        <p:spPr>
          <a:xfrm xmlns:a="http://schemas.openxmlformats.org/drawingml/2006/main">
            <a:off x="7498080" y="2647950"/>
            <a:ext cx="166116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work with documents rather than databases</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27 of 32</a:t>
            </a:r>
          </a:p>
        </p:txBody>
      </p:sp>
      <p:sp>
        <p:nvSpPr>
          <p:cNvPr id="20" name="">
            <a:extLst xmlns:a="http://schemas.openxmlformats.org/drawingml/2006/main">
              <a:ext uri="{FF2B5EF4-FFF2-40B4-BE49-F238E27FC236}">
                <a16:creationId xmlns:a16="http://schemas.microsoft.com/office/drawing/2014/main" id="{6BEFA863-1B2E-4B46-BF31-FCBD1623F8F0}"/>
              </a:ext>
            </a:extLst>
          </p:cNvPr>
          <p:cNvSpPr>
            <a:spLocks xmlns:a="http://schemas.openxmlformats.org/drawingml/2006/main" noGrp="1"/>
          </p:cNvSpPr>
          <p:nvPr/>
        </p:nvSpPr>
        <p:spPr>
          <a:xfrm xmlns:a="http://schemas.openxmlformats.org/drawingml/2006/main">
            <a:off x="9540240" y="1790700"/>
            <a:ext cx="204216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4425E574-C8C3-4D34-8B97-9AF91A845069}"/>
              </a:ext>
            </a:extLst>
          </p:cNvPr>
          <p:cNvSpPr>
            <a:spLocks xmlns:a="http://schemas.openxmlformats.org/drawingml/2006/main" noGrp="1"/>
          </p:cNvSpPr>
          <p:nvPr/>
        </p:nvSpPr>
        <p:spPr>
          <a:xfrm xmlns:a="http://schemas.openxmlformats.org/drawingml/2006/main">
            <a:off x="9730740" y="1962150"/>
            <a:ext cx="166116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75%</a:t>
            </a:r>
          </a:p>
        </p:txBody>
      </p:sp>
      <p:sp>
        <p:nvSpPr>
          <p:cNvPr id="22" name="">
            <a:extLst xmlns:a="http://schemas.openxmlformats.org/drawingml/2006/main">
              <a:ext uri="{FF2B5EF4-FFF2-40B4-BE49-F238E27FC236}">
                <a16:creationId xmlns:a16="http://schemas.microsoft.com/office/drawing/2014/main" id="{C847A2EF-01C7-4928-A0F3-922AACFA50AE}"/>
              </a:ext>
            </a:extLst>
          </p:cNvPr>
          <p:cNvSpPr>
            <a:spLocks xmlns:a="http://schemas.openxmlformats.org/drawingml/2006/main" noGrp="1"/>
          </p:cNvSpPr>
          <p:nvPr/>
        </p:nvSpPr>
        <p:spPr>
          <a:xfrm xmlns:a="http://schemas.openxmlformats.org/drawingml/2006/main">
            <a:off x="9730740" y="2647950"/>
            <a:ext cx="166116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prefer internal or hybrid AI hosting</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24 of 32</a:t>
            </a:r>
          </a:p>
        </p:txBody>
      </p:sp>
      <p:sp>
        <p:nvSpPr>
          <p:cNvPr id="23" name="">
            <a:extLst xmlns:a="http://schemas.openxmlformats.org/drawingml/2006/main">
              <a:ext uri="{FF2B5EF4-FFF2-40B4-BE49-F238E27FC236}">
                <a16:creationId xmlns:a16="http://schemas.microsoft.com/office/drawing/2014/main" id="{507B670E-E8F6-46A9-B409-2889EA3F8267}"/>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EBBA2367-6FA3-4A59-A299-6836B774E13A}"/>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There is much scope to automate repeated work. Recent AI tools make it easier to start.</a:t>
            </a:r>
          </a:p>
        </p:txBody>
      </p:sp>
    </p:spTree>
    <p:extLst>
      <p:ext uri="{BB962C8B-B14F-4D97-AF65-F5344CB8AC3E}">
        <p14:creationId xmlns:p14="http://schemas.microsoft.com/office/powerpoint/2010/main" val="120545779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24DC060-211A-41C3-B9A6-CD1A959D5577}"/>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4C431D1-3D77-4840-929B-B288EBBE227E}"/>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17:20 · CW</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e09dc9769e924302"/>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4c433fa9ade4e5c"/>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10AE6EC-481E-4DB8-8063-0DD2C55F2285}"/>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Manual work and evidence</a:t>
            </a:r>
          </a:p>
        </p:txBody>
      </p:sp>
      <p:sp>
        <p:nvSpPr>
          <p:cNvPr id="6" name="">
            <a:extLst xmlns:a="http://schemas.openxmlformats.org/drawingml/2006/main">
              <a:ext uri="{FF2B5EF4-FFF2-40B4-BE49-F238E27FC236}">
                <a16:creationId xmlns:a16="http://schemas.microsoft.com/office/drawing/2014/main" id="{66F40463-0759-4DD0-A598-1592F5AF07DE}"/>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FEDD719E-0205-42DE-AC50-4377B8E6C716}"/>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8 / 37</a:t>
            </a:r>
          </a:p>
        </p:txBody>
      </p:sp>
      <p:graphicFrame>
        <p:nvGraphicFramePr>
          <p:cNvPr id="18" name="Chart"/>
          <p:cNvGraphicFramePr/>
          <p:nvPr/>
        </p:nvGraphicFramePr>
        <p:xfrm>
          <a:off xmlns:a="http://schemas.openxmlformats.org/drawingml/2006/main" x="609600" y="1762125"/>
          <a:ext xmlns:a="http://schemas.openxmlformats.org/drawingml/2006/main" cx="7334250" cy="3905250"/>
        </p:xfrm>
        <a:graphic xmlns:a="http://schemas.openxmlformats.org/drawingml/2006/main">
          <a:graphicData uri="http://schemas.openxmlformats.org/drawingml/2006/chart">
            <c:chart xmlns:r="http://schemas.openxmlformats.org/officeDocument/2006/relationships" xmlns:c="http://schemas.openxmlformats.org/drawingml/2006/chart" r:id="Rd02dbfe54ef5409c"/>
          </a:graphicData>
        </a:graphic>
      </p:graphicFrame>
      <p:sp>
        <p:nvSpPr>
          <p:cNvPr id="9" name="">
            <a:extLst xmlns:a="http://schemas.openxmlformats.org/drawingml/2006/main">
              <a:ext uri="{FF2B5EF4-FFF2-40B4-BE49-F238E27FC236}">
                <a16:creationId xmlns:a16="http://schemas.microsoft.com/office/drawing/2014/main" id="{6F60211C-39A1-42D7-BBA5-4E4913AB13DA}"/>
              </a:ext>
            </a:extLst>
          </p:cNvPr>
          <p:cNvSpPr>
            <a:spLocks xmlns:a="http://schemas.openxmlformats.org/drawingml/2006/main" noGrp="1"/>
          </p:cNvSpPr>
          <p:nvPr/>
        </p:nvSpPr>
        <p:spPr>
          <a:xfrm xmlns:a="http://schemas.openxmlformats.org/drawingml/2006/main">
            <a:off x="609600" y="5810250"/>
            <a:ext cx="10287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95959"/>
                </a:solidFill>
                <a:latin typeface="Sora"/>
                <a:ea typeface="Sora"/>
                <a:cs typeface="Sora"/>
              </a:defRPr>
            </a:pPr>
            <a:r>
              <a:rPr sz="1200" b="0">
                <a:solidFill>
                  <a:srgbClr val="595959"/>
                </a:solidFill>
                <a:latin typeface="Sora"/>
                <a:ea typeface="Sora"/>
                <a:cs typeface="Sora"/>
              </a:rPr>
              <a:t>Share of responses in % (rounded)</a:t>
            </a:r>
          </a:p>
        </p:txBody>
      </p:sp>
      <p:sp>
        <p:nvSpPr>
          <p:cNvPr id="10" name="">
            <a:extLst xmlns:a="http://schemas.openxmlformats.org/drawingml/2006/main">
              <a:ext uri="{FF2B5EF4-FFF2-40B4-BE49-F238E27FC236}">
                <a16:creationId xmlns:a16="http://schemas.microsoft.com/office/drawing/2014/main" id="{2A9198F6-9D59-4508-9A6B-21BC050EC2DC}"/>
              </a:ext>
            </a:extLst>
          </p:cNvPr>
          <p:cNvSpPr>
            <a:spLocks xmlns:a="http://schemas.openxmlformats.org/drawingml/2006/main" noGrp="1"/>
          </p:cNvSpPr>
          <p:nvPr/>
        </p:nvSpPr>
        <p:spPr>
          <a:xfrm xmlns:a="http://schemas.openxmlformats.org/drawingml/2006/main">
            <a:off x="8286750" y="2095500"/>
            <a:ext cx="3190875" cy="3429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16 of 32</a:t>
            </a:r>
          </a:p>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organisations report at least 20 hours of manual work per week.</a:t>
            </a:r>
          </a:p>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Nine of these 16 do not measure effectiveness.</a:t>
            </a:r>
          </a:p>
        </p:txBody>
      </p:sp>
    </p:spTree>
    <p:extLst>
      <p:ext uri="{BB962C8B-B14F-4D97-AF65-F5344CB8AC3E}">
        <p14:creationId xmlns:p14="http://schemas.microsoft.com/office/powerpoint/2010/main" val="135076921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3ADA191-B5D2-4764-B982-263720AECA29}"/>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9843C46-0ABA-4402-82F3-E49BA2976A27}"/>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17:21 · CW</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1102c306b9b47a2"/>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b6beceade3694891"/>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D430E61-D139-4359-A47E-749D4D88770C}"/>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Where AI can help: risk assessment leads the selections</a:t>
            </a:r>
          </a:p>
        </p:txBody>
      </p:sp>
      <p:sp>
        <p:nvSpPr>
          <p:cNvPr id="6" name="">
            <a:extLst xmlns:a="http://schemas.openxmlformats.org/drawingml/2006/main">
              <a:ext uri="{FF2B5EF4-FFF2-40B4-BE49-F238E27FC236}">
                <a16:creationId xmlns:a16="http://schemas.microsoft.com/office/drawing/2014/main" id="{452BE27D-1593-45CA-86D0-B4D73B80AB19}"/>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893F4E47-9A3B-438A-BF49-657B780D88AF}"/>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9 / 37</a:t>
            </a:r>
          </a:p>
        </p:txBody>
      </p:sp>
      <p:graphicFrame>
        <p:nvGraphicFramePr>
          <p:cNvPr id="18" name="Chart"/>
          <p:cNvGraphicFramePr/>
          <p:nvPr/>
        </p:nvGraphicFramePr>
        <p:xfrm>
          <a:off xmlns:a="http://schemas.openxmlformats.org/drawingml/2006/main" x="609600" y="1762125"/>
          <a:ext xmlns:a="http://schemas.openxmlformats.org/drawingml/2006/main" cx="7334250" cy="3905250"/>
        </p:xfrm>
        <a:graphic xmlns:a="http://schemas.openxmlformats.org/drawingml/2006/main">
          <a:graphicData uri="http://schemas.openxmlformats.org/drawingml/2006/chart">
            <c:chart xmlns:r="http://schemas.openxmlformats.org/officeDocument/2006/relationships" xmlns:c="http://schemas.openxmlformats.org/drawingml/2006/chart" r:id="Rff341c53ea7b4956"/>
          </a:graphicData>
        </a:graphic>
      </p:graphicFrame>
      <p:sp>
        <p:nvSpPr>
          <p:cNvPr id="9" name="">
            <a:extLst xmlns:a="http://schemas.openxmlformats.org/drawingml/2006/main">
              <a:ext uri="{FF2B5EF4-FFF2-40B4-BE49-F238E27FC236}">
                <a16:creationId xmlns:a16="http://schemas.microsoft.com/office/drawing/2014/main" id="{606230BC-1A8F-4D09-AF11-C89B5778FF72}"/>
              </a:ext>
            </a:extLst>
          </p:cNvPr>
          <p:cNvSpPr>
            <a:spLocks xmlns:a="http://schemas.openxmlformats.org/drawingml/2006/main" noGrp="1"/>
          </p:cNvSpPr>
          <p:nvPr/>
        </p:nvSpPr>
        <p:spPr>
          <a:xfrm xmlns:a="http://schemas.openxmlformats.org/drawingml/2006/main">
            <a:off x="609600" y="5810250"/>
            <a:ext cx="10287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95959"/>
                </a:solidFill>
                <a:latin typeface="Sora"/>
                <a:ea typeface="Sora"/>
                <a:cs typeface="Sora"/>
              </a:defRPr>
            </a:pPr>
            <a:r>
              <a:rPr sz="1200" b="0">
                <a:solidFill>
                  <a:srgbClr val="595959"/>
                </a:solidFill>
                <a:latin typeface="Sora"/>
                <a:ea typeface="Sora"/>
                <a:cs typeface="Sora"/>
              </a:rPr>
              <a:t>Question 11 asked which processes AI should automate. These are selections, not a ranking of importance.</a:t>
            </a:r>
          </a:p>
        </p:txBody>
      </p:sp>
      <p:sp>
        <p:nvSpPr>
          <p:cNvPr id="10" name="">
            <a:extLst xmlns:a="http://schemas.openxmlformats.org/drawingml/2006/main">
              <a:ext uri="{FF2B5EF4-FFF2-40B4-BE49-F238E27FC236}">
                <a16:creationId xmlns:a16="http://schemas.microsoft.com/office/drawing/2014/main" id="{5D4680CE-57F3-4084-AA7F-801F41E8DCE7}"/>
              </a:ext>
            </a:extLst>
          </p:cNvPr>
          <p:cNvSpPr>
            <a:spLocks xmlns:a="http://schemas.openxmlformats.org/drawingml/2006/main" noGrp="1"/>
          </p:cNvSpPr>
          <p:nvPr/>
        </p:nvSpPr>
        <p:spPr>
          <a:xfrm xmlns:a="http://schemas.openxmlformats.org/drawingml/2006/main">
            <a:off x="8286750" y="2095500"/>
            <a:ext cx="3190875" cy="3429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23 of 32</a:t>
            </a:r>
          </a:p>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name the annual risk assessment.</a:t>
            </a:r>
          </a:p>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18 of 32</a:t>
            </a:r>
          </a:p>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name regulatory monitoring. We show it in the group demo today.</a:t>
            </a:r>
          </a:p>
        </p:txBody>
      </p:sp>
    </p:spTree>
    <p:extLst>
      <p:ext uri="{BB962C8B-B14F-4D97-AF65-F5344CB8AC3E}">
        <p14:creationId xmlns:p14="http://schemas.microsoft.com/office/powerpoint/2010/main" val="108942711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CB6AC950-47E3-4503-8480-57FD79CBFECD}"/>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EE6FDC2-9F8D-45FA-B533-26ABF98CC220}"/>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17:23 · CW</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7f9b7aa815ee4401"/>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54f77f41c034169"/>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55FCCDD-92EA-4CEB-AFA2-6F538C9750EC}"/>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Where automation can help</a:t>
            </a:r>
          </a:p>
        </p:txBody>
      </p:sp>
      <p:sp>
        <p:nvSpPr>
          <p:cNvPr id="6" name="">
            <a:extLst xmlns:a="http://schemas.openxmlformats.org/drawingml/2006/main">
              <a:ext uri="{FF2B5EF4-FFF2-40B4-BE49-F238E27FC236}">
                <a16:creationId xmlns:a16="http://schemas.microsoft.com/office/drawing/2014/main" id="{B84C9EA6-DC00-4225-A6E8-EB60083CFB3E}"/>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AAE180A2-7A04-4F95-9F6D-FA491A601883}"/>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10 / 37</a:t>
            </a:r>
          </a:p>
        </p:txBody>
      </p:sp>
      <p:sp>
        <p:nvSpPr>
          <p:cNvPr id="8" name="">
            <a:extLst xmlns:a="http://schemas.openxmlformats.org/drawingml/2006/main">
              <a:ext uri="{FF2B5EF4-FFF2-40B4-BE49-F238E27FC236}">
                <a16:creationId xmlns:a16="http://schemas.microsoft.com/office/drawing/2014/main" id="{1750E972-821F-424F-8C45-E2F9B6C42269}"/>
              </a:ext>
            </a:extLst>
          </p:cNvPr>
          <p:cNvSpPr>
            <a:spLocks xmlns:a="http://schemas.openxmlformats.org/drawingml/2006/main" noGrp="1"/>
          </p:cNvSpPr>
          <p:nvPr/>
        </p:nvSpPr>
        <p:spPr>
          <a:xfrm xmlns:a="http://schemas.openxmlformats.org/drawingml/2006/main">
            <a:off x="609600" y="1790700"/>
            <a:ext cx="5391150" cy="20097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44F94A49-C9A4-4444-91BE-1655702813CA}"/>
              </a:ext>
            </a:extLst>
          </p:cNvPr>
          <p:cNvSpPr>
            <a:spLocks xmlns:a="http://schemas.openxmlformats.org/drawingml/2006/main" noGrp="1"/>
          </p:cNvSpPr>
          <p:nvPr/>
        </p:nvSpPr>
        <p:spPr>
          <a:xfrm xmlns:a="http://schemas.openxmlformats.org/drawingml/2006/main">
            <a:off x="800100" y="1962150"/>
            <a:ext cx="50101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1  Find out what changed</a:t>
            </a:r>
          </a:p>
        </p:txBody>
      </p:sp>
      <p:sp>
        <p:nvSpPr>
          <p:cNvPr id="10" name="">
            <a:extLst xmlns:a="http://schemas.openxmlformats.org/drawingml/2006/main">
              <a:ext uri="{FF2B5EF4-FFF2-40B4-BE49-F238E27FC236}">
                <a16:creationId xmlns:a16="http://schemas.microsoft.com/office/drawing/2014/main" id="{83C3EB7C-AE4B-492F-87BD-71734480FC54}"/>
              </a:ext>
            </a:extLst>
          </p:cNvPr>
          <p:cNvSpPr>
            <a:spLocks xmlns:a="http://schemas.openxmlformats.org/drawingml/2006/main" noGrp="1"/>
          </p:cNvSpPr>
          <p:nvPr/>
        </p:nvSpPr>
        <p:spPr>
          <a:xfrm xmlns:a="http://schemas.openxmlformats.org/drawingml/2006/main">
            <a:off x="800100" y="2647950"/>
            <a:ext cx="50101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81% search manually.</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Start with source-based alerts. A person checks the legal meaning.</a:t>
            </a:r>
          </a:p>
        </p:txBody>
      </p:sp>
      <p:sp>
        <p:nvSpPr>
          <p:cNvPr id="11" name="">
            <a:extLst xmlns:a="http://schemas.openxmlformats.org/drawingml/2006/main">
              <a:ext uri="{FF2B5EF4-FFF2-40B4-BE49-F238E27FC236}">
                <a16:creationId xmlns:a16="http://schemas.microsoft.com/office/drawing/2014/main" id="{3F9579BD-0E38-470B-9D97-9DA72F5709A3}"/>
              </a:ext>
            </a:extLst>
          </p:cNvPr>
          <p:cNvSpPr>
            <a:spLocks xmlns:a="http://schemas.openxmlformats.org/drawingml/2006/main" noGrp="1"/>
          </p:cNvSpPr>
          <p:nvPr/>
        </p:nvSpPr>
        <p:spPr>
          <a:xfrm xmlns:a="http://schemas.openxmlformats.org/drawingml/2006/main">
            <a:off x="6191250" y="1790700"/>
            <a:ext cx="5391150" cy="20097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324A04A6-FDE0-4280-AE5E-9B8C6A4BDA24}"/>
              </a:ext>
            </a:extLst>
          </p:cNvPr>
          <p:cNvSpPr>
            <a:spLocks xmlns:a="http://schemas.openxmlformats.org/drawingml/2006/main" noGrp="1"/>
          </p:cNvSpPr>
          <p:nvPr/>
        </p:nvSpPr>
        <p:spPr>
          <a:xfrm xmlns:a="http://schemas.openxmlformats.org/drawingml/2006/main">
            <a:off x="6381750" y="1962150"/>
            <a:ext cx="50101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2  Prepare reports and evidence</a:t>
            </a:r>
          </a:p>
        </p:txBody>
      </p:sp>
      <p:sp>
        <p:nvSpPr>
          <p:cNvPr id="13" name="">
            <a:extLst xmlns:a="http://schemas.openxmlformats.org/drawingml/2006/main">
              <a:ext uri="{FF2B5EF4-FFF2-40B4-BE49-F238E27FC236}">
                <a16:creationId xmlns:a16="http://schemas.microsoft.com/office/drawing/2014/main" id="{7334512B-76EC-4BE8-97B2-F78CE94BCD6B}"/>
              </a:ext>
            </a:extLst>
          </p:cNvPr>
          <p:cNvSpPr>
            <a:spLocks xmlns:a="http://schemas.openxmlformats.org/drawingml/2006/main" noGrp="1"/>
          </p:cNvSpPr>
          <p:nvPr/>
        </p:nvSpPr>
        <p:spPr>
          <a:xfrm xmlns:a="http://schemas.openxmlformats.org/drawingml/2006/main">
            <a:off x="6381750" y="2647950"/>
            <a:ext cx="50101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59% see the greatest benefit here.</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A practical starting point with review.</a:t>
            </a:r>
          </a:p>
        </p:txBody>
      </p:sp>
      <p:sp>
        <p:nvSpPr>
          <p:cNvPr id="14" name="">
            <a:extLst xmlns:a="http://schemas.openxmlformats.org/drawingml/2006/main">
              <a:ext uri="{FF2B5EF4-FFF2-40B4-BE49-F238E27FC236}">
                <a16:creationId xmlns:a16="http://schemas.microsoft.com/office/drawing/2014/main" id="{F565E684-41C3-475B-B64E-4B03F2F64890}"/>
              </a:ext>
            </a:extLst>
          </p:cNvPr>
          <p:cNvSpPr>
            <a:spLocks xmlns:a="http://schemas.openxmlformats.org/drawingml/2006/main" noGrp="1"/>
          </p:cNvSpPr>
          <p:nvPr/>
        </p:nvSpPr>
        <p:spPr>
          <a:xfrm xmlns:a="http://schemas.openxmlformats.org/drawingml/2006/main">
            <a:off x="609600" y="3990975"/>
            <a:ext cx="5391150" cy="20097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866FED69-8DB3-4B96-B347-1771093FA903}"/>
              </a:ext>
            </a:extLst>
          </p:cNvPr>
          <p:cNvSpPr>
            <a:spLocks xmlns:a="http://schemas.openxmlformats.org/drawingml/2006/main" noGrp="1"/>
          </p:cNvSpPr>
          <p:nvPr/>
        </p:nvSpPr>
        <p:spPr>
          <a:xfrm xmlns:a="http://schemas.openxmlformats.org/drawingml/2006/main">
            <a:off x="800100" y="4162425"/>
            <a:ext cx="50101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3  Measure effectiveness</a:t>
            </a:r>
          </a:p>
        </p:txBody>
      </p:sp>
      <p:sp>
        <p:nvSpPr>
          <p:cNvPr id="16" name="">
            <a:extLst xmlns:a="http://schemas.openxmlformats.org/drawingml/2006/main">
              <a:ext uri="{FF2B5EF4-FFF2-40B4-BE49-F238E27FC236}">
                <a16:creationId xmlns:a16="http://schemas.microsoft.com/office/drawing/2014/main" id="{41F76375-C171-48B8-B99B-73B8B426F3DD}"/>
              </a:ext>
            </a:extLst>
          </p:cNvPr>
          <p:cNvSpPr>
            <a:spLocks xmlns:a="http://schemas.openxmlformats.org/drawingml/2006/main" noGrp="1"/>
          </p:cNvSpPr>
          <p:nvPr/>
        </p:nvSpPr>
        <p:spPr>
          <a:xfrm xmlns:a="http://schemas.openxmlformats.org/drawingml/2006/main">
            <a:off x="800100" y="4848225"/>
            <a:ext cx="50101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56% do not measure it.</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Agree measures first, then use reliable records.</a:t>
            </a:r>
          </a:p>
        </p:txBody>
      </p:sp>
      <p:sp>
        <p:nvSpPr>
          <p:cNvPr id="17" name="">
            <a:extLst xmlns:a="http://schemas.openxmlformats.org/drawingml/2006/main">
              <a:ext uri="{FF2B5EF4-FFF2-40B4-BE49-F238E27FC236}">
                <a16:creationId xmlns:a16="http://schemas.microsoft.com/office/drawing/2014/main" id="{9F3DE67A-FFCC-4BE1-8037-D36145905B78}"/>
              </a:ext>
            </a:extLst>
          </p:cNvPr>
          <p:cNvSpPr>
            <a:spLocks xmlns:a="http://schemas.openxmlformats.org/drawingml/2006/main" noGrp="1"/>
          </p:cNvSpPr>
          <p:nvPr/>
        </p:nvSpPr>
        <p:spPr>
          <a:xfrm xmlns:a="http://schemas.openxmlformats.org/drawingml/2006/main">
            <a:off x="6191250" y="3990975"/>
            <a:ext cx="5391150" cy="20097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17FCDF68-8CD6-4748-82C5-4BBDD8937D26}"/>
              </a:ext>
            </a:extLst>
          </p:cNvPr>
          <p:cNvSpPr>
            <a:spLocks xmlns:a="http://schemas.openxmlformats.org/drawingml/2006/main" noGrp="1"/>
          </p:cNvSpPr>
          <p:nvPr/>
        </p:nvSpPr>
        <p:spPr>
          <a:xfrm xmlns:a="http://schemas.openxmlformats.org/drawingml/2006/main">
            <a:off x="6381750" y="4162425"/>
            <a:ext cx="50101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4  Set rules for AI</a:t>
            </a:r>
          </a:p>
        </p:txBody>
      </p:sp>
      <p:sp>
        <p:nvSpPr>
          <p:cNvPr id="19" name="">
            <a:extLst xmlns:a="http://schemas.openxmlformats.org/drawingml/2006/main">
              <a:ext uri="{FF2B5EF4-FFF2-40B4-BE49-F238E27FC236}">
                <a16:creationId xmlns:a16="http://schemas.microsoft.com/office/drawing/2014/main" id="{D37BB7C9-0553-4986-8BC2-3E76F3B134FF}"/>
              </a:ext>
            </a:extLst>
          </p:cNvPr>
          <p:cNvSpPr>
            <a:spLocks xmlns:a="http://schemas.openxmlformats.org/drawingml/2006/main" noGrp="1"/>
          </p:cNvSpPr>
          <p:nvPr/>
        </p:nvSpPr>
        <p:spPr>
          <a:xfrm xmlns:a="http://schemas.openxmlformats.org/drawingml/2006/main">
            <a:off x="6381750" y="4848225"/>
            <a:ext cx="50101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53% lack knowledge in the team.</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People remain responsible for decisions.</a:t>
            </a:r>
          </a:p>
        </p:txBody>
      </p:sp>
    </p:spTree>
    <p:extLst>
      <p:ext uri="{BB962C8B-B14F-4D97-AF65-F5344CB8AC3E}">
        <p14:creationId xmlns:p14="http://schemas.microsoft.com/office/powerpoint/2010/main" val="104126473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7523CB2-0F0C-43FF-9924-435B45234D82}"/>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BF74CA0-A230-474F-B369-7A731B6E2BBA}"/>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17:24 · CW, dann HH</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4e3253c172a746aa"/>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a439a670590c4d34"/>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DBFA3FC-7A6A-47BB-89F1-C1EF6CE5B62B}"/>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Much manual work, little evidence. We can change that.</a:t>
            </a:r>
          </a:p>
        </p:txBody>
      </p:sp>
      <p:sp>
        <p:nvSpPr>
          <p:cNvPr id="6" name="">
            <a:extLst xmlns:a="http://schemas.openxmlformats.org/drawingml/2006/main">
              <a:ext uri="{FF2B5EF4-FFF2-40B4-BE49-F238E27FC236}">
                <a16:creationId xmlns:a16="http://schemas.microsoft.com/office/drawing/2014/main" id="{51EA93C2-63ED-4A1A-A134-0E0E4386D48E}"/>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61C4DF42-2FC9-4F7E-9B11-7C058DEF1F04}"/>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11 / 37</a:t>
            </a:r>
          </a:p>
        </p:txBody>
      </p:sp>
      <p:sp>
        <p:nvSpPr>
          <p:cNvPr id="8" name="">
            <a:extLst xmlns:a="http://schemas.openxmlformats.org/drawingml/2006/main">
              <a:ext uri="{FF2B5EF4-FFF2-40B4-BE49-F238E27FC236}">
                <a16:creationId xmlns:a16="http://schemas.microsoft.com/office/drawing/2014/main" id="{5C54A617-34EB-44CB-B02C-94954E0196F9}"/>
              </a:ext>
            </a:extLst>
          </p:cNvPr>
          <p:cNvSpPr>
            <a:spLocks xmlns:a="http://schemas.openxmlformats.org/drawingml/2006/main" noGrp="1"/>
          </p:cNvSpPr>
          <p:nvPr/>
        </p:nvSpPr>
        <p:spPr>
          <a:xfrm xmlns:a="http://schemas.openxmlformats.org/drawingml/2006/main">
            <a:off x="609600" y="2076450"/>
            <a:ext cx="6191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2F1863"/>
                </a:solidFill>
                <a:latin typeface="Sora"/>
                <a:ea typeface="Sora"/>
                <a:cs typeface="Sora"/>
              </a:defRPr>
            </a:pPr>
            <a:r>
              <a:rPr sz="2250" b="0">
                <a:solidFill>
                  <a:srgbClr val="2F1863"/>
                </a:solidFill>
                <a:latin typeface="Sora"/>
                <a:ea typeface="Sora"/>
                <a:cs typeface="Sora"/>
              </a:rPr>
              <a:t>How? We will show a few examples that you know from your work.</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4aa24058be84d9d"/>
          <a:stretch xmlns:a="http://schemas.openxmlformats.org/drawingml/2006/main"/>
        </p:blipFill>
        <p:spPr>
          <a:xfrm xmlns:a="http://schemas.openxmlformats.org/drawingml/2006/main">
            <a:off x="7334250" y="2236130"/>
            <a:ext cx="4238625" cy="2385740"/>
          </a:xfrm>
          <a:prstGeom xmlns:a="http://schemas.openxmlformats.org/drawingml/2006/main" prst="rect">
            <a:avLst/>
          </a:prstGeom>
        </p:spPr>
      </p:pic>
    </p:spTree>
    <p:extLst>
      <p:ext uri="{BB962C8B-B14F-4D97-AF65-F5344CB8AC3E}">
        <p14:creationId xmlns:p14="http://schemas.microsoft.com/office/powerpoint/2010/main" val="1781962536"/>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E8714F6-6762-45A1-A7F4-27F2828A1D70}"/>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DD8ED38-EC62-4F78-8320-43E8353D9CFC}"/>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17:25 · HH</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e77d47ef946c44bd"/>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c45eea6a6d51492f"/>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596365B-F4DE-4A2A-B0FE-5314CF2FC840}"/>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Chat, folder or your own app</a:t>
            </a:r>
          </a:p>
        </p:txBody>
      </p:sp>
      <p:sp>
        <p:nvSpPr>
          <p:cNvPr id="6" name="">
            <a:extLst xmlns:a="http://schemas.openxmlformats.org/drawingml/2006/main">
              <a:ext uri="{FF2B5EF4-FFF2-40B4-BE49-F238E27FC236}">
                <a16:creationId xmlns:a16="http://schemas.microsoft.com/office/drawing/2014/main" id="{42C43294-76CD-4360-BAFF-CEDDCEB3FF41}"/>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C1F87C8C-719B-4665-AA18-8FCDA7969F86}"/>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12 / 37</a:t>
            </a:r>
          </a:p>
        </p:txBody>
      </p:sp>
      <p:sp>
        <p:nvSpPr>
          <p:cNvPr id="8" name="">
            <a:extLst xmlns:a="http://schemas.openxmlformats.org/drawingml/2006/main">
              <a:ext uri="{FF2B5EF4-FFF2-40B4-BE49-F238E27FC236}">
                <a16:creationId xmlns:a16="http://schemas.microsoft.com/office/drawing/2014/main" id="{5929CC03-B690-44A7-B73B-3BB5EF67E943}"/>
              </a:ext>
            </a:extLst>
          </p:cNvPr>
          <p:cNvSpPr>
            <a:spLocks xmlns:a="http://schemas.openxmlformats.org/drawingml/2006/main" noGrp="1"/>
          </p:cNvSpPr>
          <p:nvPr/>
        </p:nvSpPr>
        <p:spPr>
          <a:xfrm xmlns:a="http://schemas.openxmlformats.org/drawingml/2006/main">
            <a:off x="609600" y="2076450"/>
            <a:ext cx="6191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2F1863"/>
                </a:solidFill>
                <a:latin typeface="Sora"/>
                <a:ea typeface="Sora"/>
                <a:cs typeface="Sora"/>
              </a:defRPr>
            </a:pPr>
            <a:r>
              <a:rPr sz="2250" b="0">
                <a:solidFill>
                  <a:srgbClr val="2F1863"/>
                </a:solidFill>
                <a:latin typeface="Sora"/>
                <a:ea typeface="Sora"/>
                <a:cs typeface="Sora"/>
              </a:rPr>
              <a:t>Three ways to use AI. Example: risk assessments.</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f6fc3a93c614cc1"/>
          <a:stretch xmlns:a="http://schemas.openxmlformats.org/drawingml/2006/main"/>
        </p:blipFill>
        <p:spPr>
          <a:xfrm xmlns:a="http://schemas.openxmlformats.org/drawingml/2006/main">
            <a:off x="7334250" y="2236130"/>
            <a:ext cx="4238625" cy="2385740"/>
          </a:xfrm>
          <a:prstGeom xmlns:a="http://schemas.openxmlformats.org/drawingml/2006/main" prst="rect">
            <a:avLst/>
          </a:prstGeom>
        </p:spPr>
      </p:pic>
    </p:spTree>
    <p:extLst>
      <p:ext uri="{BB962C8B-B14F-4D97-AF65-F5344CB8AC3E}">
        <p14:creationId xmlns:p14="http://schemas.microsoft.com/office/powerpoint/2010/main" val="689412858"/>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AA96F6E-7FA7-4266-9734-71201465B499}"/>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E3221B8-E8D1-4291-8608-1055FC3D31C4}"/>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17:26 · HH</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a1fa8e4f8d984817"/>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5f7118de775a4ffa"/>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03329024-21BF-40AD-89E6-F146F7D78ED5}"/>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One task, three approaches</a:t>
            </a:r>
          </a:p>
        </p:txBody>
      </p:sp>
      <p:sp>
        <p:nvSpPr>
          <p:cNvPr id="6" name="">
            <a:extLst xmlns:a="http://schemas.openxmlformats.org/drawingml/2006/main">
              <a:ext uri="{FF2B5EF4-FFF2-40B4-BE49-F238E27FC236}">
                <a16:creationId xmlns:a16="http://schemas.microsoft.com/office/drawing/2014/main" id="{1BF38132-792D-4953-AC8E-F8FE69A7F4D1}"/>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9AA88371-D6B0-4EDE-A4E2-2DF9C69C8DBB}"/>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13 / 37</a:t>
            </a:r>
          </a:p>
        </p:txBody>
      </p:sp>
      <p:sp>
        <p:nvSpPr>
          <p:cNvPr id="8" name="">
            <a:extLst xmlns:a="http://schemas.openxmlformats.org/drawingml/2006/main">
              <a:ext uri="{FF2B5EF4-FFF2-40B4-BE49-F238E27FC236}">
                <a16:creationId xmlns:a16="http://schemas.microsoft.com/office/drawing/2014/main" id="{A2C15645-4C55-4AB4-939F-1DB9B54A94C3}"/>
              </a:ext>
            </a:extLst>
          </p:cNvPr>
          <p:cNvSpPr>
            <a:spLocks xmlns:a="http://schemas.openxmlformats.org/drawingml/2006/main" noGrp="1"/>
          </p:cNvSpPr>
          <p:nvPr/>
        </p:nvSpPr>
        <p:spPr>
          <a:xfrm xmlns:a="http://schemas.openxmlformats.org/drawingml/2006/main">
            <a:off x="609600" y="1790700"/>
            <a:ext cx="3530600" cy="3952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12F2F787-5B88-4063-B01E-C3520EF615B8}"/>
              </a:ext>
            </a:extLst>
          </p:cNvPr>
          <p:cNvSpPr>
            <a:spLocks xmlns:a="http://schemas.openxmlformats.org/drawingml/2006/main" noGrp="1"/>
          </p:cNvSpPr>
          <p:nvPr/>
        </p:nvSpPr>
        <p:spPr>
          <a:xfrm xmlns:a="http://schemas.openxmlformats.org/drawingml/2006/main">
            <a:off x="8001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2F1863"/>
                </a:solidFill>
                <a:latin typeface="Sora"/>
                <a:ea typeface="Sora"/>
                <a:cs typeface="Sora"/>
              </a:defRPr>
            </a:pPr>
            <a:r>
              <a:rPr sz="1725" b="1">
                <a:solidFill>
                  <a:srgbClr val="2F1863"/>
                </a:solidFill>
                <a:latin typeface="Sora"/>
                <a:ea typeface="Sora"/>
                <a:cs typeface="Sora"/>
              </a:rPr>
              <a:t>Route 1: Chat</a:t>
            </a:r>
          </a:p>
        </p:txBody>
      </p:sp>
      <p:sp>
        <p:nvSpPr>
          <p:cNvPr id="10" name="">
            <a:extLst xmlns:a="http://schemas.openxmlformats.org/drawingml/2006/main">
              <a:ext uri="{FF2B5EF4-FFF2-40B4-BE49-F238E27FC236}">
                <a16:creationId xmlns:a16="http://schemas.microsoft.com/office/drawing/2014/main" id="{1D592FE1-51A3-480E-B4D4-C335AFCE8408}"/>
              </a:ext>
            </a:extLst>
          </p:cNvPr>
          <p:cNvSpPr>
            <a:spLocks xmlns:a="http://schemas.openxmlformats.org/drawingml/2006/main" noGrp="1"/>
          </p:cNvSpPr>
          <p:nvPr/>
        </p:nvSpPr>
        <p:spPr>
          <a:xfrm xmlns:a="http://schemas.openxmlformats.org/drawingml/2006/main">
            <a:off x="800100" y="2647950"/>
            <a:ext cx="31496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You provide last year’s report and ask what needs to change.</a:t>
            </a:r>
          </a:p>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You receive a draft. Save the steps and check the sources if you want to repeat the task.</a:t>
            </a:r>
          </a:p>
        </p:txBody>
      </p:sp>
      <p:sp>
        <p:nvSpPr>
          <p:cNvPr id="11" name="">
            <a:extLst xmlns:a="http://schemas.openxmlformats.org/drawingml/2006/main">
              <a:ext uri="{FF2B5EF4-FFF2-40B4-BE49-F238E27FC236}">
                <a16:creationId xmlns:a16="http://schemas.microsoft.com/office/drawing/2014/main" id="{EA3613D8-19EF-4C67-AB9C-FB91E8213097}"/>
              </a:ext>
            </a:extLst>
          </p:cNvPr>
          <p:cNvSpPr>
            <a:spLocks xmlns:a="http://schemas.openxmlformats.org/drawingml/2006/main" noGrp="1"/>
          </p:cNvSpPr>
          <p:nvPr/>
        </p:nvSpPr>
        <p:spPr>
          <a:xfrm xmlns:a="http://schemas.openxmlformats.org/drawingml/2006/main">
            <a:off x="4330700" y="1790700"/>
            <a:ext cx="3530600" cy="3952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7BF98251-C445-4A37-B02C-E83481318F32}"/>
              </a:ext>
            </a:extLst>
          </p:cNvPr>
          <p:cNvSpPr>
            <a:spLocks xmlns:a="http://schemas.openxmlformats.org/drawingml/2006/main" noGrp="1"/>
          </p:cNvSpPr>
          <p:nvPr/>
        </p:nvSpPr>
        <p:spPr>
          <a:xfrm xmlns:a="http://schemas.openxmlformats.org/drawingml/2006/main">
            <a:off x="45212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2F1863"/>
                </a:solidFill>
                <a:latin typeface="Sora"/>
                <a:ea typeface="Sora"/>
                <a:cs typeface="Sora"/>
              </a:defRPr>
            </a:pPr>
            <a:r>
              <a:rPr sz="1725" b="1">
                <a:solidFill>
                  <a:srgbClr val="2F1863"/>
                </a:solidFill>
                <a:latin typeface="Sora"/>
                <a:ea typeface="Sora"/>
                <a:cs typeface="Sora"/>
              </a:rPr>
              <a:t>Route 2: Folder with a workflow</a:t>
            </a:r>
          </a:p>
        </p:txBody>
      </p:sp>
      <p:sp>
        <p:nvSpPr>
          <p:cNvPr id="13" name="">
            <a:extLst xmlns:a="http://schemas.openxmlformats.org/drawingml/2006/main">
              <a:ext uri="{FF2B5EF4-FFF2-40B4-BE49-F238E27FC236}">
                <a16:creationId xmlns:a16="http://schemas.microsoft.com/office/drawing/2014/main" id="{A8D8C957-BC50-4362-8CF9-B9E53A96CCA0}"/>
              </a:ext>
            </a:extLst>
          </p:cNvPr>
          <p:cNvSpPr>
            <a:spLocks xmlns:a="http://schemas.openxmlformats.org/drawingml/2006/main" noGrp="1"/>
          </p:cNvSpPr>
          <p:nvPr/>
        </p:nvSpPr>
        <p:spPr>
          <a:xfrm xmlns:a="http://schemas.openxmlformats.org/drawingml/2006/main">
            <a:off x="4521200" y="2647950"/>
            <a:ext cx="31496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A folder holds last year’s report, policies and risk list. A text file gives the steps.</a:t>
            </a:r>
          </a:p>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Reuse the steps. Check sources and outputs on each run.</a:t>
            </a:r>
          </a:p>
        </p:txBody>
      </p:sp>
      <p:sp>
        <p:nvSpPr>
          <p:cNvPr id="14" name="">
            <a:extLst xmlns:a="http://schemas.openxmlformats.org/drawingml/2006/main">
              <a:ext uri="{FF2B5EF4-FFF2-40B4-BE49-F238E27FC236}">
                <a16:creationId xmlns:a16="http://schemas.microsoft.com/office/drawing/2014/main" id="{C57664D2-C335-4794-A531-4781CEAE60C9}"/>
              </a:ext>
            </a:extLst>
          </p:cNvPr>
          <p:cNvSpPr>
            <a:spLocks xmlns:a="http://schemas.openxmlformats.org/drawingml/2006/main" noGrp="1"/>
          </p:cNvSpPr>
          <p:nvPr/>
        </p:nvSpPr>
        <p:spPr>
          <a:xfrm xmlns:a="http://schemas.openxmlformats.org/drawingml/2006/main">
            <a:off x="8051800" y="1790700"/>
            <a:ext cx="3530600" cy="3952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72FA1028-D9D9-45F1-88C9-37A23EB907A2}"/>
              </a:ext>
            </a:extLst>
          </p:cNvPr>
          <p:cNvSpPr>
            <a:spLocks xmlns:a="http://schemas.openxmlformats.org/drawingml/2006/main" noGrp="1"/>
          </p:cNvSpPr>
          <p:nvPr/>
        </p:nvSpPr>
        <p:spPr>
          <a:xfrm xmlns:a="http://schemas.openxmlformats.org/drawingml/2006/main">
            <a:off x="82423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2F1863"/>
                </a:solidFill>
                <a:latin typeface="Sora"/>
                <a:ea typeface="Sora"/>
                <a:cs typeface="Sora"/>
              </a:defRPr>
            </a:pPr>
            <a:r>
              <a:rPr sz="1725" b="1">
                <a:solidFill>
                  <a:srgbClr val="2F1863"/>
                </a:solidFill>
                <a:latin typeface="Sora"/>
                <a:ea typeface="Sora"/>
                <a:cs typeface="Sora"/>
              </a:rPr>
              <a:t>Route 3: Your own app</a:t>
            </a:r>
          </a:p>
        </p:txBody>
      </p:sp>
      <p:sp>
        <p:nvSpPr>
          <p:cNvPr id="16" name="">
            <a:extLst xmlns:a="http://schemas.openxmlformats.org/drawingml/2006/main">
              <a:ext uri="{FF2B5EF4-FFF2-40B4-BE49-F238E27FC236}">
                <a16:creationId xmlns:a16="http://schemas.microsoft.com/office/drawing/2014/main" id="{D03510DD-9D16-4FA6-BB7E-FFE3163A42E7}"/>
              </a:ext>
            </a:extLst>
          </p:cNvPr>
          <p:cNvSpPr>
            <a:spLocks xmlns:a="http://schemas.openxmlformats.org/drawingml/2006/main" noGrp="1"/>
          </p:cNvSpPr>
          <p:nvPr/>
        </p:nvSpPr>
        <p:spPr>
          <a:xfrm xmlns:a="http://schemas.openxmlformats.org/drawingml/2006/main">
            <a:off x="8242300" y="2647950"/>
            <a:ext cx="31496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Each department enters risks. The app suggests an assessment and shows a risk matrix.</a:t>
            </a:r>
          </a:p>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Useful for many contributors. You must maintain the software.</a:t>
            </a:r>
          </a:p>
        </p:txBody>
      </p:sp>
    </p:spTree>
    <p:extLst>
      <p:ext uri="{BB962C8B-B14F-4D97-AF65-F5344CB8AC3E}">
        <p14:creationId xmlns:p14="http://schemas.microsoft.com/office/powerpoint/2010/main" val="204977470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51C5F8D-1012-4616-A790-5B4C40BFDB0F}"/>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18D0DC9-6FF9-42D3-A6EE-A323A37B326A}"/>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17:30 · HH</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361a0b4c2d7e4079"/>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9fb3198022ce4c38"/>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70356A0-D2C9-4557-9049-D3A93F5873F5}"/>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A quick start: a folder with written steps</a:t>
            </a:r>
          </a:p>
        </p:txBody>
      </p:sp>
      <p:sp>
        <p:nvSpPr>
          <p:cNvPr id="6" name="">
            <a:extLst xmlns:a="http://schemas.openxmlformats.org/drawingml/2006/main">
              <a:ext uri="{FF2B5EF4-FFF2-40B4-BE49-F238E27FC236}">
                <a16:creationId xmlns:a16="http://schemas.microsoft.com/office/drawing/2014/main" id="{C8C6B732-A5CA-4B02-ACA7-BAA7A7B7CEF1}"/>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03CA0049-BE3E-40E2-A198-EB13EB8EB682}"/>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14 / 37</a:t>
            </a:r>
          </a:p>
        </p:txBody>
      </p:sp>
      <p:graphicFrame>
        <p:nvGraphicFramePr>
          <p:cNvPr id="18" name=""/>
          <p:cNvGraphicFramePr/>
          <p:nvPr/>
        </p:nvGraphicFramePr>
        <p:xfrm>
          <a:off xmlns:a="http://schemas.openxmlformats.org/drawingml/2006/main" x="609600" y="1828800"/>
          <a:ext xmlns:a="http://schemas.openxmlformats.org/drawingml/2006/main" cx="10972800" cy="3333750"/>
        </p:xfrm>
        <a:graphic xmlns:a="http://schemas.openxmlformats.org/drawingml/2006/main">
          <a:graphicData uri="http://schemas.openxmlformats.org/drawingml/2006/table">
            <a:tbl>
              <a:tblPr/>
              <a:tblGrid>
                <a:gridCol w="2743200"/>
                <a:gridCol w="2743200"/>
                <a:gridCol w="2743200"/>
                <a:gridCol w="2743200"/>
              </a:tblGrid>
              <a:tr h="666750">
                <a:tc>
                  <a:txBody>
                    <a:bodyPr/>
                    <a:lstStyle/>
                    <a:p>
                      <a:r>
                        <a:rPr sz="1500" b="1">
                          <a:solidFill>
                            <a:srgbClr val="FFFFFF"/>
                          </a:solidFill>
                          <a:latin typeface="Sora"/>
                          <a:ea typeface="Sora"/>
                          <a:cs typeface="Sora"/>
                        </a:rPr>
                        <a:t/>
                      </a:r>
                    </a:p>
                  </a:txBody>
                  <a:tcPr marL="91440" marR="91440" marT="45720" marB="45720">
                    <a:solidFill>
                      <a:srgbClr val="2F1863"/>
                    </a:solidFill>
                  </a:tcPr>
                </a:tc>
                <a:tc>
                  <a:txBody>
                    <a:bodyPr/>
                    <a:lstStyle/>
                    <a:p>
                      <a:r>
                        <a:rPr sz="1500" b="1">
                          <a:solidFill>
                            <a:srgbClr val="FFFFFF"/>
                          </a:solidFill>
                          <a:latin typeface="Sora"/>
                          <a:ea typeface="Sora"/>
                          <a:cs typeface="Sora"/>
                        </a:rPr>
                        <a:t>Route 1: chat</a:t>
                      </a:r>
                    </a:p>
                  </a:txBody>
                  <a:tcPr marL="91440" marR="91440" marT="45720" marB="45720">
                    <a:solidFill>
                      <a:srgbClr val="2F1863"/>
                    </a:solidFill>
                  </a:tcPr>
                </a:tc>
                <a:tc>
                  <a:txBody>
                    <a:bodyPr/>
                    <a:lstStyle/>
                    <a:p>
                      <a:r>
                        <a:rPr sz="1500" b="1">
                          <a:solidFill>
                            <a:srgbClr val="FFFFFF"/>
                          </a:solidFill>
                          <a:latin typeface="Sora"/>
                          <a:ea typeface="Sora"/>
                          <a:cs typeface="Sora"/>
                        </a:rPr>
                        <a:t>Route 2: folder</a:t>
                      </a:r>
                    </a:p>
                  </a:txBody>
                  <a:tcPr marL="91440" marR="91440" marT="45720" marB="45720">
                    <a:solidFill>
                      <a:srgbClr val="2F1863"/>
                    </a:solidFill>
                  </a:tcPr>
                </a:tc>
                <a:tc>
                  <a:txBody>
                    <a:bodyPr/>
                    <a:lstStyle/>
                    <a:p>
                      <a:r>
                        <a:rPr sz="1500" b="1">
                          <a:solidFill>
                            <a:srgbClr val="FFFFFF"/>
                          </a:solidFill>
                          <a:latin typeface="Sora"/>
                          <a:ea typeface="Sora"/>
                          <a:cs typeface="Sora"/>
                        </a:rPr>
                        <a:t>Route 3: app</a:t>
                      </a:r>
                    </a:p>
                  </a:txBody>
                  <a:tcPr marL="91440" marR="91440" marT="45720" marB="45720">
                    <a:solidFill>
                      <a:srgbClr val="2F1863"/>
                    </a:solidFill>
                  </a:tcPr>
                </a:tc>
              </a:tr>
              <a:tr h="666750">
                <a:tc>
                  <a:txBody>
                    <a:bodyPr/>
                    <a:lstStyle/>
                    <a:p>
                      <a:r>
                        <a:rPr sz="1500" b="0">
                          <a:solidFill>
                            <a:srgbClr val="2F1863"/>
                          </a:solidFill>
                          <a:latin typeface="Sora"/>
                          <a:ea typeface="Sora"/>
                          <a:cs typeface="Sora"/>
                        </a:rPr>
                        <a:t>Repeat the task</a:t>
                      </a:r>
                    </a:p>
                  </a:txBody>
                  <a:tcPr marL="91440" marR="91440" marT="45720" marB="45720">
                    <a:solidFill>
                      <a:srgbClr val="F1EDF7"/>
                    </a:solidFill>
                  </a:tcPr>
                </a:tc>
                <a:tc>
                  <a:txBody>
                    <a:bodyPr/>
                    <a:lstStyle/>
                    <a:p>
                      <a:r>
                        <a:rPr sz="1500" b="0">
                          <a:solidFill>
                            <a:srgbClr val="2F1863"/>
                          </a:solidFill>
                          <a:latin typeface="Sora"/>
                          <a:ea typeface="Sora"/>
                          <a:cs typeface="Sora"/>
                        </a:rPr>
                        <a:t>organise it yourself</a:t>
                      </a:r>
                    </a:p>
                  </a:txBody>
                  <a:tcPr marL="91440" marR="91440" marT="45720" marB="45720">
                    <a:solidFill>
                      <a:srgbClr val="F1EDF7"/>
                    </a:solidFill>
                  </a:tcPr>
                </a:tc>
                <a:tc>
                  <a:txBody>
                    <a:bodyPr/>
                    <a:lstStyle/>
                    <a:p>
                      <a:r>
                        <a:rPr sz="1500" b="0">
                          <a:solidFill>
                            <a:srgbClr val="2F1863"/>
                          </a:solidFill>
                          <a:latin typeface="Sora"/>
                          <a:ea typeface="Sora"/>
                          <a:cs typeface="Sora"/>
                        </a:rPr>
                        <a:t>reuse the steps</a:t>
                      </a:r>
                    </a:p>
                  </a:txBody>
                  <a:tcPr marL="91440" marR="91440" marT="45720" marB="45720">
                    <a:solidFill>
                      <a:srgbClr val="F1EDF7"/>
                    </a:solidFill>
                  </a:tcPr>
                </a:tc>
                <a:tc>
                  <a:txBody>
                    <a:bodyPr/>
                    <a:lstStyle/>
                    <a:p>
                      <a:r>
                        <a:rPr sz="1500" b="0">
                          <a:solidFill>
                            <a:srgbClr val="2F1863"/>
                          </a:solidFill>
                          <a:latin typeface="Sora"/>
                          <a:ea typeface="Sora"/>
                          <a:cs typeface="Sora"/>
                        </a:rPr>
                        <a:t>build it into the system</a:t>
                      </a:r>
                    </a:p>
                  </a:txBody>
                  <a:tcPr marL="91440" marR="91440" marT="45720" marB="45720">
                    <a:solidFill>
                      <a:srgbClr val="F1EDF7"/>
                    </a:solidFill>
                  </a:tcPr>
                </a:tc>
              </a:tr>
              <a:tr h="666750">
                <a:tc>
                  <a:txBody>
                    <a:bodyPr/>
                    <a:lstStyle/>
                    <a:p>
                      <a:r>
                        <a:rPr sz="1500" b="0">
                          <a:solidFill>
                            <a:srgbClr val="2F1863"/>
                          </a:solidFill>
                          <a:latin typeface="Sora"/>
                          <a:ea typeface="Sora"/>
                          <a:cs typeface="Sora"/>
                        </a:rPr>
                        <a:t>Audit evidence</a:t>
                      </a:r>
                    </a:p>
                  </a:txBody>
                  <a:tcPr marL="91440" marR="91440" marT="45720" marB="45720">
                    <a:solidFill>
                      <a:srgbClr val="FFFFFF"/>
                    </a:solidFill>
                  </a:tcPr>
                </a:tc>
                <a:tc>
                  <a:txBody>
                    <a:bodyPr/>
                    <a:lstStyle/>
                    <a:p>
                      <a:r>
                        <a:rPr sz="1500" b="0">
                          <a:solidFill>
                            <a:srgbClr val="2F1863"/>
                          </a:solidFill>
                          <a:latin typeface="Sora"/>
                          <a:ea typeface="Sora"/>
                          <a:cs typeface="Sora"/>
                        </a:rPr>
                        <a:t>save sources and chat</a:t>
                      </a:r>
                    </a:p>
                  </a:txBody>
                  <a:tcPr marL="91440" marR="91440" marT="45720" marB="45720">
                    <a:solidFill>
                      <a:srgbClr val="FFFFFF"/>
                    </a:solidFill>
                  </a:tcPr>
                </a:tc>
                <a:tc>
                  <a:txBody>
                    <a:bodyPr/>
                    <a:lstStyle/>
                    <a:p>
                      <a:r>
                        <a:rPr sz="1500" b="0">
                          <a:solidFill>
                            <a:srgbClr val="2F1863"/>
                          </a:solidFill>
                          <a:latin typeface="Sora"/>
                          <a:ea typeface="Sora"/>
                          <a:cs typeface="Sora"/>
                        </a:rPr>
                        <a:t>check sources and outputs</a:t>
                      </a:r>
                    </a:p>
                  </a:txBody>
                  <a:tcPr marL="91440" marR="91440" marT="45720" marB="45720">
                    <a:solidFill>
                      <a:srgbClr val="FFFFFF"/>
                    </a:solidFill>
                  </a:tcPr>
                </a:tc>
                <a:tc>
                  <a:txBody>
                    <a:bodyPr/>
                    <a:lstStyle/>
                    <a:p>
                      <a:r>
                        <a:rPr sz="1500" b="0">
                          <a:solidFill>
                            <a:srgbClr val="2F1863"/>
                          </a:solidFill>
                          <a:latin typeface="Sora"/>
                          <a:ea typeface="Sora"/>
                          <a:cs typeface="Sora"/>
                        </a:rPr>
                        <a:t>build records and controls</a:t>
                      </a:r>
                    </a:p>
                  </a:txBody>
                  <a:tcPr marL="91440" marR="91440" marT="45720" marB="45720">
                    <a:solidFill>
                      <a:srgbClr val="FFFFFF"/>
                    </a:solidFill>
                  </a:tcPr>
                </a:tc>
              </a:tr>
              <a:tr h="666750">
                <a:tc>
                  <a:txBody>
                    <a:bodyPr/>
                    <a:lstStyle/>
                    <a:p>
                      <a:r>
                        <a:rPr sz="1500" b="0">
                          <a:solidFill>
                            <a:srgbClr val="2F1863"/>
                          </a:solidFill>
                          <a:latin typeface="Sora"/>
                          <a:ea typeface="Sora"/>
                          <a:cs typeface="Sora"/>
                        </a:rPr>
                        <a:t>Time to set up</a:t>
                      </a:r>
                    </a:p>
                  </a:txBody>
                  <a:tcPr marL="91440" marR="91440" marT="45720" marB="45720">
                    <a:solidFill>
                      <a:srgbClr val="F1EDF7"/>
                    </a:solidFill>
                  </a:tcPr>
                </a:tc>
                <a:tc>
                  <a:txBody>
                    <a:bodyPr/>
                    <a:lstStyle/>
                    <a:p>
                      <a:r>
                        <a:rPr sz="1500" b="0">
                          <a:solidFill>
                            <a:srgbClr val="2F1863"/>
                          </a:solidFill>
                          <a:latin typeface="Sora"/>
                          <a:ea typeface="Sora"/>
                          <a:cs typeface="Sora"/>
                        </a:rPr>
                        <a:t>minutes</a:t>
                      </a:r>
                    </a:p>
                  </a:txBody>
                  <a:tcPr marL="91440" marR="91440" marT="45720" marB="45720">
                    <a:solidFill>
                      <a:srgbClr val="F1EDF7"/>
                    </a:solidFill>
                  </a:tcPr>
                </a:tc>
                <a:tc>
                  <a:txBody>
                    <a:bodyPr/>
                    <a:lstStyle/>
                    <a:p>
                      <a:r>
                        <a:rPr sz="1500" b="0">
                          <a:solidFill>
                            <a:srgbClr val="2F1863"/>
                          </a:solidFill>
                          <a:latin typeface="Sora"/>
                          <a:ea typeface="Sora"/>
                          <a:cs typeface="Sora"/>
                        </a:rPr>
                        <a:t>days</a:t>
                      </a:r>
                    </a:p>
                  </a:txBody>
                  <a:tcPr marL="91440" marR="91440" marT="45720" marB="45720">
                    <a:solidFill>
                      <a:srgbClr val="F1EDF7"/>
                    </a:solidFill>
                  </a:tcPr>
                </a:tc>
                <a:tc>
                  <a:txBody>
                    <a:bodyPr/>
                    <a:lstStyle/>
                    <a:p>
                      <a:r>
                        <a:rPr sz="1500" b="0">
                          <a:solidFill>
                            <a:srgbClr val="2F1863"/>
                          </a:solidFill>
                          <a:latin typeface="Sora"/>
                          <a:ea typeface="Sora"/>
                          <a:cs typeface="Sora"/>
                        </a:rPr>
                        <a:t>weeks to months</a:t>
                      </a:r>
                    </a:p>
                  </a:txBody>
                  <a:tcPr marL="91440" marR="91440" marT="45720" marB="45720">
                    <a:solidFill>
                      <a:srgbClr val="F1EDF7"/>
                    </a:solidFill>
                  </a:tcPr>
                </a:tc>
              </a:tr>
              <a:tr h="666750">
                <a:tc>
                  <a:txBody>
                    <a:bodyPr/>
                    <a:lstStyle/>
                    <a:p>
                      <a:r>
                        <a:rPr sz="1500" b="0">
                          <a:solidFill>
                            <a:srgbClr val="2F1863"/>
                          </a:solidFill>
                          <a:latin typeface="Sora"/>
                          <a:ea typeface="Sora"/>
                          <a:cs typeface="Sora"/>
                        </a:rPr>
                        <a:t>Suitable for</a:t>
                      </a:r>
                    </a:p>
                  </a:txBody>
                  <a:tcPr marL="91440" marR="91440" marT="45720" marB="45720">
                    <a:solidFill>
                      <a:srgbClr val="FFFFFF"/>
                    </a:solidFill>
                  </a:tcPr>
                </a:tc>
                <a:tc>
                  <a:txBody>
                    <a:bodyPr/>
                    <a:lstStyle/>
                    <a:p>
                      <a:r>
                        <a:rPr sz="1500" b="0">
                          <a:solidFill>
                            <a:srgbClr val="2F1863"/>
                          </a:solidFill>
                          <a:latin typeface="Sora"/>
                          <a:ea typeface="Sora"/>
                          <a:cs typeface="Sora"/>
                        </a:rPr>
                        <a:t>drafts and first ideas</a:t>
                      </a:r>
                    </a:p>
                  </a:txBody>
                  <a:tcPr marL="91440" marR="91440" marT="45720" marB="45720">
                    <a:solidFill>
                      <a:srgbClr val="FFFFFF"/>
                    </a:solidFill>
                  </a:tcPr>
                </a:tc>
                <a:tc>
                  <a:txBody>
                    <a:bodyPr/>
                    <a:lstStyle/>
                    <a:p>
                      <a:r>
                        <a:rPr sz="1500" b="0">
                          <a:solidFill>
                            <a:srgbClr val="2F1863"/>
                          </a:solidFill>
                          <a:latin typeface="Sora"/>
                          <a:ea typeface="Sora"/>
                          <a:cs typeface="Sora"/>
                        </a:rPr>
                        <a:t>repeated tasks</a:t>
                      </a:r>
                    </a:p>
                  </a:txBody>
                  <a:tcPr marL="91440" marR="91440" marT="45720" marB="45720">
                    <a:solidFill>
                      <a:srgbClr val="FFFFFF"/>
                    </a:solidFill>
                  </a:tcPr>
                </a:tc>
                <a:tc>
                  <a:txBody>
                    <a:bodyPr/>
                    <a:lstStyle/>
                    <a:p>
                      <a:r>
                        <a:rPr sz="1500" b="0">
                          <a:solidFill>
                            <a:srgbClr val="2F1863"/>
                          </a:solidFill>
                          <a:latin typeface="Sora"/>
                          <a:ea typeface="Sora"/>
                          <a:cs typeface="Sora"/>
                        </a:rPr>
                        <a:t>many contributors, high volume</a:t>
                      </a:r>
                    </a:p>
                  </a:txBody>
                  <a:tcPr marL="91440" marR="91440" marT="45720" marB="45720">
                    <a:solidFill>
                      <a:srgbClr val="FFFFFF"/>
                    </a:solidFill>
                  </a:tcPr>
                </a:tc>
              </a:tr>
            </a:tbl>
          </a:graphicData>
        </a:graphic>
      </p:graphicFrame>
      <p:sp>
        <p:nvSpPr>
          <p:cNvPr id="9" name="">
            <a:extLst xmlns:a="http://schemas.openxmlformats.org/drawingml/2006/main">
              <a:ext uri="{FF2B5EF4-FFF2-40B4-BE49-F238E27FC236}">
                <a16:creationId xmlns:a16="http://schemas.microsoft.com/office/drawing/2014/main" id="{8081F37A-511A-449A-A5A3-595FBC78A711}"/>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ED3F2DF-2B1C-47DC-9C19-F6774FD3FFB2}"/>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“First write down how the task should run.”</a:t>
            </a:r>
          </a:p>
        </p:txBody>
      </p:sp>
    </p:spTree>
    <p:extLst>
      <p:ext uri="{BB962C8B-B14F-4D97-AF65-F5344CB8AC3E}">
        <p14:creationId xmlns:p14="http://schemas.microsoft.com/office/powerpoint/2010/main" val="996518096"/>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ABA1329-D865-44ED-BCB5-941E9C04E82B}"/>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A3A1320-3CB0-49FE-AC70-98B0AE7D89F1}"/>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17:32 · HH</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e463251831a44db"/>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e4dbfc0654274471"/>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63C6F01F-908B-49CC-9392-A094BA28B13B}"/>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When an app is useful</a:t>
            </a:r>
          </a:p>
        </p:txBody>
      </p:sp>
      <p:sp>
        <p:nvSpPr>
          <p:cNvPr id="6" name="">
            <a:extLst xmlns:a="http://schemas.openxmlformats.org/drawingml/2006/main">
              <a:ext uri="{FF2B5EF4-FFF2-40B4-BE49-F238E27FC236}">
                <a16:creationId xmlns:a16="http://schemas.microsoft.com/office/drawing/2014/main" id="{F389F9BF-06CE-4AAD-B642-C4BEE4B3D8FC}"/>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065746F6-EA7C-40C9-8B09-5CADC89076CF}"/>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15 / 37</a:t>
            </a:r>
          </a:p>
        </p:txBody>
      </p:sp>
      <p:sp>
        <p:nvSpPr>
          <p:cNvPr id="8" name="">
            <a:extLst xmlns:a="http://schemas.openxmlformats.org/drawingml/2006/main">
              <a:ext uri="{FF2B5EF4-FFF2-40B4-BE49-F238E27FC236}">
                <a16:creationId xmlns:a16="http://schemas.microsoft.com/office/drawing/2014/main" id="{02050A8B-15E5-415C-BFB9-5DFC267123DE}"/>
              </a:ext>
            </a:extLst>
          </p:cNvPr>
          <p:cNvSpPr>
            <a:spLocks xmlns:a="http://schemas.openxmlformats.org/drawingml/2006/main" noGrp="1"/>
          </p:cNvSpPr>
          <p:nvPr/>
        </p:nvSpPr>
        <p:spPr>
          <a:xfrm xmlns:a="http://schemas.openxmlformats.org/drawingml/2006/main">
            <a:off x="609600" y="1847850"/>
            <a:ext cx="6381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2F1863"/>
                </a:solidFill>
                <a:latin typeface="Sora"/>
                <a:ea typeface="Sora"/>
                <a:cs typeface="Sora"/>
              </a:defRPr>
            </a:pPr>
            <a:r>
              <a:rPr sz="2250" b="1">
                <a:solidFill>
                  <a:srgbClr val="2F1863"/>
                </a:solidFill>
                <a:latin typeface="Sora"/>
                <a:ea typeface="Sora"/>
                <a:cs typeface="Sora"/>
              </a:rPr>
              <a:t>Sustainability reports for building projects</a:t>
            </a:r>
          </a:p>
        </p:txBody>
      </p:sp>
      <p:sp>
        <p:nvSpPr>
          <p:cNvPr id="9" name="">
            <a:extLst xmlns:a="http://schemas.openxmlformats.org/drawingml/2006/main">
              <a:ext uri="{FF2B5EF4-FFF2-40B4-BE49-F238E27FC236}">
                <a16:creationId xmlns:a16="http://schemas.microsoft.com/office/drawing/2014/main" id="{785A6382-6A59-4577-996A-99E50A0E3EA8}"/>
              </a:ext>
            </a:extLst>
          </p:cNvPr>
          <p:cNvSpPr>
            <a:spLocks xmlns:a="http://schemas.openxmlformats.org/drawingml/2006/main" noGrp="1"/>
          </p:cNvSpPr>
          <p:nvPr/>
        </p:nvSpPr>
        <p:spPr>
          <a:xfrm xmlns:a="http://schemas.openxmlformats.org/drawingml/2006/main">
            <a:off x="609600" y="2857500"/>
            <a:ext cx="647700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595959"/>
                </a:solidFill>
                <a:latin typeface="Sora"/>
                <a:ea typeface="Sora"/>
                <a:cs typeface="Sora"/>
              </a:defRPr>
            </a:pPr>
            <a:r>
              <a:rPr sz="1800" b="0">
                <a:solidFill>
                  <a:srgbClr val="595959"/>
                </a:solidFill>
                <a:latin typeface="Sora"/>
                <a:ea typeface="Sora"/>
                <a:cs typeface="Sora"/>
              </a:rPr>
              <a:t>Bills of quantities, invoices and delivery notes feed a report with carbon calculations and checks against standards. Each statement needs a source.</a:t>
            </a:r>
          </a:p>
          <a:p xmlns:a="http://schemas.openxmlformats.org/drawingml/2006/main">
            <a:r>
              <a:t/>
            </a:r>
          </a:p>
          <a:p xmlns:a="http://schemas.openxmlformats.org/drawingml/2006/main">
            <a:pPr>
              <a:defRPr sz="1800" b="0">
                <a:solidFill>
                  <a:srgbClr val="595959"/>
                </a:solidFill>
                <a:latin typeface="Sora"/>
                <a:ea typeface="Sora"/>
                <a:cs typeface="Sora"/>
              </a:defRPr>
            </a:pPr>
            <a:r>
              <a:rPr sz="1800" b="0">
                <a:solidFill>
                  <a:srgbClr val="595959"/>
                </a:solidFill>
                <a:latin typeface="Sora"/>
                <a:ea typeface="Sora"/>
                <a:cs typeface="Sora"/>
              </a:rPr>
              <a:t>Useful when many people contribute, volumes are high or clients use the results directly.</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17f767378991435a"/>
          <a:stretch xmlns:a="http://schemas.openxmlformats.org/drawingml/2006/main"/>
        </p:blipFill>
        <p:spPr>
          <a:xfrm xmlns:a="http://schemas.openxmlformats.org/drawingml/2006/main">
            <a:off x="7620000" y="2205722"/>
            <a:ext cx="3905250" cy="2579906"/>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73AA96E6-1B83-4416-AC8F-100AF484F6F1}"/>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E6A061DE-049A-4272-9D63-3D3DECDE3067}"/>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You take responsibility for operating the software, security and maintenance. Your legal role needs assessment.</a:t>
            </a:r>
          </a:p>
        </p:txBody>
      </p:sp>
    </p:spTree>
    <p:extLst>
      <p:ext uri="{BB962C8B-B14F-4D97-AF65-F5344CB8AC3E}">
        <p14:creationId xmlns:p14="http://schemas.microsoft.com/office/powerpoint/2010/main" val="1047059709"/>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26771CDD-C3AD-4D14-9314-7B102248AC3D}"/>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2515152-25F2-41D2-9D40-F51EFA3A4C94}"/>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17:35 · HH, CW</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bd071706d4544136"/>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3637b5d8e5d0474e"/>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EF8BCD7-4B54-4DDA-A21A-71E170385BD2}"/>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Exercise 1: where do you stand?</a:t>
            </a:r>
          </a:p>
        </p:txBody>
      </p:sp>
      <p:sp>
        <p:nvSpPr>
          <p:cNvPr id="6" name="">
            <a:extLst xmlns:a="http://schemas.openxmlformats.org/drawingml/2006/main">
              <a:ext uri="{FF2B5EF4-FFF2-40B4-BE49-F238E27FC236}">
                <a16:creationId xmlns:a16="http://schemas.microsoft.com/office/drawing/2014/main" id="{6BED3BD1-DD5A-48B5-8E2E-BA56B3FFDB9D}"/>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97B3CD1D-B40E-4FB3-A2C6-1F5AB761BF47}"/>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16 / 37</a:t>
            </a:r>
          </a:p>
        </p:txBody>
      </p:sp>
      <p:sp>
        <p:nvSpPr>
          <p:cNvPr id="8" name="">
            <a:extLst xmlns:a="http://schemas.openxmlformats.org/drawingml/2006/main">
              <a:ext uri="{FF2B5EF4-FFF2-40B4-BE49-F238E27FC236}">
                <a16:creationId xmlns:a16="http://schemas.microsoft.com/office/drawing/2014/main" id="{88A0FCA8-575C-4689-952E-553C98A9ACE9}"/>
              </a:ext>
            </a:extLst>
          </p:cNvPr>
          <p:cNvSpPr>
            <a:spLocks xmlns:a="http://schemas.openxmlformats.org/drawingml/2006/main" noGrp="1"/>
          </p:cNvSpPr>
          <p:nvPr/>
        </p:nvSpPr>
        <p:spPr>
          <a:xfrm xmlns:a="http://schemas.openxmlformats.org/drawingml/2006/main">
            <a:off x="609600" y="1790700"/>
            <a:ext cx="2651125" cy="1452563"/>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4160B0E-FBAF-481E-AFCE-E377130FBC4A}"/>
              </a:ext>
            </a:extLst>
          </p:cNvPr>
          <p:cNvSpPr>
            <a:spLocks xmlns:a="http://schemas.openxmlformats.org/drawingml/2006/main" noGrp="1"/>
          </p:cNvSpPr>
          <p:nvPr/>
        </p:nvSpPr>
        <p:spPr>
          <a:xfrm xmlns:a="http://schemas.openxmlformats.org/drawingml/2006/main">
            <a:off x="800100" y="1962150"/>
            <a:ext cx="2270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1  Your frequent processes</a:t>
            </a:r>
          </a:p>
        </p:txBody>
      </p:sp>
      <p:sp>
        <p:nvSpPr>
          <p:cNvPr id="10" name="">
            <a:extLst xmlns:a="http://schemas.openxmlformats.org/drawingml/2006/main">
              <a:ext uri="{FF2B5EF4-FFF2-40B4-BE49-F238E27FC236}">
                <a16:creationId xmlns:a16="http://schemas.microsoft.com/office/drawing/2014/main" id="{D940B742-B5EC-4F0A-9E55-0D6D9F552414}"/>
              </a:ext>
            </a:extLst>
          </p:cNvPr>
          <p:cNvSpPr>
            <a:spLocks xmlns:a="http://schemas.openxmlformats.org/drawingml/2006/main" noGrp="1"/>
          </p:cNvSpPr>
          <p:nvPr/>
        </p:nvSpPr>
        <p:spPr>
          <a:xfrm xmlns:a="http://schemas.openxmlformats.org/drawingml/2006/main">
            <a:off x="800100" y="2647950"/>
            <a:ext cx="2270125" cy="4524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Select up to three from 12 processes.</a:t>
            </a:r>
          </a:p>
        </p:txBody>
      </p:sp>
      <p:sp>
        <p:nvSpPr>
          <p:cNvPr id="11" name="">
            <a:extLst xmlns:a="http://schemas.openxmlformats.org/drawingml/2006/main">
              <a:ext uri="{FF2B5EF4-FFF2-40B4-BE49-F238E27FC236}">
                <a16:creationId xmlns:a16="http://schemas.microsoft.com/office/drawing/2014/main" id="{43FA1329-CB4D-4EEA-8B6A-CF2B350758FA}"/>
              </a:ext>
            </a:extLst>
          </p:cNvPr>
          <p:cNvSpPr>
            <a:spLocks xmlns:a="http://schemas.openxmlformats.org/drawingml/2006/main" noGrp="1"/>
          </p:cNvSpPr>
          <p:nvPr/>
        </p:nvSpPr>
        <p:spPr>
          <a:xfrm xmlns:a="http://schemas.openxmlformats.org/drawingml/2006/main">
            <a:off x="3451225" y="1790700"/>
            <a:ext cx="2651125" cy="1452563"/>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7EBAFAD3-F1AE-4EAA-B687-382A447DA8B7}"/>
              </a:ext>
            </a:extLst>
          </p:cNvPr>
          <p:cNvSpPr>
            <a:spLocks xmlns:a="http://schemas.openxmlformats.org/drawingml/2006/main" noGrp="1"/>
          </p:cNvSpPr>
          <p:nvPr/>
        </p:nvSpPr>
        <p:spPr>
          <a:xfrm xmlns:a="http://schemas.openxmlformats.org/drawingml/2006/main">
            <a:off x="3641725" y="1962150"/>
            <a:ext cx="2270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2  Your current approach</a:t>
            </a:r>
          </a:p>
        </p:txBody>
      </p:sp>
      <p:sp>
        <p:nvSpPr>
          <p:cNvPr id="13" name="">
            <a:extLst xmlns:a="http://schemas.openxmlformats.org/drawingml/2006/main">
              <a:ext uri="{FF2B5EF4-FFF2-40B4-BE49-F238E27FC236}">
                <a16:creationId xmlns:a16="http://schemas.microsoft.com/office/drawing/2014/main" id="{3401959C-9613-4DA6-87A3-36B03B7B2D26}"/>
              </a:ext>
            </a:extLst>
          </p:cNvPr>
          <p:cNvSpPr>
            <a:spLocks xmlns:a="http://schemas.openxmlformats.org/drawingml/2006/main" noGrp="1"/>
          </p:cNvSpPr>
          <p:nvPr/>
        </p:nvSpPr>
        <p:spPr>
          <a:xfrm xmlns:a="http://schemas.openxmlformats.org/drawingml/2006/main">
            <a:off x="3641725" y="2647950"/>
            <a:ext cx="2270125" cy="4524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No AI, chat, folder with a workflow or your own app?</a:t>
            </a:r>
          </a:p>
        </p:txBody>
      </p:sp>
      <p:sp>
        <p:nvSpPr>
          <p:cNvPr id="14" name="">
            <a:extLst xmlns:a="http://schemas.openxmlformats.org/drawingml/2006/main">
              <a:ext uri="{FF2B5EF4-FFF2-40B4-BE49-F238E27FC236}">
                <a16:creationId xmlns:a16="http://schemas.microsoft.com/office/drawing/2014/main" id="{2FF906BC-B050-4509-84DF-2CBB1B3ACD1F}"/>
              </a:ext>
            </a:extLst>
          </p:cNvPr>
          <p:cNvSpPr>
            <a:spLocks xmlns:a="http://schemas.openxmlformats.org/drawingml/2006/main" noGrp="1"/>
          </p:cNvSpPr>
          <p:nvPr/>
        </p:nvSpPr>
        <p:spPr>
          <a:xfrm xmlns:a="http://schemas.openxmlformats.org/drawingml/2006/main">
            <a:off x="6292850" y="1790700"/>
            <a:ext cx="2651125" cy="1452563"/>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593AA7C6-29CF-49CF-A204-CC92F3BB8675}"/>
              </a:ext>
            </a:extLst>
          </p:cNvPr>
          <p:cNvSpPr>
            <a:spLocks xmlns:a="http://schemas.openxmlformats.org/drawingml/2006/main" noGrp="1"/>
          </p:cNvSpPr>
          <p:nvPr/>
        </p:nvSpPr>
        <p:spPr>
          <a:xfrm xmlns:a="http://schemas.openxmlformats.org/drawingml/2006/main">
            <a:off x="6483350" y="1962150"/>
            <a:ext cx="2270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3  Data class</a:t>
            </a:r>
          </a:p>
        </p:txBody>
      </p:sp>
      <p:sp>
        <p:nvSpPr>
          <p:cNvPr id="16" name="">
            <a:extLst xmlns:a="http://schemas.openxmlformats.org/drawingml/2006/main">
              <a:ext uri="{FF2B5EF4-FFF2-40B4-BE49-F238E27FC236}">
                <a16:creationId xmlns:a16="http://schemas.microsoft.com/office/drawing/2014/main" id="{3B595A78-A35B-41E6-9F91-C9D22A6901E0}"/>
              </a:ext>
            </a:extLst>
          </p:cNvPr>
          <p:cNvSpPr>
            <a:spLocks xmlns:a="http://schemas.openxmlformats.org/drawingml/2006/main" noGrp="1"/>
          </p:cNvSpPr>
          <p:nvPr/>
        </p:nvSpPr>
        <p:spPr>
          <a:xfrm xmlns:a="http://schemas.openxmlformats.org/drawingml/2006/main">
            <a:off x="6483350" y="2647950"/>
            <a:ext cx="2270125" cy="4524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A public · B internal · C personal or confidential</a:t>
            </a:r>
          </a:p>
        </p:txBody>
      </p:sp>
      <p:sp>
        <p:nvSpPr>
          <p:cNvPr id="17" name="">
            <a:extLst xmlns:a="http://schemas.openxmlformats.org/drawingml/2006/main">
              <a:ext uri="{FF2B5EF4-FFF2-40B4-BE49-F238E27FC236}">
                <a16:creationId xmlns:a16="http://schemas.microsoft.com/office/drawing/2014/main" id="{C3A92CEA-54C3-4C86-802B-3257B32B8AC9}"/>
              </a:ext>
            </a:extLst>
          </p:cNvPr>
          <p:cNvSpPr>
            <a:spLocks xmlns:a="http://schemas.openxmlformats.org/drawingml/2006/main" noGrp="1"/>
          </p:cNvSpPr>
          <p:nvPr/>
        </p:nvSpPr>
        <p:spPr>
          <a:xfrm xmlns:a="http://schemas.openxmlformats.org/drawingml/2006/main">
            <a:off x="609600" y="3433763"/>
            <a:ext cx="2651125" cy="1452563"/>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18E0C2B9-5088-436E-AC11-125C9E1076D7}"/>
              </a:ext>
            </a:extLst>
          </p:cNvPr>
          <p:cNvSpPr>
            <a:spLocks xmlns:a="http://schemas.openxmlformats.org/drawingml/2006/main" noGrp="1"/>
          </p:cNvSpPr>
          <p:nvPr/>
        </p:nvSpPr>
        <p:spPr>
          <a:xfrm xmlns:a="http://schemas.openxmlformats.org/drawingml/2006/main">
            <a:off x="800100" y="3605213"/>
            <a:ext cx="2270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4  Human decision</a:t>
            </a:r>
          </a:p>
        </p:txBody>
      </p:sp>
      <p:sp>
        <p:nvSpPr>
          <p:cNvPr id="19" name="">
            <a:extLst xmlns:a="http://schemas.openxmlformats.org/drawingml/2006/main">
              <a:ext uri="{FF2B5EF4-FFF2-40B4-BE49-F238E27FC236}">
                <a16:creationId xmlns:a16="http://schemas.microsoft.com/office/drawing/2014/main" id="{71791BA8-56E6-4E33-836B-A2AC5C96C8D3}"/>
              </a:ext>
            </a:extLst>
          </p:cNvPr>
          <p:cNvSpPr>
            <a:spLocks xmlns:a="http://schemas.openxmlformats.org/drawingml/2006/main" noGrp="1"/>
          </p:cNvSpPr>
          <p:nvPr/>
        </p:nvSpPr>
        <p:spPr>
          <a:xfrm xmlns:a="http://schemas.openxmlformats.org/drawingml/2006/main">
            <a:off x="800100" y="4291013"/>
            <a:ext cx="2270125" cy="4524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Mark the point where you review and decide.</a:t>
            </a:r>
          </a:p>
        </p:txBody>
      </p:sp>
      <p:pic>
        <p:nvPicPr>
          <p:cNvPr id="43" name=""/>
          <p:cNvPicPr>
            <a:picLocks xmlns:a="http://schemas.openxmlformats.org/drawingml/2006/main" noChangeAspect="1"/>
          </p:cNvPicPr>
          <p:nvPr/>
        </p:nvPicPr>
        <p:blipFill>
          <a:blip xmlns:r="http://schemas.openxmlformats.org/officeDocument/2006/relationships" xmlns:a="http://schemas.openxmlformats.org/drawingml/2006/main" r:embed="Rae5028da4f14410e"/>
          <a:stretch xmlns:a="http://schemas.openxmlformats.org/drawingml/2006/main"/>
        </p:blipFill>
        <p:spPr>
          <a:xfrm xmlns:a="http://schemas.openxmlformats.org/drawingml/2006/main">
            <a:off x="9525000" y="2095500"/>
            <a:ext cx="1847850" cy="1847850"/>
          </a:xfrm>
          <a:prstGeom xmlns:a="http://schemas.openxmlformats.org/drawingml/2006/main" prst="rect">
            <a:avLst/>
          </a:prstGeom>
        </p:spPr>
      </p:pic>
      <p:sp>
        <p:nvSpPr>
          <p:cNvPr id="21" name="">
            <a:extLst xmlns:a="http://schemas.openxmlformats.org/drawingml/2006/main">
              <a:ext uri="{FF2B5EF4-FFF2-40B4-BE49-F238E27FC236}">
                <a16:creationId xmlns:a16="http://schemas.microsoft.com/office/drawing/2014/main" id="{DFA4A0F9-77E6-47F3-A257-6C4BD33F8B76}"/>
              </a:ext>
            </a:extLst>
          </p:cNvPr>
          <p:cNvSpPr>
            <a:spLocks xmlns:a="http://schemas.openxmlformats.org/drawingml/2006/main" noGrp="1"/>
          </p:cNvSpPr>
          <p:nvPr/>
        </p:nvSpPr>
        <p:spPr>
          <a:xfrm xmlns:a="http://schemas.openxmlformats.org/drawingml/2006/main">
            <a:off x="9525000" y="4057650"/>
            <a:ext cx="18478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1">
                <a:solidFill>
                  <a:srgbClr val="2F1863"/>
                </a:solidFill>
                <a:latin typeface="Sora"/>
                <a:ea typeface="Sora"/>
                <a:cs typeface="Sora"/>
              </a:defRPr>
            </a:pPr>
            <a:r>
              <a:rPr sz="1350" b="1">
                <a:solidFill>
                  <a:srgbClr val="2F1863"/>
                </a:solidFill>
                <a:latin typeface="Sora"/>
                <a:ea typeface="Sora"/>
                <a:cs typeface="Sora"/>
              </a:rPr>
              <a:t>Open in the hub</a:t>
            </a:r>
          </a:p>
        </p:txBody>
      </p:sp>
      <p:sp>
        <p:nvSpPr>
          <p:cNvPr id="22" name="">
            <a:extLst xmlns:a="http://schemas.openxmlformats.org/drawingml/2006/main">
              <a:ext uri="{FF2B5EF4-FFF2-40B4-BE49-F238E27FC236}">
                <a16:creationId xmlns:a16="http://schemas.microsoft.com/office/drawing/2014/main" id="{1535AB37-66F4-49FD-AC0B-05EC4437E859}"/>
              </a:ext>
            </a:extLst>
          </p:cNvPr>
          <p:cNvSpPr>
            <a:spLocks xmlns:a="http://schemas.openxmlformats.org/drawingml/2006/main" noGrp="1"/>
          </p:cNvSpPr>
          <p:nvPr/>
        </p:nvSpPr>
        <p:spPr>
          <a:xfrm xmlns:a="http://schemas.openxmlformats.org/drawingml/2006/main">
            <a:off x="609600" y="5238750"/>
            <a:ext cx="10858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2F1863"/>
                </a:solidFill>
                <a:latin typeface="Sora"/>
                <a:ea typeface="Sora"/>
                <a:cs typeface="Sora"/>
              </a:defRPr>
            </a:pPr>
            <a:r>
              <a:rPr sz="1650" b="0">
                <a:solidFill>
                  <a:srgbClr val="2F1863"/>
                </a:solidFill>
                <a:latin typeface="Sora"/>
                <a:ea typeface="Sora"/>
                <a:cs typeface="Sora"/>
              </a:rPr>
              <a:t>5 minutes: choose in the hub · 5 minutes: discuss the results together · Save your assessment as a PDF</a:t>
            </a:r>
          </a:p>
        </p:txBody>
      </p:sp>
      <p:sp>
        <p:nvSpPr>
          <p:cNvPr id="23" name="">
            <a:extLst xmlns:a="http://schemas.openxmlformats.org/drawingml/2006/main">
              <a:ext uri="{FF2B5EF4-FFF2-40B4-BE49-F238E27FC236}">
                <a16:creationId xmlns:a16="http://schemas.microsoft.com/office/drawing/2014/main" id="{C3AF457A-D862-46E3-A760-5F30293AE1A9}"/>
              </a:ext>
            </a:extLst>
          </p:cNvPr>
          <p:cNvSpPr>
            <a:spLocks xmlns:a="http://schemas.openxmlformats.org/drawingml/2006/main" noGrp="1"/>
          </p:cNvSpPr>
          <p:nvPr/>
        </p:nvSpPr>
        <p:spPr>
          <a:xfrm xmlns:a="http://schemas.openxmlformats.org/drawingml/2006/main">
            <a:off x="609600" y="5924550"/>
            <a:ext cx="7143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1519f09c89834fc0"/>
              </a:rPr>
              <a:t>Open room results ↗</a:t>
            </a:r>
          </a:p>
        </p:txBody>
      </p:sp>
    </p:spTree>
    <p:extLst>
      <p:ext uri="{BB962C8B-B14F-4D97-AF65-F5344CB8AC3E}">
        <p14:creationId xmlns:p14="http://schemas.microsoft.com/office/powerpoint/2010/main" val="1951337441"/>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D84C4B3-2184-4E21-9CE9-D735451EFDDE}"/>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A8A904D-BBF8-45DF-A66F-E6C5B9EFBA12}"/>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17:45 · HH</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4e56846f54f143b0"/>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047c2017db6e46c9"/>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8591C99-D037-4189-8EA2-D5182CEC05A4}"/>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A process you can read</a:t>
            </a:r>
          </a:p>
        </p:txBody>
      </p:sp>
      <p:sp>
        <p:nvSpPr>
          <p:cNvPr id="6" name="">
            <a:extLst xmlns:a="http://schemas.openxmlformats.org/drawingml/2006/main">
              <a:ext uri="{FF2B5EF4-FFF2-40B4-BE49-F238E27FC236}">
                <a16:creationId xmlns:a16="http://schemas.microsoft.com/office/drawing/2014/main" id="{7EA445BE-9647-4C7C-A46D-10EE2F9B2A47}"/>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868AE860-1E75-4207-B5CE-7DF1F1AAC434}"/>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17 / 37</a:t>
            </a:r>
          </a:p>
        </p:txBody>
      </p:sp>
      <p:sp>
        <p:nvSpPr>
          <p:cNvPr id="8" name="">
            <a:extLst xmlns:a="http://schemas.openxmlformats.org/drawingml/2006/main">
              <a:ext uri="{FF2B5EF4-FFF2-40B4-BE49-F238E27FC236}">
                <a16:creationId xmlns:a16="http://schemas.microsoft.com/office/drawing/2014/main" id="{7F740712-EDFC-4A9C-9A26-4F5830A5A8D9}"/>
              </a:ext>
            </a:extLst>
          </p:cNvPr>
          <p:cNvSpPr>
            <a:spLocks xmlns:a="http://schemas.openxmlformats.org/drawingml/2006/main" noGrp="1"/>
          </p:cNvSpPr>
          <p:nvPr/>
        </p:nvSpPr>
        <p:spPr>
          <a:xfrm xmlns:a="http://schemas.openxmlformats.org/drawingml/2006/main">
            <a:off x="609600" y="2076450"/>
            <a:ext cx="6191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2F1863"/>
                </a:solidFill>
                <a:latin typeface="Sora"/>
                <a:ea typeface="Sora"/>
                <a:cs typeface="Sora"/>
              </a:defRPr>
            </a:pPr>
            <a:r>
              <a:rPr sz="2250" b="0">
                <a:solidFill>
                  <a:srgbClr val="2F1863"/>
                </a:solidFill>
                <a:latin typeface="Sora"/>
                <a:ea typeface="Sora"/>
                <a:cs typeface="Sora"/>
              </a:rPr>
              <a:t>A Skill puts steps, sources and review points in writing. Then we show Computer Use on screen.</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5b9bc5e729c498c"/>
          <a:stretch xmlns:a="http://schemas.openxmlformats.org/drawingml/2006/main"/>
        </p:blipFill>
        <p:spPr>
          <a:xfrm xmlns:a="http://schemas.openxmlformats.org/drawingml/2006/main">
            <a:off x="7334250" y="2236130"/>
            <a:ext cx="4238625" cy="2385740"/>
          </a:xfrm>
          <a:prstGeom xmlns:a="http://schemas.openxmlformats.org/drawingml/2006/main" prst="rect">
            <a:avLst/>
          </a:prstGeom>
        </p:spPr>
      </p:pic>
    </p:spTree>
    <p:extLst>
      <p:ext uri="{BB962C8B-B14F-4D97-AF65-F5344CB8AC3E}">
        <p14:creationId xmlns:p14="http://schemas.microsoft.com/office/powerpoint/2010/main" val="163339733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79825438-652D-46CB-AE10-9363B71062C4}"/>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EDC15F7-89DB-4C2D-A603-622E18CF0802}"/>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17:46 · HH</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e0d9b693696644a1"/>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8f28ae1932864070"/>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B67105B-ADD8-4455-A20B-DAE38FE7B382}"/>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A Skill is a folder with instructions</a:t>
            </a:r>
          </a:p>
        </p:txBody>
      </p:sp>
      <p:sp>
        <p:nvSpPr>
          <p:cNvPr id="6" name="">
            <a:extLst xmlns:a="http://schemas.openxmlformats.org/drawingml/2006/main">
              <a:ext uri="{FF2B5EF4-FFF2-40B4-BE49-F238E27FC236}">
                <a16:creationId xmlns:a16="http://schemas.microsoft.com/office/drawing/2014/main" id="{AFB5916A-3B21-48A3-AB19-10267B4E4683}"/>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6EDACB73-662E-4422-8CD5-AB1E3B89297E}"/>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18 / 37</a:t>
            </a:r>
          </a:p>
        </p:txBody>
      </p:sp>
      <p:sp>
        <p:nvSpPr>
          <p:cNvPr id="8" name="">
            <a:extLst xmlns:a="http://schemas.openxmlformats.org/drawingml/2006/main">
              <a:ext uri="{FF2B5EF4-FFF2-40B4-BE49-F238E27FC236}">
                <a16:creationId xmlns:a16="http://schemas.microsoft.com/office/drawing/2014/main" id="{D8B0A019-75B2-449F-87E2-C6984F2F7998}"/>
              </a:ext>
            </a:extLst>
          </p:cNvPr>
          <p:cNvSpPr>
            <a:spLocks xmlns:a="http://schemas.openxmlformats.org/drawingml/2006/main" noGrp="1"/>
          </p:cNvSpPr>
          <p:nvPr/>
        </p:nvSpPr>
        <p:spPr>
          <a:xfrm xmlns:a="http://schemas.openxmlformats.org/drawingml/2006/main">
            <a:off x="609600" y="1790700"/>
            <a:ext cx="3530600" cy="31432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9D28036-517D-49E7-AC19-04998BFA8A88}"/>
              </a:ext>
            </a:extLst>
          </p:cNvPr>
          <p:cNvSpPr>
            <a:spLocks xmlns:a="http://schemas.openxmlformats.org/drawingml/2006/main" noGrp="1"/>
          </p:cNvSpPr>
          <p:nvPr/>
        </p:nvSpPr>
        <p:spPr>
          <a:xfrm xmlns:a="http://schemas.openxmlformats.org/drawingml/2006/main">
            <a:off x="8001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SKILL.md</a:t>
            </a:r>
          </a:p>
        </p:txBody>
      </p:sp>
      <p:sp>
        <p:nvSpPr>
          <p:cNvPr id="10" name="">
            <a:extLst xmlns:a="http://schemas.openxmlformats.org/drawingml/2006/main">
              <a:ext uri="{FF2B5EF4-FFF2-40B4-BE49-F238E27FC236}">
                <a16:creationId xmlns:a16="http://schemas.microsoft.com/office/drawing/2014/main" id="{46E656D7-C27C-4E29-9CDB-8AC072B5314D}"/>
              </a:ext>
            </a:extLst>
          </p:cNvPr>
          <p:cNvSpPr>
            <a:spLocks xmlns:a="http://schemas.openxmlformats.org/drawingml/2006/main" noGrp="1"/>
          </p:cNvSpPr>
          <p:nvPr/>
        </p:nvSpPr>
        <p:spPr>
          <a:xfrm xmlns:a="http://schemas.openxmlformats.org/drawingml/2006/main">
            <a:off x="800100" y="2647950"/>
            <a:ext cx="31496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Plain-text instructions: purpose, steps and rules.</a:t>
            </a:r>
          </a:p>
        </p:txBody>
      </p:sp>
      <p:sp>
        <p:nvSpPr>
          <p:cNvPr id="11" name="">
            <a:extLst xmlns:a="http://schemas.openxmlformats.org/drawingml/2006/main">
              <a:ext uri="{FF2B5EF4-FFF2-40B4-BE49-F238E27FC236}">
                <a16:creationId xmlns:a16="http://schemas.microsoft.com/office/drawing/2014/main" id="{AFDE853A-FA34-491B-8082-BD42F7A7C24E}"/>
              </a:ext>
            </a:extLst>
          </p:cNvPr>
          <p:cNvSpPr>
            <a:spLocks xmlns:a="http://schemas.openxmlformats.org/drawingml/2006/main" noGrp="1"/>
          </p:cNvSpPr>
          <p:nvPr/>
        </p:nvSpPr>
        <p:spPr>
          <a:xfrm xmlns:a="http://schemas.openxmlformats.org/drawingml/2006/main">
            <a:off x="4330700" y="1790700"/>
            <a:ext cx="3530600" cy="31432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E1B1F25F-B858-4CBA-8590-9E2B2191396F}"/>
              </a:ext>
            </a:extLst>
          </p:cNvPr>
          <p:cNvSpPr>
            <a:spLocks xmlns:a="http://schemas.openxmlformats.org/drawingml/2006/main" noGrp="1"/>
          </p:cNvSpPr>
          <p:nvPr/>
        </p:nvSpPr>
        <p:spPr>
          <a:xfrm xmlns:a="http://schemas.openxmlformats.org/drawingml/2006/main">
            <a:off x="45212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references/</a:t>
            </a:r>
          </a:p>
        </p:txBody>
      </p:sp>
      <p:sp>
        <p:nvSpPr>
          <p:cNvPr id="13" name="">
            <a:extLst xmlns:a="http://schemas.openxmlformats.org/drawingml/2006/main">
              <a:ext uri="{FF2B5EF4-FFF2-40B4-BE49-F238E27FC236}">
                <a16:creationId xmlns:a16="http://schemas.microsoft.com/office/drawing/2014/main" id="{F0EE8192-4AB3-4185-A255-E1F159E5B02F}"/>
              </a:ext>
            </a:extLst>
          </p:cNvPr>
          <p:cNvSpPr>
            <a:spLocks xmlns:a="http://schemas.openxmlformats.org/drawingml/2006/main" noGrp="1"/>
          </p:cNvSpPr>
          <p:nvPr/>
        </p:nvSpPr>
        <p:spPr>
          <a:xfrm xmlns:a="http://schemas.openxmlformats.org/drawingml/2006/main">
            <a:off x="4521200" y="2647950"/>
            <a:ext cx="31496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Source list, topics and report template.</a:t>
            </a:r>
          </a:p>
        </p:txBody>
      </p:sp>
      <p:sp>
        <p:nvSpPr>
          <p:cNvPr id="14" name="">
            <a:extLst xmlns:a="http://schemas.openxmlformats.org/drawingml/2006/main">
              <a:ext uri="{FF2B5EF4-FFF2-40B4-BE49-F238E27FC236}">
                <a16:creationId xmlns:a16="http://schemas.microsoft.com/office/drawing/2014/main" id="{054605C7-40D6-4643-8F04-3495AF754E98}"/>
              </a:ext>
            </a:extLst>
          </p:cNvPr>
          <p:cNvSpPr>
            <a:spLocks xmlns:a="http://schemas.openxmlformats.org/drawingml/2006/main" noGrp="1"/>
          </p:cNvSpPr>
          <p:nvPr/>
        </p:nvSpPr>
        <p:spPr>
          <a:xfrm xmlns:a="http://schemas.openxmlformats.org/drawingml/2006/main">
            <a:off x="8051800" y="1790700"/>
            <a:ext cx="3530600" cy="31432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CE8EF955-7D4C-41F6-959C-39F0CC008B4E}"/>
              </a:ext>
            </a:extLst>
          </p:cNvPr>
          <p:cNvSpPr>
            <a:spLocks xmlns:a="http://schemas.openxmlformats.org/drawingml/2006/main" noGrp="1"/>
          </p:cNvSpPr>
          <p:nvPr/>
        </p:nvSpPr>
        <p:spPr>
          <a:xfrm xmlns:a="http://schemas.openxmlformats.org/drawingml/2006/main">
            <a:off x="82423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Loaded when needed</a:t>
            </a:r>
          </a:p>
        </p:txBody>
      </p:sp>
      <p:sp>
        <p:nvSpPr>
          <p:cNvPr id="16" name="">
            <a:extLst xmlns:a="http://schemas.openxmlformats.org/drawingml/2006/main">
              <a:ext uri="{FF2B5EF4-FFF2-40B4-BE49-F238E27FC236}">
                <a16:creationId xmlns:a16="http://schemas.microsoft.com/office/drawing/2014/main" id="{85F205A3-1246-492A-9DDB-8FA15368FCEE}"/>
              </a:ext>
            </a:extLst>
          </p:cNvPr>
          <p:cNvSpPr>
            <a:spLocks xmlns:a="http://schemas.openxmlformats.org/drawingml/2006/main" noGrp="1"/>
          </p:cNvSpPr>
          <p:nvPr/>
        </p:nvSpPr>
        <p:spPr>
          <a:xfrm xmlns:a="http://schemas.openxmlformats.org/drawingml/2006/main">
            <a:off x="8242300" y="2647950"/>
            <a:ext cx="31496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The tool selects the Skill when relevant. It reads reference files as needed.</a:t>
            </a:r>
          </a:p>
        </p:txBody>
      </p:sp>
      <p:sp>
        <p:nvSpPr>
          <p:cNvPr id="17" name="">
            <a:extLst xmlns:a="http://schemas.openxmlformats.org/drawingml/2006/main">
              <a:ext uri="{FF2B5EF4-FFF2-40B4-BE49-F238E27FC236}">
                <a16:creationId xmlns:a16="http://schemas.microsoft.com/office/drawing/2014/main" id="{92759C15-1F9F-4A76-9EC5-2D624FD25CD1}"/>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1002F475-904E-4689-8150-21BD03DDAD6A}"/>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Change the text file to change the instructions. A Skill can also include code.</a:t>
            </a:r>
          </a:p>
        </p:txBody>
      </p:sp>
    </p:spTree>
    <p:extLst>
      <p:ext uri="{BB962C8B-B14F-4D97-AF65-F5344CB8AC3E}">
        <p14:creationId xmlns:p14="http://schemas.microsoft.com/office/powerpoint/2010/main" val="1818514162"/>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3BD21B0-D753-4949-A500-83D37725BF56}"/>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F132DAD-077D-46EF-BB5E-14F99086DA25}"/>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17:47 · HH</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1dab51b796f4364"/>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b284184a4a14b40"/>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F3E9FD1-F66E-422C-882F-9792E888305F}"/>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B Corp Navigator: ask the Skill, check the source</a:t>
            </a:r>
          </a:p>
        </p:txBody>
      </p:sp>
      <p:sp>
        <p:nvSpPr>
          <p:cNvPr id="6" name="">
            <a:extLst xmlns:a="http://schemas.openxmlformats.org/drawingml/2006/main">
              <a:ext uri="{FF2B5EF4-FFF2-40B4-BE49-F238E27FC236}">
                <a16:creationId xmlns:a16="http://schemas.microsoft.com/office/drawing/2014/main" id="{2477C248-9E64-41FF-8AF9-654DF71C28FA}"/>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1113ADE0-B0D2-4BBC-8024-CFA5BBF943CE}"/>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19 / 37</a:t>
            </a:r>
          </a:p>
        </p:txBody>
      </p:sp>
      <p:sp>
        <p:nvSpPr>
          <p:cNvPr id="8" name="">
            <a:extLst xmlns:a="http://schemas.openxmlformats.org/drawingml/2006/main">
              <a:ext uri="{FF2B5EF4-FFF2-40B4-BE49-F238E27FC236}">
                <a16:creationId xmlns:a16="http://schemas.microsoft.com/office/drawing/2014/main" id="{88974588-025D-49DF-8A31-ED697D3997C6}"/>
              </a:ext>
            </a:extLst>
          </p:cNvPr>
          <p:cNvSpPr>
            <a:spLocks xmlns:a="http://schemas.openxmlformats.org/drawingml/2006/main" noGrp="1"/>
          </p:cNvSpPr>
          <p:nvPr/>
        </p:nvSpPr>
        <p:spPr>
          <a:xfrm xmlns:a="http://schemas.openxmlformats.org/drawingml/2006/main">
            <a:off x="609600" y="1857375"/>
            <a:ext cx="4286250" cy="3143250"/>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D27BF90-4AF0-4F43-96E6-A7F90F3939ED}"/>
              </a:ext>
            </a:extLst>
          </p:cNvPr>
          <p:cNvSpPr>
            <a:spLocks xmlns:a="http://schemas.openxmlformats.org/drawingml/2006/main" noGrp="1"/>
          </p:cNvSpPr>
          <p:nvPr/>
        </p:nvSpPr>
        <p:spPr>
          <a:xfrm xmlns:a="http://schemas.openxmlformats.org/drawingml/2006/main">
            <a:off x="800100" y="2047875"/>
            <a:ext cx="3905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FFFFFF"/>
                </a:solidFill>
                <a:latin typeface="Sora"/>
                <a:ea typeface="Sora"/>
                <a:cs typeface="Sora"/>
              </a:defRPr>
            </a:pPr>
            <a:r>
              <a:rPr sz="1425" b="1">
                <a:solidFill>
                  <a:srgbClr val="FFFFFF"/>
                </a:solidFill>
                <a:latin typeface="Sora"/>
                <a:ea typeface="Sora"/>
                <a:cs typeface="Sora"/>
              </a:rPr>
              <a:t>certification-navigator / SKILL.md</a:t>
            </a:r>
          </a:p>
        </p:txBody>
      </p:sp>
      <p:sp>
        <p:nvSpPr>
          <p:cNvPr id="10" name="">
            <a:extLst xmlns:a="http://schemas.openxmlformats.org/drawingml/2006/main">
              <a:ext uri="{FF2B5EF4-FFF2-40B4-BE49-F238E27FC236}">
                <a16:creationId xmlns:a16="http://schemas.microsoft.com/office/drawing/2014/main" id="{978CFC92-098B-455A-86A1-6496AB163845}"/>
              </a:ext>
            </a:extLst>
          </p:cNvPr>
          <p:cNvSpPr>
            <a:spLocks xmlns:a="http://schemas.openxmlformats.org/drawingml/2006/main" noGrp="1"/>
          </p:cNvSpPr>
          <p:nvPr/>
        </p:nvSpPr>
        <p:spPr>
          <a:xfrm xmlns:a="http://schemas.openxmlformats.org/drawingml/2006/main">
            <a:off x="800100" y="2543175"/>
            <a:ext cx="3905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FF7D4E"/>
                </a:solidFill>
                <a:latin typeface="Sora"/>
                <a:ea typeface="Sora"/>
                <a:cs typeface="Sora"/>
              </a:defRPr>
            </a:pPr>
            <a:r>
              <a:rPr sz="1650" b="1">
                <a:solidFill>
                  <a:srgbClr val="FF7D4E"/>
                </a:solidFill>
                <a:latin typeface="Sora"/>
                <a:ea typeface="Sora"/>
                <a:cs typeface="Sora"/>
              </a:rPr>
              <a:t>What the Skill defines</a:t>
            </a:r>
          </a:p>
        </p:txBody>
      </p:sp>
      <p:sp>
        <p:nvSpPr>
          <p:cNvPr id="11" name="">
            <a:extLst xmlns:a="http://schemas.openxmlformats.org/drawingml/2006/main">
              <a:ext uri="{FF2B5EF4-FFF2-40B4-BE49-F238E27FC236}">
                <a16:creationId xmlns:a16="http://schemas.microsoft.com/office/drawing/2014/main" id="{4BB239CE-8A25-4853-9053-74215458CD08}"/>
              </a:ext>
            </a:extLst>
          </p:cNvPr>
          <p:cNvSpPr>
            <a:spLocks xmlns:a="http://schemas.openxmlformats.org/drawingml/2006/main" noGrp="1"/>
          </p:cNvSpPr>
          <p:nvPr/>
        </p:nvSpPr>
        <p:spPr>
          <a:xfrm xmlns:a="http://schemas.openxmlformats.org/drawingml/2006/main">
            <a:off x="800100" y="3048000"/>
            <a:ext cx="3905250"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1. Check eligibility and requirements</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2. Find evidence in V2.2</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3. Mark missing information</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4. List questions for review</a:t>
            </a:r>
          </a:p>
        </p:txBody>
      </p:sp>
      <p:sp>
        <p:nvSpPr>
          <p:cNvPr id="12" name="">
            <a:extLst xmlns:a="http://schemas.openxmlformats.org/drawingml/2006/main">
              <a:ext uri="{FF2B5EF4-FFF2-40B4-BE49-F238E27FC236}">
                <a16:creationId xmlns:a16="http://schemas.microsoft.com/office/drawing/2014/main" id="{F90E6E8C-0C90-4C3C-B6B8-2ECFB21BD657}"/>
              </a:ext>
            </a:extLst>
          </p:cNvPr>
          <p:cNvSpPr>
            <a:spLocks xmlns:a="http://schemas.openxmlformats.org/drawingml/2006/main" noGrp="1"/>
          </p:cNvSpPr>
          <p:nvPr/>
        </p:nvSpPr>
        <p:spPr>
          <a:xfrm xmlns:a="http://schemas.openxmlformats.org/drawingml/2006/main">
            <a:off x="5191125" y="1857375"/>
            <a:ext cx="6191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Use the certification-navigator Skill. A trust services firm in Vaduz has 12 employees. What information is missing for B Corp certification? Give the source version and page.</a:t>
            </a:r>
          </a:p>
        </p:txBody>
      </p:sp>
      <p:sp>
        <p:nvSpPr>
          <p:cNvPr id="13" name="">
            <a:extLst xmlns:a="http://schemas.openxmlformats.org/drawingml/2006/main">
              <a:ext uri="{FF2B5EF4-FFF2-40B4-BE49-F238E27FC236}">
                <a16:creationId xmlns:a16="http://schemas.microsoft.com/office/drawing/2014/main" id="{7F73A469-6E64-4EDE-AAA1-4DB9D59C9300}"/>
              </a:ext>
            </a:extLst>
          </p:cNvPr>
          <p:cNvSpPr>
            <a:spLocks xmlns:a="http://schemas.openxmlformats.org/drawingml/2006/main" noGrp="1"/>
          </p:cNvSpPr>
          <p:nvPr/>
        </p:nvSpPr>
        <p:spPr>
          <a:xfrm xmlns:a="http://schemas.openxmlformats.org/drawingml/2006/main">
            <a:off x="5191125" y="3257550"/>
            <a:ext cx="6191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Show the Skill file, then ask the question in this Codex chat. Check the cited page and what remains open.</a:t>
            </a:r>
          </a:p>
        </p:txBody>
      </p:sp>
      <p:sp>
        <p:nvSpPr>
          <p:cNvPr id="14" name="">
            <a:extLst xmlns:a="http://schemas.openxmlformats.org/drawingml/2006/main">
              <a:ext uri="{FF2B5EF4-FFF2-40B4-BE49-F238E27FC236}">
                <a16:creationId xmlns:a16="http://schemas.microsoft.com/office/drawing/2014/main" id="{B3E896FE-0213-4061-9200-030D223257F8}"/>
              </a:ext>
            </a:extLst>
          </p:cNvPr>
          <p:cNvSpPr>
            <a:spLocks xmlns:a="http://schemas.openxmlformats.org/drawingml/2006/main" noGrp="1"/>
          </p:cNvSpPr>
          <p:nvPr/>
        </p:nvSpPr>
        <p:spPr>
          <a:xfrm xmlns:a="http://schemas.openxmlformats.org/drawingml/2006/main">
            <a:off x="5191125" y="4048125"/>
            <a:ext cx="6191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2F1863"/>
                </a:solidFill>
                <a:latin typeface="Sora"/>
                <a:ea typeface="Sora"/>
                <a:cs typeface="Sora"/>
              </a:defRPr>
            </a:pPr>
            <a:r>
              <a:rPr sz="1350" b="0">
                <a:solidFill>
                  <a:srgbClr val="2F1863"/>
                </a:solidFill>
                <a:latin typeface="Sora"/>
                <a:ea typeface="Sora"/>
                <a:cs typeface="Sora"/>
              </a:rPr>
              <a:t>The supplied PDF has 1,245 pages: B Lab Standards V2.2, 20 February 2026. Check the cited page and the current official version before a decision.</a:t>
            </a:r>
          </a:p>
        </p:txBody>
      </p:sp>
      <p:sp>
        <p:nvSpPr>
          <p:cNvPr id="15" name="">
            <a:extLst xmlns:a="http://schemas.openxmlformats.org/drawingml/2006/main">
              <a:ext uri="{FF2B5EF4-FFF2-40B4-BE49-F238E27FC236}">
                <a16:creationId xmlns:a16="http://schemas.microsoft.com/office/drawing/2014/main" id="{1E9A9697-6AE1-408A-B5F7-4A324C13A935}"/>
              </a:ext>
            </a:extLst>
          </p:cNvPr>
          <p:cNvSpPr>
            <a:spLocks xmlns:a="http://schemas.openxmlformats.org/drawingml/2006/main" noGrp="1"/>
          </p:cNvSpPr>
          <p:nvPr/>
        </p:nvSpPr>
        <p:spPr>
          <a:xfrm xmlns:a="http://schemas.openxmlformats.org/drawingml/2006/main">
            <a:off x="5191125" y="5076825"/>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66ab4b891be2433e"/>
              </a:rPr>
              <a:t>Download Skill</a:t>
            </a:r>
          </a:p>
        </p:txBody>
      </p:sp>
      <p:sp>
        <p:nvSpPr>
          <p:cNvPr id="16" name="">
            <a:extLst xmlns:a="http://schemas.openxmlformats.org/drawingml/2006/main">
              <a:ext uri="{FF2B5EF4-FFF2-40B4-BE49-F238E27FC236}">
                <a16:creationId xmlns:a16="http://schemas.microsoft.com/office/drawing/2014/main" id="{223A3B8A-40CA-4567-A330-FB6B8877E4E5}"/>
              </a:ext>
            </a:extLst>
          </p:cNvPr>
          <p:cNvSpPr>
            <a:spLocks xmlns:a="http://schemas.openxmlformats.org/drawingml/2006/main" noGrp="1"/>
          </p:cNvSpPr>
          <p:nvPr/>
        </p:nvSpPr>
        <p:spPr>
          <a:xfrm xmlns:a="http://schemas.openxmlformats.org/drawingml/2006/main">
            <a:off x="5191125" y="5505450"/>
            <a:ext cx="5715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b8ebb0d9066e4e7d"/>
              </a:rPr>
              <a:t>PDF and current version</a:t>
            </a:r>
          </a:p>
        </p:txBody>
      </p:sp>
    </p:spTree>
    <p:extLst>
      <p:ext uri="{BB962C8B-B14F-4D97-AF65-F5344CB8AC3E}">
        <p14:creationId xmlns:p14="http://schemas.microsoft.com/office/powerpoint/2010/main" val="170517243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890B3ED1-7CE9-4ADB-B4A5-6631C194786F}"/>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C44CA0C-B396-43A3-AF9A-BEFBB33843F3}"/>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17:48 · HH</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4d4a8a782a694726"/>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d16a7761640246e1"/>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09644780-A315-49E2-BCDB-D02C69C6FD4F}"/>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Three rules for a compliance workflow</a:t>
            </a:r>
          </a:p>
        </p:txBody>
      </p:sp>
      <p:sp>
        <p:nvSpPr>
          <p:cNvPr id="6" name="">
            <a:extLst xmlns:a="http://schemas.openxmlformats.org/drawingml/2006/main">
              <a:ext uri="{FF2B5EF4-FFF2-40B4-BE49-F238E27FC236}">
                <a16:creationId xmlns:a16="http://schemas.microsoft.com/office/drawing/2014/main" id="{FAD0EB89-5438-4838-A37F-C05C080089BF}"/>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5704B587-F9D9-4C0E-8D44-9D200980D325}"/>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20 / 37</a:t>
            </a:r>
          </a:p>
        </p:txBody>
      </p:sp>
      <p:sp>
        <p:nvSpPr>
          <p:cNvPr id="8" name="">
            <a:extLst xmlns:a="http://schemas.openxmlformats.org/drawingml/2006/main">
              <a:ext uri="{FF2B5EF4-FFF2-40B4-BE49-F238E27FC236}">
                <a16:creationId xmlns:a16="http://schemas.microsoft.com/office/drawing/2014/main" id="{1B0A5BB9-E35E-4D9A-B688-A322FC13C208}"/>
              </a:ext>
            </a:extLst>
          </p:cNvPr>
          <p:cNvSpPr>
            <a:spLocks xmlns:a="http://schemas.openxmlformats.org/drawingml/2006/main" noGrp="1"/>
          </p:cNvSpPr>
          <p:nvPr/>
        </p:nvSpPr>
        <p:spPr>
          <a:xfrm xmlns:a="http://schemas.openxmlformats.org/drawingml/2006/main">
            <a:off x="609600" y="1790700"/>
            <a:ext cx="3530600" cy="33337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B803686A-FCD9-4C46-950B-4BE55477CDD7}"/>
              </a:ext>
            </a:extLst>
          </p:cNvPr>
          <p:cNvSpPr>
            <a:spLocks xmlns:a="http://schemas.openxmlformats.org/drawingml/2006/main" noGrp="1"/>
          </p:cNvSpPr>
          <p:nvPr/>
        </p:nvSpPr>
        <p:spPr>
          <a:xfrm xmlns:a="http://schemas.openxmlformats.org/drawingml/2006/main">
            <a:off x="8001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1  Use only approved sources</a:t>
            </a:r>
          </a:p>
        </p:txBody>
      </p:sp>
      <p:sp>
        <p:nvSpPr>
          <p:cNvPr id="10" name="">
            <a:extLst xmlns:a="http://schemas.openxmlformats.org/drawingml/2006/main">
              <a:ext uri="{FF2B5EF4-FFF2-40B4-BE49-F238E27FC236}">
                <a16:creationId xmlns:a16="http://schemas.microsoft.com/office/drawing/2014/main" id="{B0283D25-D84A-49DC-AFD3-5C880A16D19F}"/>
              </a:ext>
            </a:extLst>
          </p:cNvPr>
          <p:cNvSpPr>
            <a:spLocks xmlns:a="http://schemas.openxmlformats.org/drawingml/2006/main" noGrp="1"/>
          </p:cNvSpPr>
          <p:nvPr/>
        </p:nvSpPr>
        <p:spPr>
          <a:xfrm xmlns:a="http://schemas.openxmlformats.org/drawingml/2006/main">
            <a:off x="800100" y="2647950"/>
            <a:ext cx="31496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The list is closed. Do not use sources outside it.</a:t>
            </a:r>
          </a:p>
        </p:txBody>
      </p:sp>
      <p:sp>
        <p:nvSpPr>
          <p:cNvPr id="11" name="">
            <a:extLst xmlns:a="http://schemas.openxmlformats.org/drawingml/2006/main">
              <a:ext uri="{FF2B5EF4-FFF2-40B4-BE49-F238E27FC236}">
                <a16:creationId xmlns:a16="http://schemas.microsoft.com/office/drawing/2014/main" id="{93672B64-F0FB-40F5-8CBC-1479E89B0525}"/>
              </a:ext>
            </a:extLst>
          </p:cNvPr>
          <p:cNvSpPr>
            <a:spLocks xmlns:a="http://schemas.openxmlformats.org/drawingml/2006/main" noGrp="1"/>
          </p:cNvSpPr>
          <p:nvPr/>
        </p:nvSpPr>
        <p:spPr>
          <a:xfrm xmlns:a="http://schemas.openxmlformats.org/drawingml/2006/main">
            <a:off x="4330700" y="1790700"/>
            <a:ext cx="3530600" cy="33337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BC073E28-C915-4B2D-A9DA-EE6F61D6A509}"/>
              </a:ext>
            </a:extLst>
          </p:cNvPr>
          <p:cNvSpPr>
            <a:spLocks xmlns:a="http://schemas.openxmlformats.org/drawingml/2006/main" noGrp="1"/>
          </p:cNvSpPr>
          <p:nvPr/>
        </p:nvSpPr>
        <p:spPr>
          <a:xfrm xmlns:a="http://schemas.openxmlformats.org/drawingml/2006/main">
            <a:off x="45212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2  Support each statement</a:t>
            </a:r>
          </a:p>
        </p:txBody>
      </p:sp>
      <p:sp>
        <p:nvSpPr>
          <p:cNvPr id="13" name="">
            <a:extLst xmlns:a="http://schemas.openxmlformats.org/drawingml/2006/main">
              <a:ext uri="{FF2B5EF4-FFF2-40B4-BE49-F238E27FC236}">
                <a16:creationId xmlns:a16="http://schemas.microsoft.com/office/drawing/2014/main" id="{E3AF05C3-B8BA-4507-A4F3-9540BDD3D97B}"/>
              </a:ext>
            </a:extLst>
          </p:cNvPr>
          <p:cNvSpPr>
            <a:spLocks xmlns:a="http://schemas.openxmlformats.org/drawingml/2006/main" noGrp="1"/>
          </p:cNvSpPr>
          <p:nvPr/>
        </p:nvSpPr>
        <p:spPr>
          <a:xfrm xmlns:a="http://schemas.openxmlformats.org/drawingml/2006/main">
            <a:off x="4521200" y="2647950"/>
            <a:ext cx="31496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Give the source, date, link and exact quotation. Mark missing evidence.</a:t>
            </a:r>
          </a:p>
        </p:txBody>
      </p:sp>
      <p:sp>
        <p:nvSpPr>
          <p:cNvPr id="14" name="">
            <a:extLst xmlns:a="http://schemas.openxmlformats.org/drawingml/2006/main">
              <a:ext uri="{FF2B5EF4-FFF2-40B4-BE49-F238E27FC236}">
                <a16:creationId xmlns:a16="http://schemas.microsoft.com/office/drawing/2014/main" id="{49CCFBA6-B82C-4DD2-A66B-C4303F881BDC}"/>
              </a:ext>
            </a:extLst>
          </p:cNvPr>
          <p:cNvSpPr>
            <a:spLocks xmlns:a="http://schemas.openxmlformats.org/drawingml/2006/main" noGrp="1"/>
          </p:cNvSpPr>
          <p:nvPr/>
        </p:nvSpPr>
        <p:spPr>
          <a:xfrm xmlns:a="http://schemas.openxmlformats.org/drawingml/2006/main">
            <a:off x="8051800" y="1790700"/>
            <a:ext cx="3530600" cy="33337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3B74B3A9-C3E4-460D-8C3B-3A9C88ECB755}"/>
              </a:ext>
            </a:extLst>
          </p:cNvPr>
          <p:cNvSpPr>
            <a:spLocks xmlns:a="http://schemas.openxmlformats.org/drawingml/2006/main" noGrp="1"/>
          </p:cNvSpPr>
          <p:nvPr/>
        </p:nvSpPr>
        <p:spPr>
          <a:xfrm xmlns:a="http://schemas.openxmlformats.org/drawingml/2006/main">
            <a:off x="82423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3  A person decides</a:t>
            </a:r>
          </a:p>
        </p:txBody>
      </p:sp>
      <p:sp>
        <p:nvSpPr>
          <p:cNvPr id="16" name="">
            <a:extLst xmlns:a="http://schemas.openxmlformats.org/drawingml/2006/main">
              <a:ext uri="{FF2B5EF4-FFF2-40B4-BE49-F238E27FC236}">
                <a16:creationId xmlns:a16="http://schemas.microsoft.com/office/drawing/2014/main" id="{73E9AAA9-0C6A-408B-B7DD-11C14EF854EA}"/>
              </a:ext>
            </a:extLst>
          </p:cNvPr>
          <p:cNvSpPr>
            <a:spLocks xmlns:a="http://schemas.openxmlformats.org/drawingml/2006/main" noGrp="1"/>
          </p:cNvSpPr>
          <p:nvPr/>
        </p:nvSpPr>
        <p:spPr>
          <a:xfrm xmlns:a="http://schemas.openxmlformats.org/drawingml/2006/main">
            <a:off x="8242300" y="2647950"/>
            <a:ext cx="31496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AI does not make the legal judgement. A person approves any external message.</a:t>
            </a:r>
          </a:p>
        </p:txBody>
      </p:sp>
      <p:sp>
        <p:nvSpPr>
          <p:cNvPr id="17" name="">
            <a:extLst xmlns:a="http://schemas.openxmlformats.org/drawingml/2006/main">
              <a:ext uri="{FF2B5EF4-FFF2-40B4-BE49-F238E27FC236}">
                <a16:creationId xmlns:a16="http://schemas.microsoft.com/office/drawing/2014/main" id="{E4523813-B540-4B97-8A63-B8B6AEF2FBD6}"/>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29E95494-276D-4671-BE81-992B056B076D}"/>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These rules are in the sample monitor. In the full-day workshop, your team adapts them to its case.</a:t>
            </a:r>
          </a:p>
        </p:txBody>
      </p:sp>
    </p:spTree>
    <p:extLst>
      <p:ext uri="{BB962C8B-B14F-4D97-AF65-F5344CB8AC3E}">
        <p14:creationId xmlns:p14="http://schemas.microsoft.com/office/powerpoint/2010/main" val="341728315"/>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2850E1F-9309-4460-A409-8F2131683C60}"/>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4EE9A4B-BE0C-4248-9BC8-3C7D44EA6F27}"/>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17:49 · HH</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e1ef1efa1334eff"/>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3be5bfd99794471"/>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591D45C-FFAC-4E1F-ADE1-13F24621EC5C}"/>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Computer Use: from survey to graphics</a:t>
            </a:r>
          </a:p>
        </p:txBody>
      </p:sp>
      <p:sp>
        <p:nvSpPr>
          <p:cNvPr id="6" name="">
            <a:extLst xmlns:a="http://schemas.openxmlformats.org/drawingml/2006/main">
              <a:ext uri="{FF2B5EF4-FFF2-40B4-BE49-F238E27FC236}">
                <a16:creationId xmlns:a16="http://schemas.microsoft.com/office/drawing/2014/main" id="{99BA6C7A-8B66-4346-A011-28047BA51A95}"/>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8435D9B5-8CC0-47E6-B56C-58DDCA80259D}"/>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21 / 37</a:t>
            </a:r>
          </a:p>
        </p:txBody>
      </p:sp>
      <p:sp>
        <p:nvSpPr>
          <p:cNvPr id="8" name="">
            <a:extLst xmlns:a="http://schemas.openxmlformats.org/drawingml/2006/main">
              <a:ext uri="{FF2B5EF4-FFF2-40B4-BE49-F238E27FC236}">
                <a16:creationId xmlns:a16="http://schemas.microsoft.com/office/drawing/2014/main" id="{AFCF4B99-379C-45D9-9AFF-48F87080FD9F}"/>
              </a:ext>
            </a:extLst>
          </p:cNvPr>
          <p:cNvSpPr>
            <a:spLocks xmlns:a="http://schemas.openxmlformats.org/drawingml/2006/main" noGrp="1"/>
          </p:cNvSpPr>
          <p:nvPr/>
        </p:nvSpPr>
        <p:spPr>
          <a:xfrm xmlns:a="http://schemas.openxmlformats.org/drawingml/2006/main">
            <a:off x="609600" y="1828800"/>
            <a:ext cx="485775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2F1863"/>
                </a:solidFill>
                <a:latin typeface="Sora"/>
                <a:ea typeface="Sora"/>
                <a:cs typeface="Sora"/>
              </a:defRPr>
            </a:pPr>
            <a:r>
              <a:rPr sz="2025" b="0">
                <a:solidFill>
                  <a:srgbClr val="2F1863"/>
                </a:solidFill>
                <a:latin typeface="Sora"/>
                <a:ea typeface="Sora"/>
                <a:cs typeface="Sora"/>
              </a:rPr>
              <a:t>Codex opens the complete original survey file and reads all answers to question 5.</a:t>
            </a:r>
          </a:p>
          <a:p xmlns:a="http://schemas.openxmlformats.org/drawingml/2006/main">
            <a:r>
              <a:t/>
            </a:r>
          </a:p>
          <a:p xmlns:a="http://schemas.openxmlformats.org/drawingml/2006/main">
            <a:pPr>
              <a:defRPr sz="2025" b="0">
                <a:solidFill>
                  <a:srgbClr val="2F1863"/>
                </a:solidFill>
                <a:latin typeface="Sora"/>
                <a:ea typeface="Sora"/>
                <a:cs typeface="Sora"/>
              </a:defRPr>
            </a:pPr>
            <a:r>
              <a:rPr sz="2025" b="0">
                <a:solidFill>
                  <a:srgbClr val="2F1863"/>
                </a:solidFill>
                <a:latin typeface="Sora"/>
                <a:ea typeface="Sora"/>
                <a:cs typeface="Sora"/>
              </a:rPr>
              <a:t>Codex creates a ranking of coded themes and a graphic with selected statements. It adds both to Google Slides.</a:t>
            </a:r>
          </a:p>
        </p:txBody>
      </p:sp>
      <p:sp>
        <p:nvSpPr>
          <p:cNvPr id="9" name="">
            <a:extLst xmlns:a="http://schemas.openxmlformats.org/drawingml/2006/main">
              <a:ext uri="{FF2B5EF4-FFF2-40B4-BE49-F238E27FC236}">
                <a16:creationId xmlns:a16="http://schemas.microsoft.com/office/drawing/2014/main" id="{EF2BC9D4-0E65-47F8-8E0D-D0EAA36399DA}"/>
              </a:ext>
            </a:extLst>
          </p:cNvPr>
          <p:cNvSpPr>
            <a:spLocks xmlns:a="http://schemas.openxmlformats.org/drawingml/2006/main" noGrp="1"/>
          </p:cNvSpPr>
          <p:nvPr/>
        </p:nvSpPr>
        <p:spPr>
          <a:xfrm xmlns:a="http://schemas.openxmlformats.org/drawingml/2006/main">
            <a:off x="5953125" y="1790700"/>
            <a:ext cx="2714625" cy="3190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9F25296-ECE2-46C7-82ED-7D07CAFE3D55}"/>
              </a:ext>
            </a:extLst>
          </p:cNvPr>
          <p:cNvSpPr>
            <a:spLocks xmlns:a="http://schemas.openxmlformats.org/drawingml/2006/main" noGrp="1"/>
          </p:cNvSpPr>
          <p:nvPr/>
        </p:nvSpPr>
        <p:spPr>
          <a:xfrm xmlns:a="http://schemas.openxmlformats.org/drawingml/2006/main">
            <a:off x="6143625" y="1962150"/>
            <a:ext cx="23336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1">
                <a:solidFill>
                  <a:srgbClr val="2F1863"/>
                </a:solidFill>
                <a:latin typeface="Sora"/>
                <a:ea typeface="Sora"/>
                <a:cs typeface="Sora"/>
              </a:defRPr>
            </a:pPr>
            <a:r>
              <a:rPr sz="1875" b="1">
                <a:solidFill>
                  <a:srgbClr val="2F1863"/>
                </a:solidFill>
                <a:latin typeface="Sora"/>
                <a:ea typeface="Sora"/>
                <a:cs typeface="Sora"/>
              </a:rPr>
              <a:t>32</a:t>
            </a:r>
          </a:p>
        </p:txBody>
      </p:sp>
      <p:sp>
        <p:nvSpPr>
          <p:cNvPr id="11" name="">
            <a:extLst xmlns:a="http://schemas.openxmlformats.org/drawingml/2006/main">
              <a:ext uri="{FF2B5EF4-FFF2-40B4-BE49-F238E27FC236}">
                <a16:creationId xmlns:a16="http://schemas.microsoft.com/office/drawing/2014/main" id="{C8B2181D-0ADC-4B6E-8220-9FF08E97BFA0}"/>
              </a:ext>
            </a:extLst>
          </p:cNvPr>
          <p:cNvSpPr>
            <a:spLocks xmlns:a="http://schemas.openxmlformats.org/drawingml/2006/main" noGrp="1"/>
          </p:cNvSpPr>
          <p:nvPr/>
        </p:nvSpPr>
        <p:spPr>
          <a:xfrm xmlns:a="http://schemas.openxmlformats.org/drawingml/2006/main">
            <a:off x="6143625" y="2647950"/>
            <a:ext cx="23336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Open answers</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Question 5</a:t>
            </a:r>
          </a:p>
        </p:txBody>
      </p:sp>
      <p:sp>
        <p:nvSpPr>
          <p:cNvPr id="12" name="">
            <a:extLst xmlns:a="http://schemas.openxmlformats.org/drawingml/2006/main">
              <a:ext uri="{FF2B5EF4-FFF2-40B4-BE49-F238E27FC236}">
                <a16:creationId xmlns:a16="http://schemas.microsoft.com/office/drawing/2014/main" id="{FB2FAACF-D473-4B4B-815F-7D1EC2C63E5C}"/>
              </a:ext>
            </a:extLst>
          </p:cNvPr>
          <p:cNvSpPr>
            <a:spLocks xmlns:a="http://schemas.openxmlformats.org/drawingml/2006/main" noGrp="1"/>
          </p:cNvSpPr>
          <p:nvPr/>
        </p:nvSpPr>
        <p:spPr>
          <a:xfrm xmlns:a="http://schemas.openxmlformats.org/drawingml/2006/main">
            <a:off x="8858250" y="1790700"/>
            <a:ext cx="2714625" cy="3190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DB14C53C-43C2-4516-8D12-86E065C18B24}"/>
              </a:ext>
            </a:extLst>
          </p:cNvPr>
          <p:cNvSpPr>
            <a:spLocks xmlns:a="http://schemas.openxmlformats.org/drawingml/2006/main" noGrp="1"/>
          </p:cNvSpPr>
          <p:nvPr/>
        </p:nvSpPr>
        <p:spPr>
          <a:xfrm xmlns:a="http://schemas.openxmlformats.org/drawingml/2006/main">
            <a:off x="9048750" y="1962150"/>
            <a:ext cx="23336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1">
                <a:solidFill>
                  <a:srgbClr val="2F1863"/>
                </a:solidFill>
                <a:latin typeface="Sora"/>
                <a:ea typeface="Sora"/>
                <a:cs typeface="Sora"/>
              </a:defRPr>
            </a:pPr>
            <a:r>
              <a:rPr sz="1875" b="1">
                <a:solidFill>
                  <a:srgbClr val="2F1863"/>
                </a:solidFill>
                <a:latin typeface="Sora"/>
                <a:ea typeface="Sora"/>
                <a:cs typeface="Sora"/>
              </a:rPr>
              <a:t>2  Graphics</a:t>
            </a:r>
          </a:p>
        </p:txBody>
      </p:sp>
      <p:sp>
        <p:nvSpPr>
          <p:cNvPr id="14" name="">
            <a:extLst xmlns:a="http://schemas.openxmlformats.org/drawingml/2006/main">
              <a:ext uri="{FF2B5EF4-FFF2-40B4-BE49-F238E27FC236}">
                <a16:creationId xmlns:a16="http://schemas.microsoft.com/office/drawing/2014/main" id="{C6EA00D6-A0E3-444F-B7BF-583DAD543126}"/>
              </a:ext>
            </a:extLst>
          </p:cNvPr>
          <p:cNvSpPr>
            <a:spLocks xmlns:a="http://schemas.openxmlformats.org/drawingml/2006/main" noGrp="1"/>
          </p:cNvSpPr>
          <p:nvPr/>
        </p:nvSpPr>
        <p:spPr>
          <a:xfrm xmlns:a="http://schemas.openxmlformats.org/drawingml/2006/main">
            <a:off x="9048750" y="2647950"/>
            <a:ext cx="23336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One source</a:t>
            </a:r>
          </a:p>
        </p:txBody>
      </p:sp>
      <p:sp>
        <p:nvSpPr>
          <p:cNvPr id="15" name="">
            <a:extLst xmlns:a="http://schemas.openxmlformats.org/drawingml/2006/main">
              <a:ext uri="{FF2B5EF4-FFF2-40B4-BE49-F238E27FC236}">
                <a16:creationId xmlns:a16="http://schemas.microsoft.com/office/drawing/2014/main" id="{3673669E-1B71-47DB-83F2-B157DEF2E1A8}"/>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D5CB1DA7-EDA9-49B8-B426-6313263A6573}"/>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Live on the presenter’s computer. The result slides contain no contact details.</a:t>
            </a:r>
          </a:p>
        </p:txBody>
      </p:sp>
    </p:spTree>
    <p:extLst>
      <p:ext uri="{BB962C8B-B14F-4D97-AF65-F5344CB8AC3E}">
        <p14:creationId xmlns:p14="http://schemas.microsoft.com/office/powerpoint/2010/main" val="460325588"/>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3D8D96D6-E312-4900-8932-3B52733B04D8}"/>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26661C8-1D0E-41C6-9369-EFDFC1AFC661}"/>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17:50 · HH</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497aab497c254e6a"/>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12c416a59f94625"/>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38A5607-DCDD-4A14-A76D-BB9022E1A097}"/>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Three checks before Codex uses the screen</a:t>
            </a:r>
          </a:p>
        </p:txBody>
      </p:sp>
      <p:sp>
        <p:nvSpPr>
          <p:cNvPr id="6" name="">
            <a:extLst xmlns:a="http://schemas.openxmlformats.org/drawingml/2006/main">
              <a:ext uri="{FF2B5EF4-FFF2-40B4-BE49-F238E27FC236}">
                <a16:creationId xmlns:a16="http://schemas.microsoft.com/office/drawing/2014/main" id="{7E270AB8-7CC3-4C35-A60D-B7413CF7D594}"/>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B10672C4-185C-4EBA-B02A-6225D8B328CC}"/>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22 / 37</a:t>
            </a:r>
          </a:p>
        </p:txBody>
      </p:sp>
      <p:sp>
        <p:nvSpPr>
          <p:cNvPr id="8" name="">
            <a:extLst xmlns:a="http://schemas.openxmlformats.org/drawingml/2006/main">
              <a:ext uri="{FF2B5EF4-FFF2-40B4-BE49-F238E27FC236}">
                <a16:creationId xmlns:a16="http://schemas.microsoft.com/office/drawing/2014/main" id="{D74EE5E9-02D2-45E4-BF20-137AAD1E8632}"/>
              </a:ext>
            </a:extLst>
          </p:cNvPr>
          <p:cNvSpPr>
            <a:spLocks xmlns:a="http://schemas.openxmlformats.org/drawingml/2006/main" noGrp="1"/>
          </p:cNvSpPr>
          <p:nvPr/>
        </p:nvSpPr>
        <p:spPr>
          <a:xfrm xmlns:a="http://schemas.openxmlformats.org/drawingml/2006/main">
            <a:off x="609600" y="1790700"/>
            <a:ext cx="3530600" cy="1714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E4B13104-E1C1-4F31-B297-0C95864FC3DE}"/>
              </a:ext>
            </a:extLst>
          </p:cNvPr>
          <p:cNvSpPr>
            <a:spLocks xmlns:a="http://schemas.openxmlformats.org/drawingml/2006/main" noGrp="1"/>
          </p:cNvSpPr>
          <p:nvPr/>
        </p:nvSpPr>
        <p:spPr>
          <a:xfrm xmlns:a="http://schemas.openxmlformats.org/drawingml/2006/main">
            <a:off x="8001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1  Source</a:t>
            </a:r>
          </a:p>
        </p:txBody>
      </p:sp>
      <p:sp>
        <p:nvSpPr>
          <p:cNvPr id="10" name="">
            <a:extLst xmlns:a="http://schemas.openxmlformats.org/drawingml/2006/main">
              <a:ext uri="{FF2B5EF4-FFF2-40B4-BE49-F238E27FC236}">
                <a16:creationId xmlns:a16="http://schemas.microsoft.com/office/drawing/2014/main" id="{89B4A2CB-BE8F-4814-B67D-73205ED83292}"/>
              </a:ext>
            </a:extLst>
          </p:cNvPr>
          <p:cNvSpPr>
            <a:spLocks xmlns:a="http://schemas.openxmlformats.org/drawingml/2006/main" noGrp="1"/>
          </p:cNvSpPr>
          <p:nvPr/>
        </p:nvSpPr>
        <p:spPr>
          <a:xfrm xmlns:a="http://schemas.openxmlformats.org/drawingml/2006/main">
            <a:off x="800100" y="2647950"/>
            <a:ext cx="31496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Is the input reliable and free of instructions to the agent?</a:t>
            </a:r>
          </a:p>
        </p:txBody>
      </p:sp>
      <p:sp>
        <p:nvSpPr>
          <p:cNvPr id="11" name="">
            <a:extLst xmlns:a="http://schemas.openxmlformats.org/drawingml/2006/main">
              <a:ext uri="{FF2B5EF4-FFF2-40B4-BE49-F238E27FC236}">
                <a16:creationId xmlns:a16="http://schemas.microsoft.com/office/drawing/2014/main" id="{8EC0D436-2C5F-4712-A7BC-937B9FAE7B1E}"/>
              </a:ext>
            </a:extLst>
          </p:cNvPr>
          <p:cNvSpPr>
            <a:spLocks xmlns:a="http://schemas.openxmlformats.org/drawingml/2006/main" noGrp="1"/>
          </p:cNvSpPr>
          <p:nvPr/>
        </p:nvSpPr>
        <p:spPr>
          <a:xfrm xmlns:a="http://schemas.openxmlformats.org/drawingml/2006/main">
            <a:off x="4330700" y="1790700"/>
            <a:ext cx="3530600" cy="1714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35A1E492-06F8-4411-AE07-AF0FCFC5D4B7}"/>
              </a:ext>
            </a:extLst>
          </p:cNvPr>
          <p:cNvSpPr>
            <a:spLocks xmlns:a="http://schemas.openxmlformats.org/drawingml/2006/main" noGrp="1"/>
          </p:cNvSpPr>
          <p:nvPr/>
        </p:nvSpPr>
        <p:spPr>
          <a:xfrm xmlns:a="http://schemas.openxmlformats.org/drawingml/2006/main">
            <a:off x="45212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2  Data</a:t>
            </a:r>
          </a:p>
        </p:txBody>
      </p:sp>
      <p:sp>
        <p:nvSpPr>
          <p:cNvPr id="13" name="">
            <a:extLst xmlns:a="http://schemas.openxmlformats.org/drawingml/2006/main">
              <a:ext uri="{FF2B5EF4-FFF2-40B4-BE49-F238E27FC236}">
                <a16:creationId xmlns:a16="http://schemas.microsoft.com/office/drawing/2014/main" id="{6E4F5D09-DE38-463C-974E-6A22296B836C}"/>
              </a:ext>
            </a:extLst>
          </p:cNvPr>
          <p:cNvSpPr>
            <a:spLocks xmlns:a="http://schemas.openxmlformats.org/drawingml/2006/main" noGrp="1"/>
          </p:cNvSpPr>
          <p:nvPr/>
        </p:nvSpPr>
        <p:spPr>
          <a:xfrm xmlns:a="http://schemas.openxmlformats.org/drawingml/2006/main">
            <a:off x="4521200" y="2647950"/>
            <a:ext cx="31496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What personal or confidential data can the agent see?</a:t>
            </a:r>
          </a:p>
        </p:txBody>
      </p:sp>
      <p:sp>
        <p:nvSpPr>
          <p:cNvPr id="14" name="">
            <a:extLst xmlns:a="http://schemas.openxmlformats.org/drawingml/2006/main">
              <a:ext uri="{FF2B5EF4-FFF2-40B4-BE49-F238E27FC236}">
                <a16:creationId xmlns:a16="http://schemas.microsoft.com/office/drawing/2014/main" id="{5450EC20-0E61-440D-8727-CF987E563361}"/>
              </a:ext>
            </a:extLst>
          </p:cNvPr>
          <p:cNvSpPr>
            <a:spLocks xmlns:a="http://schemas.openxmlformats.org/drawingml/2006/main" noGrp="1"/>
          </p:cNvSpPr>
          <p:nvPr/>
        </p:nvSpPr>
        <p:spPr>
          <a:xfrm xmlns:a="http://schemas.openxmlformats.org/drawingml/2006/main">
            <a:off x="8051800" y="1790700"/>
            <a:ext cx="3530600" cy="1714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CC8AC776-2E0E-4A34-BD3C-74C58DB114B5}"/>
              </a:ext>
            </a:extLst>
          </p:cNvPr>
          <p:cNvSpPr>
            <a:spLocks xmlns:a="http://schemas.openxmlformats.org/drawingml/2006/main" noGrp="1"/>
          </p:cNvSpPr>
          <p:nvPr/>
        </p:nvSpPr>
        <p:spPr>
          <a:xfrm xmlns:a="http://schemas.openxmlformats.org/drawingml/2006/main">
            <a:off x="82423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3  Action</a:t>
            </a:r>
          </a:p>
        </p:txBody>
      </p:sp>
      <p:sp>
        <p:nvSpPr>
          <p:cNvPr id="16" name="">
            <a:extLst xmlns:a="http://schemas.openxmlformats.org/drawingml/2006/main">
              <a:ext uri="{FF2B5EF4-FFF2-40B4-BE49-F238E27FC236}">
                <a16:creationId xmlns:a16="http://schemas.microsoft.com/office/drawing/2014/main" id="{5265BA46-BE95-4165-8F85-666BCDBDF2C6}"/>
              </a:ext>
            </a:extLst>
          </p:cNvPr>
          <p:cNvSpPr>
            <a:spLocks xmlns:a="http://schemas.openxmlformats.org/drawingml/2006/main" noGrp="1"/>
          </p:cNvSpPr>
          <p:nvPr/>
        </p:nvSpPr>
        <p:spPr>
          <a:xfrm xmlns:a="http://schemas.openxmlformats.org/drawingml/2006/main">
            <a:off x="8242300" y="2647950"/>
            <a:ext cx="31496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What may the agent change or send?</a:t>
            </a:r>
          </a:p>
        </p:txBody>
      </p:sp>
      <p:graphicFrame>
        <p:nvGraphicFramePr>
          <p:cNvPr id="36" name=""/>
          <p:cNvGraphicFramePr/>
          <p:nvPr/>
        </p:nvGraphicFramePr>
        <p:xfrm>
          <a:off xmlns:a="http://schemas.openxmlformats.org/drawingml/2006/main" x="609600" y="3714750"/>
          <a:ext xmlns:a="http://schemas.openxmlformats.org/drawingml/2006/main" cx="10972800" cy="1524000"/>
        </p:xfrm>
        <a:graphic xmlns:a="http://schemas.openxmlformats.org/drawingml/2006/main">
          <a:graphicData uri="http://schemas.openxmlformats.org/drawingml/2006/table">
            <a:tbl>
              <a:tblPr/>
              <a:tblGrid>
                <a:gridCol w="2857500"/>
                <a:gridCol w="1428750"/>
                <a:gridCol w="6686550"/>
              </a:tblGrid>
              <a:tr h="381000">
                <a:tc>
                  <a:txBody>
                    <a:bodyPr/>
                    <a:lstStyle/>
                    <a:p>
                      <a:r>
                        <a:rPr sz="1500" b="1">
                          <a:solidFill>
                            <a:srgbClr val="FFFFFF"/>
                          </a:solidFill>
                          <a:latin typeface="Sora"/>
                          <a:ea typeface="Sora"/>
                          <a:cs typeface="Sora"/>
                        </a:rPr>
                        <a:t>Example</a:t>
                      </a:r>
                    </a:p>
                  </a:txBody>
                  <a:tcPr marL="91440" marR="91440" marT="45720" marB="45720">
                    <a:solidFill>
                      <a:srgbClr val="2F1863"/>
                    </a:solidFill>
                  </a:tcPr>
                </a:tc>
                <a:tc>
                  <a:txBody>
                    <a:bodyPr/>
                    <a:lstStyle/>
                    <a:p>
                      <a:r>
                        <a:rPr sz="1500" b="1">
                          <a:solidFill>
                            <a:srgbClr val="FFFFFF"/>
                          </a:solidFill>
                          <a:latin typeface="Sora"/>
                          <a:ea typeface="Sora"/>
                          <a:cs typeface="Sora"/>
                        </a:rPr>
                        <a:t>Risks</a:t>
                      </a:r>
                    </a:p>
                  </a:txBody>
                  <a:tcPr marL="91440" marR="91440" marT="45720" marB="45720">
                    <a:solidFill>
                      <a:srgbClr val="2F1863"/>
                    </a:solidFill>
                  </a:tcPr>
                </a:tc>
                <a:tc>
                  <a:txBody>
                    <a:bodyPr/>
                    <a:lstStyle/>
                    <a:p>
                      <a:r>
                        <a:rPr sz="1500" b="1">
                          <a:solidFill>
                            <a:srgbClr val="FFFFFF"/>
                          </a:solidFill>
                          <a:latin typeface="Sora"/>
                          <a:ea typeface="Sora"/>
                          <a:cs typeface="Sora"/>
                        </a:rPr>
                        <a:t>Approach</a:t>
                      </a:r>
                    </a:p>
                  </a:txBody>
                  <a:tcPr marL="91440" marR="91440" marT="45720" marB="45720">
                    <a:solidFill>
                      <a:srgbClr val="2F1863"/>
                    </a:solidFill>
                  </a:tcPr>
                </a:tc>
              </a:tr>
              <a:tr h="381000">
                <a:tc>
                  <a:txBody>
                    <a:bodyPr/>
                    <a:lstStyle/>
                    <a:p>
                      <a:r>
                        <a:rPr sz="1500" b="0">
                          <a:solidFill>
                            <a:srgbClr val="2F1863"/>
                          </a:solidFill>
                          <a:latin typeface="Sora"/>
                          <a:ea typeface="Sora"/>
                          <a:cs typeface="Sora"/>
                        </a:rPr>
                        <a:t>Our survey demo</a:t>
                      </a:r>
                    </a:p>
                  </a:txBody>
                  <a:tcPr marL="91440" marR="91440" marT="45720" marB="45720">
                    <a:solidFill>
                      <a:srgbClr val="F1EDF7"/>
                    </a:solidFill>
                  </a:tcPr>
                </a:tc>
                <a:tc>
                  <a:txBody>
                    <a:bodyPr/>
                    <a:lstStyle/>
                    <a:p>
                      <a:r>
                        <a:rPr sz="1500" b="0">
                          <a:solidFill>
                            <a:srgbClr val="2F1863"/>
                          </a:solidFill>
                          <a:latin typeface="Sora"/>
                          <a:ea typeface="Sora"/>
                          <a:cs typeface="Sora"/>
                        </a:rPr>
                        <a:t>1 + 2 + 3</a:t>
                      </a:r>
                    </a:p>
                  </a:txBody>
                  <a:tcPr marL="91440" marR="91440" marT="45720" marB="45720">
                    <a:solidFill>
                      <a:srgbClr val="F1EDF7"/>
                    </a:solidFill>
                  </a:tcPr>
                </a:tc>
                <a:tc>
                  <a:txBody>
                    <a:bodyPr/>
                    <a:lstStyle/>
                    <a:p>
                      <a:r>
                        <a:rPr sz="1500" b="0">
                          <a:solidFill>
                            <a:srgbClr val="2F1863"/>
                          </a:solidFill>
                          <a:latin typeface="Sora"/>
                          <a:ea typeface="Sora"/>
                          <a:cs typeface="Sora"/>
                        </a:rPr>
                        <a:t>Original file; analyse question 5 only</a:t>
                      </a:r>
                    </a:p>
                  </a:txBody>
                  <a:tcPr marL="91440" marR="91440" marT="45720" marB="45720">
                    <a:solidFill>
                      <a:srgbClr val="F1EDF7"/>
                    </a:solidFill>
                  </a:tcPr>
                </a:tc>
              </a:tr>
              <a:tr h="381000">
                <a:tc>
                  <a:txBody>
                    <a:bodyPr/>
                    <a:lstStyle/>
                    <a:p>
                      <a:r>
                        <a:rPr sz="1500" b="0">
                          <a:solidFill>
                            <a:srgbClr val="2F1863"/>
                          </a:solidFill>
                          <a:latin typeface="Sora"/>
                          <a:ea typeface="Sora"/>
                          <a:cs typeface="Sora"/>
                        </a:rPr>
                        <a:t>Internal report</a:t>
                      </a:r>
                    </a:p>
                  </a:txBody>
                  <a:tcPr marL="91440" marR="91440" marT="45720" marB="45720">
                    <a:solidFill>
                      <a:srgbClr val="FFFFFF"/>
                    </a:solidFill>
                  </a:tcPr>
                </a:tc>
                <a:tc>
                  <a:txBody>
                    <a:bodyPr/>
                    <a:lstStyle/>
                    <a:p>
                      <a:r>
                        <a:rPr sz="1500" b="0">
                          <a:solidFill>
                            <a:srgbClr val="2F1863"/>
                          </a:solidFill>
                          <a:latin typeface="Sora"/>
                          <a:ea typeface="Sora"/>
                          <a:cs typeface="Sora"/>
                        </a:rPr>
                        <a:t>1 + 2</a:t>
                      </a:r>
                    </a:p>
                  </a:txBody>
                  <a:tcPr marL="91440" marR="91440" marT="45720" marB="45720">
                    <a:solidFill>
                      <a:srgbClr val="FFFFFF"/>
                    </a:solidFill>
                  </a:tcPr>
                </a:tc>
                <a:tc>
                  <a:txBody>
                    <a:bodyPr/>
                    <a:lstStyle/>
                    <a:p>
                      <a:r>
                        <a:rPr sz="1500" b="0">
                          <a:solidFill>
                            <a:srgbClr val="2F1863"/>
                          </a:solidFill>
                          <a:latin typeface="Sora"/>
                          <a:ea typeface="Sora"/>
                          <a:cs typeface="Sora"/>
                        </a:rPr>
                        <a:t>Use approved data and account</a:t>
                      </a:r>
                    </a:p>
                  </a:txBody>
                  <a:tcPr marL="91440" marR="91440" marT="45720" marB="45720">
                    <a:solidFill>
                      <a:srgbClr val="FFFFFF"/>
                    </a:solidFill>
                  </a:tcPr>
                </a:tc>
              </a:tr>
              <a:tr h="381000">
                <a:tc>
                  <a:txBody>
                    <a:bodyPr/>
                    <a:lstStyle/>
                    <a:p>
                      <a:r>
                        <a:rPr sz="1500" b="0">
                          <a:solidFill>
                            <a:srgbClr val="2F1863"/>
                          </a:solidFill>
                          <a:latin typeface="Sora"/>
                          <a:ea typeface="Sora"/>
                          <a:cs typeface="Sora"/>
                        </a:rPr>
                        <a:t>Whistleblower file</a:t>
                      </a:r>
                    </a:p>
                  </a:txBody>
                  <a:tcPr marL="91440" marR="91440" marT="45720" marB="45720">
                    <a:solidFill>
                      <a:srgbClr val="F1EDF7"/>
                    </a:solidFill>
                  </a:tcPr>
                </a:tc>
                <a:tc>
                  <a:txBody>
                    <a:bodyPr/>
                    <a:lstStyle/>
                    <a:p>
                      <a:r>
                        <a:rPr sz="1500" b="0">
                          <a:solidFill>
                            <a:srgbClr val="2F1863"/>
                          </a:solidFill>
                          <a:latin typeface="Sora"/>
                          <a:ea typeface="Sora"/>
                          <a:cs typeface="Sora"/>
                        </a:rPr>
                        <a:t>1 + 2 + 3</a:t>
                      </a:r>
                    </a:p>
                  </a:txBody>
                  <a:tcPr marL="91440" marR="91440" marT="45720" marB="45720">
                    <a:solidFill>
                      <a:srgbClr val="F1EDF7"/>
                    </a:solidFill>
                  </a:tcPr>
                </a:tc>
                <a:tc>
                  <a:txBody>
                    <a:bodyPr/>
                    <a:lstStyle/>
                    <a:p>
                      <a:r>
                        <a:rPr sz="1500" b="0">
                          <a:solidFill>
                            <a:srgbClr val="2F1863"/>
                          </a:solidFill>
                          <a:latin typeface="Sora"/>
                          <a:ea typeface="Sora"/>
                          <a:cs typeface="Sora"/>
                        </a:rPr>
                        <a:t>No live demo with real reports</a:t>
                      </a:r>
                    </a:p>
                  </a:txBody>
                  <a:tcPr marL="91440" marR="91440" marT="45720" marB="45720">
                    <a:solidFill>
                      <a:srgbClr val="F1EDF7"/>
                    </a:solidFill>
                  </a:tcPr>
                </a:tc>
              </a:tr>
            </a:tbl>
          </a:graphicData>
        </a:graphic>
      </p:graphicFrame>
      <p:sp>
        <p:nvSpPr>
          <p:cNvPr id="18" name="">
            <a:extLst xmlns:a="http://schemas.openxmlformats.org/drawingml/2006/main">
              <a:ext uri="{FF2B5EF4-FFF2-40B4-BE49-F238E27FC236}">
                <a16:creationId xmlns:a16="http://schemas.microsoft.com/office/drawing/2014/main" id="{68B1395A-4D29-4591-86A9-1739A6C254D9}"/>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027B87D6-3812-4FCF-9010-BA7150A9E7E1}"/>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The result graphics contain no contact fields.</a:t>
            </a:r>
          </a:p>
        </p:txBody>
      </p:sp>
    </p:spTree>
    <p:extLst>
      <p:ext uri="{BB962C8B-B14F-4D97-AF65-F5344CB8AC3E}">
        <p14:creationId xmlns:p14="http://schemas.microsoft.com/office/powerpoint/2010/main" val="1976593141"/>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7E59D59-3E13-40CA-A4A4-69DBD02BE49E}"/>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2F7224F-259C-4432-BDA3-671652C32588}"/>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17:52 · HH</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bde1143e6163498f"/>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7d7a0ce24ab446b8"/>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8FE70F6-796E-48D2-AB9F-D18CE08756B8}"/>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Live: Codex creates two graphics from question 5</a:t>
            </a:r>
          </a:p>
        </p:txBody>
      </p:sp>
      <p:sp>
        <p:nvSpPr>
          <p:cNvPr id="6" name="">
            <a:extLst xmlns:a="http://schemas.openxmlformats.org/drawingml/2006/main">
              <a:ext uri="{FF2B5EF4-FFF2-40B4-BE49-F238E27FC236}">
                <a16:creationId xmlns:a16="http://schemas.microsoft.com/office/drawing/2014/main" id="{BA36D777-99FB-4403-B93E-C737CDC0A12F}"/>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A6D9EAF4-9F9E-40F4-A034-4C49C331C26F}"/>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23 / 37</a:t>
            </a:r>
          </a:p>
        </p:txBody>
      </p:sp>
      <p:sp>
        <p:nvSpPr>
          <p:cNvPr id="8" name="">
            <a:extLst xmlns:a="http://schemas.openxmlformats.org/drawingml/2006/main">
              <a:ext uri="{FF2B5EF4-FFF2-40B4-BE49-F238E27FC236}">
                <a16:creationId xmlns:a16="http://schemas.microsoft.com/office/drawing/2014/main" id="{D0FE4097-C5C1-4394-B442-5CF0F7C0771E}"/>
              </a:ext>
            </a:extLst>
          </p:cNvPr>
          <p:cNvSpPr>
            <a:spLocks xmlns:a="http://schemas.openxmlformats.org/drawingml/2006/main" noGrp="1"/>
          </p:cNvSpPr>
          <p:nvPr/>
        </p:nvSpPr>
        <p:spPr>
          <a:xfrm xmlns:a="http://schemas.openxmlformats.org/drawingml/2006/main">
            <a:off x="609600" y="1790700"/>
            <a:ext cx="10972800" cy="3619500"/>
          </a:xfrm>
          <a:prstGeom xmlns:a="http://schemas.openxmlformats.org/drawingml/2006/main" prst="rect">
            <a:avLst/>
          </a:prstGeom>
          <a:solidFill xmlns:a="http://schemas.openxmlformats.org/drawingml/2006/main">
            <a:srgbClr val="F8F5FB"/>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CFFD2AC5-4A7F-4502-AE93-71F5B72B6A3A}"/>
              </a:ext>
            </a:extLst>
          </p:cNvPr>
          <p:cNvSpPr>
            <a:spLocks xmlns:a="http://schemas.openxmlformats.org/drawingml/2006/main" noGrp="1"/>
          </p:cNvSpPr>
          <p:nvPr/>
        </p:nvSpPr>
        <p:spPr>
          <a:xfrm xmlns:a="http://schemas.openxmlformats.org/drawingml/2006/main">
            <a:off x="819150" y="1971675"/>
            <a:ext cx="105537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694BAD"/>
                </a:solidFill>
                <a:latin typeface="Sora"/>
                <a:ea typeface="Sora"/>
                <a:cs typeface="Sora"/>
              </a:defRPr>
            </a:pPr>
            <a:r>
              <a:rPr sz="1275" b="1">
                <a:solidFill>
                  <a:srgbClr val="694BAD"/>
                </a:solidFill>
                <a:latin typeface="Sora"/>
                <a:ea typeface="Sora"/>
                <a:cs typeface="Sora"/>
              </a:rPr>
              <a:t>Paste into Codex</a:t>
            </a:r>
          </a:p>
        </p:txBody>
      </p:sp>
      <p:sp>
        <p:nvSpPr>
          <p:cNvPr id="10" name="">
            <a:extLst xmlns:a="http://schemas.openxmlformats.org/drawingml/2006/main">
              <a:ext uri="{FF2B5EF4-FFF2-40B4-BE49-F238E27FC236}">
                <a16:creationId xmlns:a16="http://schemas.microsoft.com/office/drawing/2014/main" id="{1C0E25B2-E2F4-46BE-B0EE-E7EC349F8C3D}"/>
              </a:ext>
            </a:extLst>
          </p:cNvPr>
          <p:cNvSpPr>
            <a:spLocks xmlns:a="http://schemas.openxmlformats.org/drawingml/2006/main" noGrp="1"/>
          </p:cNvSpPr>
          <p:nvPr/>
        </p:nvSpPr>
        <p:spPr>
          <a:xfrm xmlns:a="http://schemas.openxmlformats.org/drawingml/2006/main">
            <a:off x="819150" y="2381250"/>
            <a:ext cx="10553700" cy="2714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Use the bratschi-question-5-graphics Skill in the open folder. Use the complete original file and only question 5. Check all 32 answers against codierung-fr-5.json. Create both graphics now. Do not reuse existing PNG files. Check that they contain no contact details. Open the English result slides and add one graphic to each slide visibly with Computer Use. Pause briefly after each step so I can explain it to the group.</a:t>
            </a:r>
          </a:p>
        </p:txBody>
      </p:sp>
      <p:sp>
        <p:nvSpPr>
          <p:cNvPr id="11" name="">
            <a:extLst xmlns:a="http://schemas.openxmlformats.org/drawingml/2006/main">
              <a:ext uri="{FF2B5EF4-FFF2-40B4-BE49-F238E27FC236}">
                <a16:creationId xmlns:a16="http://schemas.microsoft.com/office/drawing/2014/main" id="{E3DCD765-2A0E-4DBC-B9AF-828EC957A126}"/>
              </a:ext>
            </a:extLst>
          </p:cNvPr>
          <p:cNvSpPr>
            <a:spLocks xmlns:a="http://schemas.openxmlformats.org/drawingml/2006/main" noGrp="1"/>
          </p:cNvSpPr>
          <p:nvPr/>
        </p:nvSpPr>
        <p:spPr>
          <a:xfrm xmlns:a="http://schemas.openxmlformats.org/drawingml/2006/main">
            <a:off x="609600" y="5619750"/>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6cac2d93561942d4"/>
              </a:rPr>
              <a:t>Download demo Skill</a:t>
            </a:r>
          </a:p>
        </p:txBody>
      </p:sp>
      <p:sp>
        <p:nvSpPr>
          <p:cNvPr id="12" name="">
            <a:extLst xmlns:a="http://schemas.openxmlformats.org/drawingml/2006/main">
              <a:ext uri="{FF2B5EF4-FFF2-40B4-BE49-F238E27FC236}">
                <a16:creationId xmlns:a16="http://schemas.microsoft.com/office/drawing/2014/main" id="{63464A1D-067D-404B-A9FB-7C1BB7B9CDF8}"/>
              </a:ext>
            </a:extLst>
          </p:cNvPr>
          <p:cNvSpPr>
            <a:spLocks xmlns:a="http://schemas.openxmlformats.org/drawingml/2006/main" noGrp="1"/>
          </p:cNvSpPr>
          <p:nvPr/>
        </p:nvSpPr>
        <p:spPr>
          <a:xfrm xmlns:a="http://schemas.openxmlformats.org/drawingml/2006/main">
            <a:off x="3905250" y="5619750"/>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d1972e406cb74913"/>
              </a:rPr>
              <a:t>Original file ↗</a:t>
            </a:r>
          </a:p>
        </p:txBody>
      </p:sp>
      <p:sp>
        <p:nvSpPr>
          <p:cNvPr id="13" name="">
            <a:extLst xmlns:a="http://schemas.openxmlformats.org/drawingml/2006/main">
              <a:ext uri="{FF2B5EF4-FFF2-40B4-BE49-F238E27FC236}">
                <a16:creationId xmlns:a16="http://schemas.microsoft.com/office/drawing/2014/main" id="{B2A8E581-96F5-4A7C-9E48-F29988FBE920}"/>
              </a:ext>
            </a:extLst>
          </p:cNvPr>
          <p:cNvSpPr>
            <a:spLocks xmlns:a="http://schemas.openxmlformats.org/drawingml/2006/main" noGrp="1"/>
          </p:cNvSpPr>
          <p:nvPr/>
        </p:nvSpPr>
        <p:spPr>
          <a:xfrm xmlns:a="http://schemas.openxmlformats.org/drawingml/2006/main">
            <a:off x="7048500" y="5619750"/>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aba6a5c38f9d4170"/>
              </a:rPr>
              <a:t>Result slides ↗</a:t>
            </a:r>
          </a:p>
        </p:txBody>
      </p:sp>
    </p:spTree>
    <p:extLst>
      <p:ext uri="{BB962C8B-B14F-4D97-AF65-F5344CB8AC3E}">
        <p14:creationId xmlns:p14="http://schemas.microsoft.com/office/powerpoint/2010/main" val="1741259026"/>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269F9247-B08A-4F24-AF19-5F6AAFC90D5D}"/>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5EAB08B-2368-417A-A764-AE654B4D6295}"/>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17:54 · HH</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47feb53563074a3f"/>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620281febe294f6c"/>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64B8EB63-FF96-4446-B8C4-D89895723874}"/>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Would you let AI fill in an internal register?</a:t>
            </a:r>
          </a:p>
        </p:txBody>
      </p:sp>
      <p:sp>
        <p:nvSpPr>
          <p:cNvPr id="6" name="">
            <a:extLst xmlns:a="http://schemas.openxmlformats.org/drawingml/2006/main">
              <a:ext uri="{FF2B5EF4-FFF2-40B4-BE49-F238E27FC236}">
                <a16:creationId xmlns:a16="http://schemas.microsoft.com/office/drawing/2014/main" id="{C3A238B2-A5BD-4EF1-A9BC-91A288C3BD29}"/>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7190FA5C-0BD1-4518-BCFB-054CCB618F2C}"/>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24 / 37</a:t>
            </a:r>
          </a:p>
        </p:txBody>
      </p:sp>
      <p:sp>
        <p:nvSpPr>
          <p:cNvPr id="8" name="">
            <a:extLst xmlns:a="http://schemas.openxmlformats.org/drawingml/2006/main">
              <a:ext uri="{FF2B5EF4-FFF2-40B4-BE49-F238E27FC236}">
                <a16:creationId xmlns:a16="http://schemas.microsoft.com/office/drawing/2014/main" id="{F2CE2F31-B1D3-463E-AFEF-2AB7A12F194E}"/>
              </a:ext>
            </a:extLst>
          </p:cNvPr>
          <p:cNvSpPr>
            <a:spLocks xmlns:a="http://schemas.openxmlformats.org/drawingml/2006/main" noGrp="1"/>
          </p:cNvSpPr>
          <p:nvPr/>
        </p:nvSpPr>
        <p:spPr>
          <a:xfrm xmlns:a="http://schemas.openxmlformats.org/drawingml/2006/main">
            <a:off x="609600" y="1771650"/>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908C0042-F1AE-48BA-B188-BBDE286ADA08}"/>
              </a:ext>
            </a:extLst>
          </p:cNvPr>
          <p:cNvSpPr>
            <a:spLocks xmlns:a="http://schemas.openxmlformats.org/drawingml/2006/main" noGrp="1"/>
          </p:cNvSpPr>
          <p:nvPr/>
        </p:nvSpPr>
        <p:spPr>
          <a:xfrm xmlns:a="http://schemas.openxmlformats.org/drawingml/2006/main">
            <a:off x="857250" y="188595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A  Yes, with a stop before saving</a:t>
            </a:r>
          </a:p>
        </p:txBody>
      </p:sp>
      <p:sp>
        <p:nvSpPr>
          <p:cNvPr id="10" name="">
            <a:extLst xmlns:a="http://schemas.openxmlformats.org/drawingml/2006/main">
              <a:ext uri="{FF2B5EF4-FFF2-40B4-BE49-F238E27FC236}">
                <a16:creationId xmlns:a16="http://schemas.microsoft.com/office/drawing/2014/main" id="{9D6C1E52-4080-44E4-A8F4-D051E92AEC90}"/>
              </a:ext>
            </a:extLst>
          </p:cNvPr>
          <p:cNvSpPr>
            <a:spLocks xmlns:a="http://schemas.openxmlformats.org/drawingml/2006/main" noGrp="1"/>
          </p:cNvSpPr>
          <p:nvPr/>
        </p:nvSpPr>
        <p:spPr>
          <a:xfrm xmlns:a="http://schemas.openxmlformats.org/drawingml/2006/main">
            <a:off x="609600" y="2714625"/>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51054569-83C9-4EE5-9FDB-464FE42DCBE3}"/>
              </a:ext>
            </a:extLst>
          </p:cNvPr>
          <p:cNvSpPr>
            <a:spLocks xmlns:a="http://schemas.openxmlformats.org/drawingml/2006/main" noGrp="1"/>
          </p:cNvSpPr>
          <p:nvPr/>
        </p:nvSpPr>
        <p:spPr>
          <a:xfrm xmlns:a="http://schemas.openxmlformats.org/drawingml/2006/main">
            <a:off x="857250" y="2828925"/>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B  Only with public data</a:t>
            </a:r>
          </a:p>
        </p:txBody>
      </p:sp>
      <p:sp>
        <p:nvSpPr>
          <p:cNvPr id="12" name="">
            <a:extLst xmlns:a="http://schemas.openxmlformats.org/drawingml/2006/main">
              <a:ext uri="{FF2B5EF4-FFF2-40B4-BE49-F238E27FC236}">
                <a16:creationId xmlns:a16="http://schemas.microsoft.com/office/drawing/2014/main" id="{A3A680CB-4505-4BE6-84C4-1318D11D2000}"/>
              </a:ext>
            </a:extLst>
          </p:cNvPr>
          <p:cNvSpPr>
            <a:spLocks xmlns:a="http://schemas.openxmlformats.org/drawingml/2006/main" noGrp="1"/>
          </p:cNvSpPr>
          <p:nvPr/>
        </p:nvSpPr>
        <p:spPr>
          <a:xfrm xmlns:a="http://schemas.openxmlformats.org/drawingml/2006/main">
            <a:off x="609600" y="3657600"/>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C17BA4F-C148-4C7E-AF90-0227F74816AF}"/>
              </a:ext>
            </a:extLst>
          </p:cNvPr>
          <p:cNvSpPr>
            <a:spLocks xmlns:a="http://schemas.openxmlformats.org/drawingml/2006/main" noGrp="1"/>
          </p:cNvSpPr>
          <p:nvPr/>
        </p:nvSpPr>
        <p:spPr>
          <a:xfrm xmlns:a="http://schemas.openxmlformats.org/drawingml/2006/main">
            <a:off x="857250" y="377190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C  No</a:t>
            </a:r>
          </a:p>
        </p:txBody>
      </p:sp>
      <p:sp>
        <p:nvSpPr>
          <p:cNvPr id="14" name="">
            <a:extLst xmlns:a="http://schemas.openxmlformats.org/drawingml/2006/main">
              <a:ext uri="{FF2B5EF4-FFF2-40B4-BE49-F238E27FC236}">
                <a16:creationId xmlns:a16="http://schemas.microsoft.com/office/drawing/2014/main" id="{4329C65D-859A-432A-8CED-E55E2D6C4F0D}"/>
              </a:ext>
            </a:extLst>
          </p:cNvPr>
          <p:cNvSpPr>
            <a:spLocks xmlns:a="http://schemas.openxmlformats.org/drawingml/2006/main" noGrp="1"/>
          </p:cNvSpPr>
          <p:nvPr/>
        </p:nvSpPr>
        <p:spPr>
          <a:xfrm xmlns:a="http://schemas.openxmlformats.org/drawingml/2006/main">
            <a:off x="609600" y="4600575"/>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2314F5E3-AF57-4B41-95C3-9ADEACEB0DF1}"/>
              </a:ext>
            </a:extLst>
          </p:cNvPr>
          <p:cNvSpPr>
            <a:spLocks xmlns:a="http://schemas.openxmlformats.org/drawingml/2006/main" noGrp="1"/>
          </p:cNvSpPr>
          <p:nvPr/>
        </p:nvSpPr>
        <p:spPr>
          <a:xfrm xmlns:a="http://schemas.openxmlformats.org/drawingml/2006/main">
            <a:off x="857250" y="4714875"/>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D  Don't know</a:t>
            </a:r>
          </a:p>
        </p:txBody>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a61caaf27b96470b"/>
          <a:stretch xmlns:a="http://schemas.openxmlformats.org/drawingml/2006/main"/>
        </p:blipFill>
        <p:spPr>
          <a:xfrm xmlns:a="http://schemas.openxmlformats.org/drawingml/2006/main">
            <a:off x="9334500" y="2000250"/>
            <a:ext cx="2190750" cy="2190750"/>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C18A92E5-70AB-4123-8375-49E1AE4576A5}"/>
              </a:ext>
            </a:extLst>
          </p:cNvPr>
          <p:cNvSpPr>
            <a:spLocks xmlns:a="http://schemas.openxmlformats.org/drawingml/2006/main" noGrp="1"/>
          </p:cNvSpPr>
          <p:nvPr/>
        </p:nvSpPr>
        <p:spPr>
          <a:xfrm xmlns:a="http://schemas.openxmlformats.org/drawingml/2006/main">
            <a:off x="9334500" y="4305300"/>
            <a:ext cx="2190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1">
                <a:solidFill>
                  <a:srgbClr val="2F1863"/>
                </a:solidFill>
                <a:latin typeface="Sora"/>
                <a:ea typeface="Sora"/>
                <a:cs typeface="Sora"/>
              </a:defRPr>
            </a:pPr>
            <a:r>
              <a:rPr sz="1350" b="1">
                <a:solidFill>
                  <a:srgbClr val="2F1863"/>
                </a:solidFill>
                <a:latin typeface="Sora"/>
                <a:ea typeface="Sora"/>
                <a:cs typeface="Sora"/>
              </a:rPr>
              <a:t>Open in the hub</a:t>
            </a:r>
          </a:p>
        </p:txBody>
      </p:sp>
      <p:sp>
        <p:nvSpPr>
          <p:cNvPr id="18" name="">
            <a:extLst xmlns:a="http://schemas.openxmlformats.org/drawingml/2006/main">
              <a:ext uri="{FF2B5EF4-FFF2-40B4-BE49-F238E27FC236}">
                <a16:creationId xmlns:a16="http://schemas.microsoft.com/office/drawing/2014/main" id="{F6160166-8B8B-463C-8BC9-BE80B3BF3A4A}"/>
              </a:ext>
            </a:extLst>
          </p:cNvPr>
          <p:cNvSpPr>
            <a:spLocks xmlns:a="http://schemas.openxmlformats.org/drawingml/2006/main" noGrp="1"/>
          </p:cNvSpPr>
          <p:nvPr/>
        </p:nvSpPr>
        <p:spPr>
          <a:xfrm xmlns:a="http://schemas.openxmlformats.org/drawingml/2006/main">
            <a:off x="9334500" y="50482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b403e2057013478a"/>
              </a:rPr>
              <a:t>Live results</a:t>
            </a:r>
          </a:p>
        </p:txBody>
      </p:sp>
    </p:spTree>
    <p:extLst>
      <p:ext uri="{BB962C8B-B14F-4D97-AF65-F5344CB8AC3E}">
        <p14:creationId xmlns:p14="http://schemas.microsoft.com/office/powerpoint/2010/main" val="1159619501"/>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94CA327C-C968-49DB-AFA4-9B81C41A0004}"/>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22B79B8-EB7E-421C-B33B-A986E041F4A5}"/>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17:55 · HH</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ebd76c6f238045d1"/>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82eefdb568d4c51"/>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A58E227-B9AF-4C69-BF9D-783537AE974E}"/>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Live on the presenter’s computer: a regulatory monitor</a:t>
            </a:r>
          </a:p>
        </p:txBody>
      </p:sp>
      <p:sp>
        <p:nvSpPr>
          <p:cNvPr id="6" name="">
            <a:extLst xmlns:a="http://schemas.openxmlformats.org/drawingml/2006/main">
              <a:ext uri="{FF2B5EF4-FFF2-40B4-BE49-F238E27FC236}">
                <a16:creationId xmlns:a16="http://schemas.microsoft.com/office/drawing/2014/main" id="{162D6596-169B-435B-BF78-1AB4A9F6A32F}"/>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D91CD4F0-F32B-4E22-BE2D-1675614E1CD8}"/>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25 / 37</a:t>
            </a:r>
          </a:p>
        </p:txBody>
      </p:sp>
      <p:sp>
        <p:nvSpPr>
          <p:cNvPr id="8" name="">
            <a:extLst xmlns:a="http://schemas.openxmlformats.org/drawingml/2006/main">
              <a:ext uri="{FF2B5EF4-FFF2-40B4-BE49-F238E27FC236}">
                <a16:creationId xmlns:a16="http://schemas.microsoft.com/office/drawing/2014/main" id="{1B208124-E59D-4F8E-9FB4-1A222ED27285}"/>
              </a:ext>
            </a:extLst>
          </p:cNvPr>
          <p:cNvSpPr>
            <a:spLocks xmlns:a="http://schemas.openxmlformats.org/drawingml/2006/main" noGrp="1"/>
          </p:cNvSpPr>
          <p:nvPr/>
        </p:nvSpPr>
        <p:spPr>
          <a:xfrm xmlns:a="http://schemas.openxmlformats.org/drawingml/2006/main">
            <a:off x="609600" y="1809750"/>
            <a:ext cx="3530600" cy="2876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FDFC5A48-0780-46BD-8AEF-B4CAFF91560F}"/>
              </a:ext>
            </a:extLst>
          </p:cNvPr>
          <p:cNvSpPr>
            <a:spLocks xmlns:a="http://schemas.openxmlformats.org/drawingml/2006/main" noGrp="1"/>
          </p:cNvSpPr>
          <p:nvPr/>
        </p:nvSpPr>
        <p:spPr>
          <a:xfrm xmlns:a="http://schemas.openxmlformats.org/drawingml/2006/main">
            <a:off x="800100" y="198120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2F1863"/>
                </a:solidFill>
                <a:latin typeface="Sora"/>
                <a:ea typeface="Sora"/>
                <a:cs typeface="Sora"/>
              </a:defRPr>
            </a:pPr>
            <a:r>
              <a:rPr sz="1725" b="1">
                <a:solidFill>
                  <a:srgbClr val="2F1863"/>
                </a:solidFill>
                <a:latin typeface="Sora"/>
                <a:ea typeface="Sora"/>
                <a:cs typeface="Sora"/>
              </a:rPr>
              <a:t>1  Ask the room</a:t>
            </a:r>
          </a:p>
        </p:txBody>
      </p:sp>
      <p:sp>
        <p:nvSpPr>
          <p:cNvPr id="10" name="">
            <a:extLst xmlns:a="http://schemas.openxmlformats.org/drawingml/2006/main">
              <a:ext uri="{FF2B5EF4-FFF2-40B4-BE49-F238E27FC236}">
                <a16:creationId xmlns:a16="http://schemas.microsoft.com/office/drawing/2014/main" id="{23940761-B47F-47B4-A18F-71A5188E0FA3}"/>
              </a:ext>
            </a:extLst>
          </p:cNvPr>
          <p:cNvSpPr>
            <a:spLocks xmlns:a="http://schemas.openxmlformats.org/drawingml/2006/main" noGrp="1"/>
          </p:cNvSpPr>
          <p:nvPr/>
        </p:nvSpPr>
        <p:spPr>
          <a:xfrm xmlns:a="http://schemas.openxmlformats.org/drawingml/2006/main">
            <a:off x="800100" y="2667000"/>
            <a:ext cx="3149600" cy="1876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Which new rule or publication matters to you?</a:t>
            </a:r>
          </a:p>
        </p:txBody>
      </p:sp>
      <p:sp>
        <p:nvSpPr>
          <p:cNvPr id="11" name="">
            <a:extLst xmlns:a="http://schemas.openxmlformats.org/drawingml/2006/main">
              <a:ext uri="{FF2B5EF4-FFF2-40B4-BE49-F238E27FC236}">
                <a16:creationId xmlns:a16="http://schemas.microsoft.com/office/drawing/2014/main" id="{9C83890A-678C-4F27-979B-AA041DCE8715}"/>
              </a:ext>
            </a:extLst>
          </p:cNvPr>
          <p:cNvSpPr>
            <a:spLocks xmlns:a="http://schemas.openxmlformats.org/drawingml/2006/main" noGrp="1"/>
          </p:cNvSpPr>
          <p:nvPr/>
        </p:nvSpPr>
        <p:spPr>
          <a:xfrm xmlns:a="http://schemas.openxmlformats.org/drawingml/2006/main">
            <a:off x="4330700" y="1809750"/>
            <a:ext cx="3530600" cy="2876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ED3B5E1F-2B43-4472-AB73-A27A1AB667FE}"/>
              </a:ext>
            </a:extLst>
          </p:cNvPr>
          <p:cNvSpPr>
            <a:spLocks xmlns:a="http://schemas.openxmlformats.org/drawingml/2006/main" noGrp="1"/>
          </p:cNvSpPr>
          <p:nvPr/>
        </p:nvSpPr>
        <p:spPr>
          <a:xfrm xmlns:a="http://schemas.openxmlformats.org/drawingml/2006/main">
            <a:off x="4521200" y="198120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2F1863"/>
                </a:solidFill>
                <a:latin typeface="Sora"/>
                <a:ea typeface="Sora"/>
                <a:cs typeface="Sora"/>
              </a:defRPr>
            </a:pPr>
            <a:r>
              <a:rPr sz="1725" b="1">
                <a:solidFill>
                  <a:srgbClr val="2F1863"/>
                </a:solidFill>
                <a:latin typeface="Sora"/>
                <a:ea typeface="Sora"/>
                <a:cs typeface="Sora"/>
              </a:rPr>
              <a:t>2  Show the Skill and chat</a:t>
            </a:r>
          </a:p>
        </p:txBody>
      </p:sp>
      <p:sp>
        <p:nvSpPr>
          <p:cNvPr id="13" name="">
            <a:extLst xmlns:a="http://schemas.openxmlformats.org/drawingml/2006/main">
              <a:ext uri="{FF2B5EF4-FFF2-40B4-BE49-F238E27FC236}">
                <a16:creationId xmlns:a16="http://schemas.microsoft.com/office/drawing/2014/main" id="{4930E891-028C-4454-92D9-E73108F48423}"/>
              </a:ext>
            </a:extLst>
          </p:cNvPr>
          <p:cNvSpPr>
            <a:spLocks xmlns:a="http://schemas.openxmlformats.org/drawingml/2006/main" noGrp="1"/>
          </p:cNvSpPr>
          <p:nvPr/>
        </p:nvSpPr>
        <p:spPr>
          <a:xfrm xmlns:a="http://schemas.openxmlformats.org/drawingml/2006/main">
            <a:off x="4521200" y="2667000"/>
            <a:ext cx="3149600" cy="1876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Open the installed Skill; enter topic and jurisdiction</a:t>
            </a:r>
          </a:p>
        </p:txBody>
      </p:sp>
      <p:sp>
        <p:nvSpPr>
          <p:cNvPr id="14" name="">
            <a:extLst xmlns:a="http://schemas.openxmlformats.org/drawingml/2006/main">
              <a:ext uri="{FF2B5EF4-FFF2-40B4-BE49-F238E27FC236}">
                <a16:creationId xmlns:a16="http://schemas.microsoft.com/office/drawing/2014/main" id="{E782404A-70BA-4CC7-9117-D26B375BD561}"/>
              </a:ext>
            </a:extLst>
          </p:cNvPr>
          <p:cNvSpPr>
            <a:spLocks xmlns:a="http://schemas.openxmlformats.org/drawingml/2006/main" noGrp="1"/>
          </p:cNvSpPr>
          <p:nvPr/>
        </p:nvSpPr>
        <p:spPr>
          <a:xfrm xmlns:a="http://schemas.openxmlformats.org/drawingml/2006/main">
            <a:off x="8051800" y="1809750"/>
            <a:ext cx="3530600" cy="2876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BBBB6958-CDA9-4204-B6E3-CD0AF7919F31}"/>
              </a:ext>
            </a:extLst>
          </p:cNvPr>
          <p:cNvSpPr>
            <a:spLocks xmlns:a="http://schemas.openxmlformats.org/drawingml/2006/main" noGrp="1"/>
          </p:cNvSpPr>
          <p:nvPr/>
        </p:nvSpPr>
        <p:spPr>
          <a:xfrm xmlns:a="http://schemas.openxmlformats.org/drawingml/2006/main">
            <a:off x="8242300" y="198120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2F1863"/>
                </a:solidFill>
                <a:latin typeface="Sora"/>
                <a:ea typeface="Sora"/>
                <a:cs typeface="Sora"/>
              </a:defRPr>
            </a:pPr>
            <a:r>
              <a:rPr sz="1725" b="1">
                <a:solidFill>
                  <a:srgbClr val="2F1863"/>
                </a:solidFill>
                <a:latin typeface="Sora"/>
                <a:ea typeface="Sora"/>
                <a:cs typeface="Sora"/>
              </a:rPr>
              <a:t>3  Check the result</a:t>
            </a:r>
          </a:p>
        </p:txBody>
      </p:sp>
      <p:sp>
        <p:nvSpPr>
          <p:cNvPr id="16" name="">
            <a:extLst xmlns:a="http://schemas.openxmlformats.org/drawingml/2006/main">
              <a:ext uri="{FF2B5EF4-FFF2-40B4-BE49-F238E27FC236}">
                <a16:creationId xmlns:a16="http://schemas.microsoft.com/office/drawing/2014/main" id="{43D60E34-74E9-44EE-A196-A2BF4F98DD75}"/>
              </a:ext>
            </a:extLst>
          </p:cNvPr>
          <p:cNvSpPr>
            <a:spLocks xmlns:a="http://schemas.openxmlformats.org/drawingml/2006/main" noGrp="1"/>
          </p:cNvSpPr>
          <p:nvPr/>
        </p:nvSpPr>
        <p:spPr>
          <a:xfrm xmlns:a="http://schemas.openxmlformats.org/drawingml/2006/main">
            <a:off x="8242300" y="2667000"/>
            <a:ext cx="3149600" cy="1876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Show the original source, citation and human decision</a:t>
            </a:r>
          </a:p>
        </p:txBody>
      </p:sp>
      <p:sp>
        <p:nvSpPr>
          <p:cNvPr id="17" name="">
            <a:extLst xmlns:a="http://schemas.openxmlformats.org/drawingml/2006/main">
              <a:ext uri="{FF2B5EF4-FFF2-40B4-BE49-F238E27FC236}">
                <a16:creationId xmlns:a16="http://schemas.microsoft.com/office/drawing/2014/main" id="{D8016DB9-DFB6-49AA-BBC8-1DAEAC9F1372}"/>
              </a:ext>
            </a:extLst>
          </p:cNvPr>
          <p:cNvSpPr>
            <a:spLocks xmlns:a="http://schemas.openxmlformats.org/drawingml/2006/main" noGrp="1"/>
          </p:cNvSpPr>
          <p:nvPr/>
        </p:nvSpPr>
        <p:spPr>
          <a:xfrm xmlns:a="http://schemas.openxmlformats.org/drawingml/2006/main">
            <a:off x="609600" y="4981575"/>
            <a:ext cx="109728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95959"/>
                </a:solidFill>
                <a:latin typeface="Sora"/>
                <a:ea typeface="Sora"/>
                <a:cs typeface="Sora"/>
              </a:defRPr>
            </a:pPr>
            <a:r>
              <a:rPr sz="1425" b="0">
                <a:solidFill>
                  <a:srgbClr val="595959"/>
                </a:solidFill>
                <a:latin typeface="Sora"/>
                <a:ea typeface="Sora"/>
                <a:cs typeface="Sora"/>
              </a:rPr>
              <a:t>If nobody suggests a case, use a recent public data protection publication.</a:t>
            </a:r>
          </a:p>
        </p:txBody>
      </p:sp>
      <p:sp>
        <p:nvSpPr>
          <p:cNvPr id="18" name="">
            <a:extLst xmlns:a="http://schemas.openxmlformats.org/drawingml/2006/main">
              <a:ext uri="{FF2B5EF4-FFF2-40B4-BE49-F238E27FC236}">
                <a16:creationId xmlns:a16="http://schemas.microsoft.com/office/drawing/2014/main" id="{DC110368-F8A6-4A7E-9185-BF54052A7762}"/>
              </a:ext>
            </a:extLst>
          </p:cNvPr>
          <p:cNvSpPr>
            <a:spLocks xmlns:a="http://schemas.openxmlformats.org/drawingml/2006/main" noGrp="1"/>
          </p:cNvSpPr>
          <p:nvPr/>
        </p:nvSpPr>
        <p:spPr>
          <a:xfrm xmlns:a="http://schemas.openxmlformats.org/drawingml/2006/main">
            <a:off x="609600" y="5562600"/>
            <a:ext cx="5619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6b32cf13515c4ac2"/>
              </a:rPr>
              <a:t>Presenter Skill ZIP ↓</a:t>
            </a:r>
          </a:p>
        </p:txBody>
      </p:sp>
      <p:sp>
        <p:nvSpPr>
          <p:cNvPr id="19" name="">
            <a:extLst xmlns:a="http://schemas.openxmlformats.org/drawingml/2006/main">
              <a:ext uri="{FF2B5EF4-FFF2-40B4-BE49-F238E27FC236}">
                <a16:creationId xmlns:a16="http://schemas.microsoft.com/office/drawing/2014/main" id="{7A7B406C-3EF0-4B13-B384-2FD7A5B9027C}"/>
              </a:ext>
            </a:extLst>
          </p:cNvPr>
          <p:cNvSpPr>
            <a:spLocks xmlns:a="http://schemas.openxmlformats.org/drawingml/2006/main" noGrp="1"/>
          </p:cNvSpPr>
          <p:nvPr/>
        </p:nvSpPr>
        <p:spPr>
          <a:xfrm xmlns:a="http://schemas.openxmlformats.org/drawingml/2006/main">
            <a:off x="6191250" y="556260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211dd5c047ba42ca"/>
              </a:rPr>
              <a:t>Open monitor in the hub ↗</a:t>
            </a:r>
          </a:p>
        </p:txBody>
      </p:sp>
    </p:spTree>
    <p:extLst>
      <p:ext uri="{BB962C8B-B14F-4D97-AF65-F5344CB8AC3E}">
        <p14:creationId xmlns:p14="http://schemas.microsoft.com/office/powerpoint/2010/main" val="653897992"/>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68B8509B-E552-469A-863D-FDDA6CBF8F10}"/>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1E3A682-3F4D-4F88-AC7D-969DF7C29D24}"/>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17:59 · HH</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6d102cf75bb44efb"/>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3e4d59fdabf4863"/>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4D5025C-69F3-4D36-841F-0B51F35F3E10}"/>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Inside the sample monitor</a:t>
            </a:r>
          </a:p>
        </p:txBody>
      </p:sp>
      <p:sp>
        <p:nvSpPr>
          <p:cNvPr id="6" name="">
            <a:extLst xmlns:a="http://schemas.openxmlformats.org/drawingml/2006/main">
              <a:ext uri="{FF2B5EF4-FFF2-40B4-BE49-F238E27FC236}">
                <a16:creationId xmlns:a16="http://schemas.microsoft.com/office/drawing/2014/main" id="{BE06F53E-5057-47E4-AC97-E498A7621700}"/>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7415D57F-FA6C-4307-BA25-658CFC44A757}"/>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26 / 37</a:t>
            </a:r>
          </a:p>
        </p:txBody>
      </p:sp>
      <p:sp>
        <p:nvSpPr>
          <p:cNvPr id="8" name="">
            <a:extLst xmlns:a="http://schemas.openxmlformats.org/drawingml/2006/main">
              <a:ext uri="{FF2B5EF4-FFF2-40B4-BE49-F238E27FC236}">
                <a16:creationId xmlns:a16="http://schemas.microsoft.com/office/drawing/2014/main" id="{5A0B29E1-624C-4CDF-AAE5-1F6619740924}"/>
              </a:ext>
            </a:extLst>
          </p:cNvPr>
          <p:cNvSpPr>
            <a:spLocks xmlns:a="http://schemas.openxmlformats.org/drawingml/2006/main" noGrp="1"/>
          </p:cNvSpPr>
          <p:nvPr/>
        </p:nvSpPr>
        <p:spPr>
          <a:xfrm xmlns:a="http://schemas.openxmlformats.org/drawingml/2006/main">
            <a:off x="609600" y="1771650"/>
            <a:ext cx="6477000" cy="4295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FA3A766F-F731-46D8-9D55-C7ABF5175A18}"/>
              </a:ext>
            </a:extLst>
          </p:cNvPr>
          <p:cNvSpPr>
            <a:spLocks xmlns:a="http://schemas.openxmlformats.org/drawingml/2006/main" noGrp="1"/>
          </p:cNvSpPr>
          <p:nvPr/>
        </p:nvSpPr>
        <p:spPr>
          <a:xfrm xmlns:a="http://schemas.openxmlformats.org/drawingml/2006/main">
            <a:off x="838200" y="1924050"/>
            <a:ext cx="6019800" cy="402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name: regulatory-monitor-data-protection</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description: Creates a monthly report</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  on data protection changes.</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a:t>
            </a:r>
          </a:p>
          <a:p xmlns:a="http://schemas.openxmlformats.org/drawingml/2006/main">
            <a:r>
              <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 Three rules</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1. Only approved sources.</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2. Evidence for every statement.</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3. Do not make legal decisions.</a:t>
            </a:r>
          </a:p>
          <a:p xmlns:a="http://schemas.openxmlformats.org/drawingml/2006/main">
            <a:r>
              <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 Steps</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1. Confirm the period.</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2. Read the previous report.</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3. Check the sources.</a:t>
            </a:r>
          </a:p>
        </p:txBody>
      </p:sp>
      <p:sp>
        <p:nvSpPr>
          <p:cNvPr id="10" name="">
            <a:extLst xmlns:a="http://schemas.openxmlformats.org/drawingml/2006/main">
              <a:ext uri="{FF2B5EF4-FFF2-40B4-BE49-F238E27FC236}">
                <a16:creationId xmlns:a16="http://schemas.microsoft.com/office/drawing/2014/main" id="{E4FAB245-BF6A-4DE4-A3AE-8F542383B493}"/>
              </a:ext>
            </a:extLst>
          </p:cNvPr>
          <p:cNvSpPr>
            <a:spLocks xmlns:a="http://schemas.openxmlformats.org/drawingml/2006/main" noGrp="1"/>
          </p:cNvSpPr>
          <p:nvPr/>
        </p:nvSpPr>
        <p:spPr>
          <a:xfrm xmlns:a="http://schemas.openxmlformats.org/drawingml/2006/main">
            <a:off x="7353300" y="1771650"/>
            <a:ext cx="4210050" cy="9334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9859F01D-6042-457E-8870-C7C87914E017}"/>
              </a:ext>
            </a:extLst>
          </p:cNvPr>
          <p:cNvSpPr>
            <a:spLocks xmlns:a="http://schemas.openxmlformats.org/drawingml/2006/main" noGrp="1"/>
          </p:cNvSpPr>
          <p:nvPr/>
        </p:nvSpPr>
        <p:spPr>
          <a:xfrm xmlns:a="http://schemas.openxmlformats.org/drawingml/2006/main">
            <a:off x="7524750" y="1838325"/>
            <a:ext cx="38290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SKILL.md</a:t>
            </a:r>
          </a:p>
        </p:txBody>
      </p:sp>
      <p:sp>
        <p:nvSpPr>
          <p:cNvPr id="12" name="">
            <a:extLst xmlns:a="http://schemas.openxmlformats.org/drawingml/2006/main">
              <a:ext uri="{FF2B5EF4-FFF2-40B4-BE49-F238E27FC236}">
                <a16:creationId xmlns:a16="http://schemas.microsoft.com/office/drawing/2014/main" id="{4C245311-E058-430F-806C-19AF93507A65}"/>
              </a:ext>
            </a:extLst>
          </p:cNvPr>
          <p:cNvSpPr>
            <a:spLocks xmlns:a="http://schemas.openxmlformats.org/drawingml/2006/main" noGrp="1"/>
          </p:cNvSpPr>
          <p:nvPr/>
        </p:nvSpPr>
        <p:spPr>
          <a:xfrm xmlns:a="http://schemas.openxmlformats.org/drawingml/2006/main">
            <a:off x="7524750" y="2162175"/>
            <a:ext cx="38290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Instructions and the three rules</a:t>
            </a:r>
          </a:p>
        </p:txBody>
      </p:sp>
      <p:sp>
        <p:nvSpPr>
          <p:cNvPr id="13" name="">
            <a:extLst xmlns:a="http://schemas.openxmlformats.org/drawingml/2006/main">
              <a:ext uri="{FF2B5EF4-FFF2-40B4-BE49-F238E27FC236}">
                <a16:creationId xmlns:a16="http://schemas.microsoft.com/office/drawing/2014/main" id="{E3443D3B-B0FE-4935-B816-050E53BE9E80}"/>
              </a:ext>
            </a:extLst>
          </p:cNvPr>
          <p:cNvSpPr>
            <a:spLocks xmlns:a="http://schemas.openxmlformats.org/drawingml/2006/main" noGrp="1"/>
          </p:cNvSpPr>
          <p:nvPr/>
        </p:nvSpPr>
        <p:spPr>
          <a:xfrm xmlns:a="http://schemas.openxmlformats.org/drawingml/2006/main">
            <a:off x="7353300" y="2838450"/>
            <a:ext cx="4210050" cy="9334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757AA9D-63D5-4646-8F72-D2BEB96371B7}"/>
              </a:ext>
            </a:extLst>
          </p:cNvPr>
          <p:cNvSpPr>
            <a:spLocks xmlns:a="http://schemas.openxmlformats.org/drawingml/2006/main" noGrp="1"/>
          </p:cNvSpPr>
          <p:nvPr/>
        </p:nvSpPr>
        <p:spPr>
          <a:xfrm xmlns:a="http://schemas.openxmlformats.org/drawingml/2006/main">
            <a:off x="7524750" y="2905125"/>
            <a:ext cx="38290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source-register.md</a:t>
            </a:r>
          </a:p>
        </p:txBody>
      </p:sp>
      <p:sp>
        <p:nvSpPr>
          <p:cNvPr id="15" name="">
            <a:extLst xmlns:a="http://schemas.openxmlformats.org/drawingml/2006/main">
              <a:ext uri="{FF2B5EF4-FFF2-40B4-BE49-F238E27FC236}">
                <a16:creationId xmlns:a16="http://schemas.microsoft.com/office/drawing/2014/main" id="{DCA81804-9E2C-401C-B9DA-C0D51EAF2B3B}"/>
              </a:ext>
            </a:extLst>
          </p:cNvPr>
          <p:cNvSpPr>
            <a:spLocks xmlns:a="http://schemas.openxmlformats.org/drawingml/2006/main" noGrp="1"/>
          </p:cNvSpPr>
          <p:nvPr/>
        </p:nvSpPr>
        <p:spPr>
          <a:xfrm xmlns:a="http://schemas.openxmlformats.org/drawingml/2006/main">
            <a:off x="7524750" y="3228975"/>
            <a:ext cx="38290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Your closed list of sources</a:t>
            </a:r>
          </a:p>
        </p:txBody>
      </p:sp>
      <p:sp>
        <p:nvSpPr>
          <p:cNvPr id="16" name="">
            <a:extLst xmlns:a="http://schemas.openxmlformats.org/drawingml/2006/main">
              <a:ext uri="{FF2B5EF4-FFF2-40B4-BE49-F238E27FC236}">
                <a16:creationId xmlns:a16="http://schemas.microsoft.com/office/drawing/2014/main" id="{3A702A2B-6CD5-4CBE-A6BF-E53FF37C53C6}"/>
              </a:ext>
            </a:extLst>
          </p:cNvPr>
          <p:cNvSpPr>
            <a:spLocks xmlns:a="http://schemas.openxmlformats.org/drawingml/2006/main" noGrp="1"/>
          </p:cNvSpPr>
          <p:nvPr/>
        </p:nvSpPr>
        <p:spPr>
          <a:xfrm xmlns:a="http://schemas.openxmlformats.org/drawingml/2006/main">
            <a:off x="7353300" y="3905250"/>
            <a:ext cx="4210050" cy="9334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5EDA773E-5E51-42D8-8E94-6700609D4126}"/>
              </a:ext>
            </a:extLst>
          </p:cNvPr>
          <p:cNvSpPr>
            <a:spLocks xmlns:a="http://schemas.openxmlformats.org/drawingml/2006/main" noGrp="1"/>
          </p:cNvSpPr>
          <p:nvPr/>
        </p:nvSpPr>
        <p:spPr>
          <a:xfrm xmlns:a="http://schemas.openxmlformats.org/drawingml/2006/main">
            <a:off x="7524750" y="3971925"/>
            <a:ext cx="38290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topic-list.md</a:t>
            </a:r>
          </a:p>
        </p:txBody>
      </p:sp>
      <p:sp>
        <p:nvSpPr>
          <p:cNvPr id="18" name="">
            <a:extLst xmlns:a="http://schemas.openxmlformats.org/drawingml/2006/main">
              <a:ext uri="{FF2B5EF4-FFF2-40B4-BE49-F238E27FC236}">
                <a16:creationId xmlns:a16="http://schemas.microsoft.com/office/drawing/2014/main" id="{1CF5D1FE-9E42-46FD-98EC-F5CCC160D4FA}"/>
              </a:ext>
            </a:extLst>
          </p:cNvPr>
          <p:cNvSpPr>
            <a:spLocks xmlns:a="http://schemas.openxmlformats.org/drawingml/2006/main" noGrp="1"/>
          </p:cNvSpPr>
          <p:nvPr/>
        </p:nvSpPr>
        <p:spPr>
          <a:xfrm xmlns:a="http://schemas.openxmlformats.org/drawingml/2006/main">
            <a:off x="7524750" y="4295775"/>
            <a:ext cx="38290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Topics relevant to your organisation</a:t>
            </a:r>
          </a:p>
        </p:txBody>
      </p:sp>
      <p:sp>
        <p:nvSpPr>
          <p:cNvPr id="19" name="">
            <a:extLst xmlns:a="http://schemas.openxmlformats.org/drawingml/2006/main">
              <a:ext uri="{FF2B5EF4-FFF2-40B4-BE49-F238E27FC236}">
                <a16:creationId xmlns:a16="http://schemas.microsoft.com/office/drawing/2014/main" id="{EAF4C914-0BE1-4707-837E-DE4BE83EA58A}"/>
              </a:ext>
            </a:extLst>
          </p:cNvPr>
          <p:cNvSpPr>
            <a:spLocks xmlns:a="http://schemas.openxmlformats.org/drawingml/2006/main" noGrp="1"/>
          </p:cNvSpPr>
          <p:nvPr/>
        </p:nvSpPr>
        <p:spPr>
          <a:xfrm xmlns:a="http://schemas.openxmlformats.org/drawingml/2006/main">
            <a:off x="7353300" y="4972050"/>
            <a:ext cx="4210050" cy="9334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F371A266-3F87-4A60-B713-74A14A221A6D}"/>
              </a:ext>
            </a:extLst>
          </p:cNvPr>
          <p:cNvSpPr>
            <a:spLocks xmlns:a="http://schemas.openxmlformats.org/drawingml/2006/main" noGrp="1"/>
          </p:cNvSpPr>
          <p:nvPr/>
        </p:nvSpPr>
        <p:spPr>
          <a:xfrm xmlns:a="http://schemas.openxmlformats.org/drawingml/2006/main">
            <a:off x="7524750" y="5038725"/>
            <a:ext cx="38290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report-template.md</a:t>
            </a:r>
          </a:p>
        </p:txBody>
      </p:sp>
      <p:sp>
        <p:nvSpPr>
          <p:cNvPr id="21" name="">
            <a:extLst xmlns:a="http://schemas.openxmlformats.org/drawingml/2006/main">
              <a:ext uri="{FF2B5EF4-FFF2-40B4-BE49-F238E27FC236}">
                <a16:creationId xmlns:a16="http://schemas.microsoft.com/office/drawing/2014/main" id="{052D5918-F615-4436-85EC-D3EBC56E3978}"/>
              </a:ext>
            </a:extLst>
          </p:cNvPr>
          <p:cNvSpPr>
            <a:spLocks xmlns:a="http://schemas.openxmlformats.org/drawingml/2006/main" noGrp="1"/>
          </p:cNvSpPr>
          <p:nvPr/>
        </p:nvSpPr>
        <p:spPr>
          <a:xfrm xmlns:a="http://schemas.openxmlformats.org/drawingml/2006/main">
            <a:off x="7524750" y="5362575"/>
            <a:ext cx="38290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The same structure for each report</a:t>
            </a:r>
          </a:p>
        </p:txBody>
      </p:sp>
    </p:spTree>
    <p:extLst>
      <p:ext uri="{BB962C8B-B14F-4D97-AF65-F5344CB8AC3E}">
        <p14:creationId xmlns:p14="http://schemas.microsoft.com/office/powerpoint/2010/main" val="401236455"/>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5CF624E7-E805-4EB1-B9C0-4F5158680DB4}"/>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715622F-5089-469E-8E2E-A31DF6FD8EB7}"/>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18:04 · HH</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3d66d44afeab471a"/>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ce8f743c7a644b2d"/>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181424E1-0D8B-450A-96E3-E9CF2F0542FF}"/>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Test together, then take it further</a:t>
            </a:r>
          </a:p>
        </p:txBody>
      </p:sp>
      <p:sp>
        <p:nvSpPr>
          <p:cNvPr id="6" name="">
            <a:extLst xmlns:a="http://schemas.openxmlformats.org/drawingml/2006/main">
              <a:ext uri="{FF2B5EF4-FFF2-40B4-BE49-F238E27FC236}">
                <a16:creationId xmlns:a16="http://schemas.microsoft.com/office/drawing/2014/main" id="{FC15C27D-1EDE-479F-8B80-64D126773F1B}"/>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E2113F35-2E24-45EE-A8E1-4DBB28728C60}"/>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27 / 37</a:t>
            </a:r>
          </a:p>
        </p:txBody>
      </p:sp>
      <p:sp>
        <p:nvSpPr>
          <p:cNvPr id="8" name="">
            <a:extLst xmlns:a="http://schemas.openxmlformats.org/drawingml/2006/main">
              <a:ext uri="{FF2B5EF4-FFF2-40B4-BE49-F238E27FC236}">
                <a16:creationId xmlns:a16="http://schemas.microsoft.com/office/drawing/2014/main" id="{3FA2A2DC-0AA3-4A0F-92AD-7594FD51FC8E}"/>
              </a:ext>
            </a:extLst>
          </p:cNvPr>
          <p:cNvSpPr>
            <a:spLocks xmlns:a="http://schemas.openxmlformats.org/drawingml/2006/main" noGrp="1"/>
          </p:cNvSpPr>
          <p:nvPr/>
        </p:nvSpPr>
        <p:spPr>
          <a:xfrm xmlns:a="http://schemas.openxmlformats.org/drawingml/2006/main">
            <a:off x="609600" y="1790700"/>
            <a:ext cx="353060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696761FE-0B97-4FD3-A6C9-B3CB882A638A}"/>
              </a:ext>
            </a:extLst>
          </p:cNvPr>
          <p:cNvSpPr>
            <a:spLocks xmlns:a="http://schemas.openxmlformats.org/drawingml/2006/main" noGrp="1"/>
          </p:cNvSpPr>
          <p:nvPr/>
        </p:nvSpPr>
        <p:spPr>
          <a:xfrm xmlns:a="http://schemas.openxmlformats.org/drawingml/2006/main">
            <a:off x="8001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A  On the presenter’s computer</a:t>
            </a:r>
          </a:p>
        </p:txBody>
      </p:sp>
      <p:sp>
        <p:nvSpPr>
          <p:cNvPr id="10" name="">
            <a:extLst xmlns:a="http://schemas.openxmlformats.org/drawingml/2006/main">
              <a:ext uri="{FF2B5EF4-FFF2-40B4-BE49-F238E27FC236}">
                <a16:creationId xmlns:a16="http://schemas.microsoft.com/office/drawing/2014/main" id="{439C009D-7FA9-4995-91C6-EDEEA03A6E91}"/>
              </a:ext>
            </a:extLst>
          </p:cNvPr>
          <p:cNvSpPr>
            <a:spLocks xmlns:a="http://schemas.openxmlformats.org/drawingml/2006/main" noGrp="1"/>
          </p:cNvSpPr>
          <p:nvPr/>
        </p:nvSpPr>
        <p:spPr>
          <a:xfrm xmlns:a="http://schemas.openxmlformats.org/drawingml/2006/main">
            <a:off x="800100" y="2647950"/>
            <a:ext cx="31496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We check the source, report and stop point live.</a:t>
            </a:r>
          </a:p>
        </p:txBody>
      </p:sp>
      <p:sp>
        <p:nvSpPr>
          <p:cNvPr id="11" name="">
            <a:extLst xmlns:a="http://schemas.openxmlformats.org/drawingml/2006/main">
              <a:ext uri="{FF2B5EF4-FFF2-40B4-BE49-F238E27FC236}">
                <a16:creationId xmlns:a16="http://schemas.microsoft.com/office/drawing/2014/main" id="{EC74CB1F-8C97-47E4-9CBD-850F012DCE53}"/>
              </a:ext>
            </a:extLst>
          </p:cNvPr>
          <p:cNvSpPr>
            <a:spLocks xmlns:a="http://schemas.openxmlformats.org/drawingml/2006/main" noGrp="1"/>
          </p:cNvSpPr>
          <p:nvPr/>
        </p:nvSpPr>
        <p:spPr>
          <a:xfrm xmlns:a="http://schemas.openxmlformats.org/drawingml/2006/main">
            <a:off x="4330700" y="1790700"/>
            <a:ext cx="353060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D6E80BF5-2294-4FD7-B580-E5AC227337E4}"/>
              </a:ext>
            </a:extLst>
          </p:cNvPr>
          <p:cNvSpPr>
            <a:spLocks xmlns:a="http://schemas.openxmlformats.org/drawingml/2006/main" noGrp="1"/>
          </p:cNvSpPr>
          <p:nvPr/>
        </p:nvSpPr>
        <p:spPr>
          <a:xfrm xmlns:a="http://schemas.openxmlformats.org/drawingml/2006/main">
            <a:off x="45212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B  In the hub after the workshop</a:t>
            </a:r>
          </a:p>
        </p:txBody>
      </p:sp>
      <p:sp>
        <p:nvSpPr>
          <p:cNvPr id="13" name="">
            <a:extLst xmlns:a="http://schemas.openxmlformats.org/drawingml/2006/main">
              <a:ext uri="{FF2B5EF4-FFF2-40B4-BE49-F238E27FC236}">
                <a16:creationId xmlns:a16="http://schemas.microsoft.com/office/drawing/2014/main" id="{82FF71C6-C60D-4D0C-8C30-3DEAADB36C1E}"/>
              </a:ext>
            </a:extLst>
          </p:cNvPr>
          <p:cNvSpPr>
            <a:spLocks xmlns:a="http://schemas.openxmlformats.org/drawingml/2006/main" noGrp="1"/>
          </p:cNvSpPr>
          <p:nvPr/>
        </p:nvSpPr>
        <p:spPr>
          <a:xfrm xmlns:a="http://schemas.openxmlformats.org/drawingml/2006/main">
            <a:off x="4521200" y="2647950"/>
            <a:ext cx="31496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You can try the template yourself. It needs professional review before use.</a:t>
            </a:r>
          </a:p>
        </p:txBody>
      </p:sp>
      <p:sp>
        <p:nvSpPr>
          <p:cNvPr id="14" name="">
            <a:extLst xmlns:a="http://schemas.openxmlformats.org/drawingml/2006/main">
              <a:ext uri="{FF2B5EF4-FFF2-40B4-BE49-F238E27FC236}">
                <a16:creationId xmlns:a16="http://schemas.microsoft.com/office/drawing/2014/main" id="{8B1EBB3A-CD8B-46E8-99B3-039F01E13F01}"/>
              </a:ext>
            </a:extLst>
          </p:cNvPr>
          <p:cNvSpPr>
            <a:spLocks xmlns:a="http://schemas.openxmlformats.org/drawingml/2006/main" noGrp="1"/>
          </p:cNvSpPr>
          <p:nvPr/>
        </p:nvSpPr>
        <p:spPr>
          <a:xfrm xmlns:a="http://schemas.openxmlformats.org/drawingml/2006/main">
            <a:off x="8051800" y="1790700"/>
            <a:ext cx="353060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B60888DF-691D-4FC8-91DF-79598B274D32}"/>
              </a:ext>
            </a:extLst>
          </p:cNvPr>
          <p:cNvSpPr>
            <a:spLocks xmlns:a="http://schemas.openxmlformats.org/drawingml/2006/main" noGrp="1"/>
          </p:cNvSpPr>
          <p:nvPr/>
        </p:nvSpPr>
        <p:spPr>
          <a:xfrm xmlns:a="http://schemas.openxmlformats.org/drawingml/2006/main">
            <a:off x="82423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C  In the full-day workshop</a:t>
            </a:r>
          </a:p>
        </p:txBody>
      </p:sp>
      <p:sp>
        <p:nvSpPr>
          <p:cNvPr id="16" name="">
            <a:extLst xmlns:a="http://schemas.openxmlformats.org/drawingml/2006/main">
              <a:ext uri="{FF2B5EF4-FFF2-40B4-BE49-F238E27FC236}">
                <a16:creationId xmlns:a16="http://schemas.microsoft.com/office/drawing/2014/main" id="{4E704603-152C-4C16-B2DA-76ABFE1BAF21}"/>
              </a:ext>
            </a:extLst>
          </p:cNvPr>
          <p:cNvSpPr>
            <a:spLocks xmlns:a="http://schemas.openxmlformats.org/drawingml/2006/main" noGrp="1"/>
          </p:cNvSpPr>
          <p:nvPr/>
        </p:nvSpPr>
        <p:spPr>
          <a:xfrm xmlns:a="http://schemas.openxmlformats.org/drawingml/2006/main">
            <a:off x="8242300" y="2647950"/>
            <a:ext cx="31496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Your team chooses and tests two or three workflows, including a monitor if useful.</a:t>
            </a:r>
          </a:p>
        </p:txBody>
      </p:sp>
      <p:sp>
        <p:nvSpPr>
          <p:cNvPr id="17" name="">
            <a:extLst xmlns:a="http://schemas.openxmlformats.org/drawingml/2006/main">
              <a:ext uri="{FF2B5EF4-FFF2-40B4-BE49-F238E27FC236}">
                <a16:creationId xmlns:a16="http://schemas.microsoft.com/office/drawing/2014/main" id="{AD3A78DA-0463-4AB7-81CA-79E50E59E80A}"/>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2DB870ED-6DB6-4FDB-BEBD-86382F6748E4}"/>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LIVE ON THE PRESENTER’S COMPUTER</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We check an original source and show where a person decides.</a:t>
            </a:r>
          </a:p>
        </p:txBody>
      </p:sp>
    </p:spTree>
    <p:extLst>
      <p:ext uri="{BB962C8B-B14F-4D97-AF65-F5344CB8AC3E}">
        <p14:creationId xmlns:p14="http://schemas.microsoft.com/office/powerpoint/2010/main" val="797425468"/>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306D662-0F16-4F48-AA2C-C0830AADB4CC}"/>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9643555-0241-4D1C-B92D-5DFD26BA0974}"/>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18:09 · HH</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6ae6171a542439e"/>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ef51dddcf6a84924"/>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F358F26-6DFD-4F56-9B41-693D77C79018}"/>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Presenter prompt: a new regulatory update</a:t>
            </a:r>
          </a:p>
        </p:txBody>
      </p:sp>
      <p:sp>
        <p:nvSpPr>
          <p:cNvPr id="6" name="">
            <a:extLst xmlns:a="http://schemas.openxmlformats.org/drawingml/2006/main">
              <a:ext uri="{FF2B5EF4-FFF2-40B4-BE49-F238E27FC236}">
                <a16:creationId xmlns:a16="http://schemas.microsoft.com/office/drawing/2014/main" id="{4FA111B2-E1DE-47BE-A897-5C03ADA87E6A}"/>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D1F394DF-E9AE-471B-9755-B438A8F07F29}"/>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28 / 37</a:t>
            </a:r>
          </a:p>
        </p:txBody>
      </p:sp>
      <p:sp>
        <p:nvSpPr>
          <p:cNvPr id="8" name="">
            <a:extLst xmlns:a="http://schemas.openxmlformats.org/drawingml/2006/main">
              <a:ext uri="{FF2B5EF4-FFF2-40B4-BE49-F238E27FC236}">
                <a16:creationId xmlns:a16="http://schemas.microsoft.com/office/drawing/2014/main" id="{3247E18B-755D-4717-9CDF-5776205219E2}"/>
              </a:ext>
            </a:extLst>
          </p:cNvPr>
          <p:cNvSpPr>
            <a:spLocks xmlns:a="http://schemas.openxmlformats.org/drawingml/2006/main" noGrp="1"/>
          </p:cNvSpPr>
          <p:nvPr/>
        </p:nvSpPr>
        <p:spPr>
          <a:xfrm xmlns:a="http://schemas.openxmlformats.org/drawingml/2006/main">
            <a:off x="609600" y="1790700"/>
            <a:ext cx="10972800" cy="4076700"/>
          </a:xfrm>
          <a:prstGeom xmlns:a="http://schemas.openxmlformats.org/drawingml/2006/main" prst="rect">
            <a:avLst/>
          </a:prstGeom>
          <a:solidFill xmlns:a="http://schemas.openxmlformats.org/drawingml/2006/main">
            <a:srgbClr val="F8F5FB"/>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5520085D-6D1B-49A7-B2EA-3174CD01A29B}"/>
              </a:ext>
            </a:extLst>
          </p:cNvPr>
          <p:cNvSpPr>
            <a:spLocks xmlns:a="http://schemas.openxmlformats.org/drawingml/2006/main" noGrp="1"/>
          </p:cNvSpPr>
          <p:nvPr/>
        </p:nvSpPr>
        <p:spPr>
          <a:xfrm xmlns:a="http://schemas.openxmlformats.org/drawingml/2006/main">
            <a:off x="819150" y="1971675"/>
            <a:ext cx="105537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694BAD"/>
                </a:solidFill>
                <a:latin typeface="Sora"/>
                <a:ea typeface="Sora"/>
                <a:cs typeface="Sora"/>
              </a:defRPr>
            </a:pPr>
            <a:r>
              <a:rPr sz="1275" b="1">
                <a:solidFill>
                  <a:srgbClr val="694BAD"/>
                </a:solidFill>
                <a:latin typeface="Sora"/>
                <a:ea typeface="Sora"/>
                <a:cs typeface="Sora"/>
              </a:rPr>
              <a:t>Paste into Codex</a:t>
            </a:r>
          </a:p>
        </p:txBody>
      </p:sp>
      <p:sp>
        <p:nvSpPr>
          <p:cNvPr id="10" name="">
            <a:extLst xmlns:a="http://schemas.openxmlformats.org/drawingml/2006/main">
              <a:ext uri="{FF2B5EF4-FFF2-40B4-BE49-F238E27FC236}">
                <a16:creationId xmlns:a16="http://schemas.microsoft.com/office/drawing/2014/main" id="{575B7781-EDC7-4854-B8B3-53AE4F66E782}"/>
              </a:ext>
            </a:extLst>
          </p:cNvPr>
          <p:cNvSpPr>
            <a:spLocks xmlns:a="http://schemas.openxmlformats.org/drawingml/2006/main" noGrp="1"/>
          </p:cNvSpPr>
          <p:nvPr/>
        </p:nvSpPr>
        <p:spPr>
          <a:xfrm xmlns:a="http://schemas.openxmlformats.org/drawingml/2006/main">
            <a:off x="819150" y="2428875"/>
            <a:ext cx="1055370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Use the regulatory monitor Skill that we have just installed. Topic: [topic chosen by the group]. Jurisdiction: [CH/FL/EU]. Reporting period: [start date to end date]. Check only the public sources approved in the Skill. Show new publications with the date, link, source location and a short exact quotation. Mark any claim that you cannot verify. Then draft a short internal update for our organisation: What is new? Who could it affect? What must a person check or decide? Separate verified facts from open questions. Do not send the update or change any data.</a:t>
            </a:r>
          </a:p>
        </p:txBody>
      </p:sp>
    </p:spTree>
    <p:extLst>
      <p:ext uri="{BB962C8B-B14F-4D97-AF65-F5344CB8AC3E}">
        <p14:creationId xmlns:p14="http://schemas.microsoft.com/office/powerpoint/2010/main" val="126587568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D400493-083E-4EAB-AD5B-2D77519E0343}"/>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3D23E48-BF4D-461D-88BB-53781B6C755E}"/>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18:10 · CW</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282f6c2d3023421b"/>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3d6764f0a6e4bbf"/>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C6C08FB4-E953-444A-ABB6-B670838C18CF}"/>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Know the limits</a:t>
            </a:r>
          </a:p>
        </p:txBody>
      </p:sp>
      <p:sp>
        <p:nvSpPr>
          <p:cNvPr id="6" name="">
            <a:extLst xmlns:a="http://schemas.openxmlformats.org/drawingml/2006/main">
              <a:ext uri="{FF2B5EF4-FFF2-40B4-BE49-F238E27FC236}">
                <a16:creationId xmlns:a16="http://schemas.microsoft.com/office/drawing/2014/main" id="{6DF921CF-BC2B-478F-8B13-B3CFFAFE1306}"/>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9F4EE8FB-33C8-43CD-8105-C86F09BD629B}"/>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29 / 37</a:t>
            </a:r>
          </a:p>
        </p:txBody>
      </p:sp>
      <p:sp>
        <p:nvSpPr>
          <p:cNvPr id="8" name="">
            <a:extLst xmlns:a="http://schemas.openxmlformats.org/drawingml/2006/main">
              <a:ext uri="{FF2B5EF4-FFF2-40B4-BE49-F238E27FC236}">
                <a16:creationId xmlns:a16="http://schemas.microsoft.com/office/drawing/2014/main" id="{B78D69A2-AEC8-4386-9120-0CECE82B2EE6}"/>
              </a:ext>
            </a:extLst>
          </p:cNvPr>
          <p:cNvSpPr>
            <a:spLocks xmlns:a="http://schemas.openxmlformats.org/drawingml/2006/main" noGrp="1"/>
          </p:cNvSpPr>
          <p:nvPr/>
        </p:nvSpPr>
        <p:spPr>
          <a:xfrm xmlns:a="http://schemas.openxmlformats.org/drawingml/2006/main">
            <a:off x="609600" y="2076450"/>
            <a:ext cx="6191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2F1863"/>
                </a:solidFill>
                <a:latin typeface="Sora"/>
                <a:ea typeface="Sora"/>
                <a:cs typeface="Sora"/>
              </a:defRPr>
            </a:pPr>
            <a:r>
              <a:rPr sz="2250" b="0">
                <a:solidFill>
                  <a:srgbClr val="2F1863"/>
                </a:solidFill>
                <a:latin typeface="Sora"/>
                <a:ea typeface="Sora"/>
                <a:cs typeface="Sora"/>
              </a:rPr>
              <a:t>Errors, data access and the AI Act. Seven points to check before using a workflow.</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b3febe984cd4840"/>
          <a:stretch xmlns:a="http://schemas.openxmlformats.org/drawingml/2006/main"/>
        </p:blipFill>
        <p:spPr>
          <a:xfrm xmlns:a="http://schemas.openxmlformats.org/drawingml/2006/main">
            <a:off x="7334250" y="2236130"/>
            <a:ext cx="4238625" cy="2385740"/>
          </a:xfrm>
          <a:prstGeom xmlns:a="http://schemas.openxmlformats.org/drawingml/2006/main" prst="rect">
            <a:avLst/>
          </a:prstGeom>
        </p:spPr>
      </p:pic>
    </p:spTree>
    <p:extLst>
      <p:ext uri="{BB962C8B-B14F-4D97-AF65-F5344CB8AC3E}">
        <p14:creationId xmlns:p14="http://schemas.microsoft.com/office/powerpoint/2010/main" val="1185178436"/>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FA6323F-F5F0-465D-B1E8-2C010A9B0AEF}"/>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94D28FD-FB67-40A9-AACF-B905803CE4F6}"/>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18:11 · CW</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3791fe9fe1645c9"/>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75edd9d8b16d44fd"/>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E0FE1F5-7920-494E-8A26-62EBE246C9E3}"/>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What holds you back most when using AI?</a:t>
            </a:r>
          </a:p>
        </p:txBody>
      </p:sp>
      <p:sp>
        <p:nvSpPr>
          <p:cNvPr id="6" name="">
            <a:extLst xmlns:a="http://schemas.openxmlformats.org/drawingml/2006/main">
              <a:ext uri="{FF2B5EF4-FFF2-40B4-BE49-F238E27FC236}">
                <a16:creationId xmlns:a16="http://schemas.microsoft.com/office/drawing/2014/main" id="{AD5F244D-FE81-4527-AADE-3D909E329EC9}"/>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D4A227E3-20D4-451F-97C0-E5A652376C79}"/>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30 / 37</a:t>
            </a:r>
          </a:p>
        </p:txBody>
      </p:sp>
      <p:sp>
        <p:nvSpPr>
          <p:cNvPr id="8" name="">
            <a:extLst xmlns:a="http://schemas.openxmlformats.org/drawingml/2006/main">
              <a:ext uri="{FF2B5EF4-FFF2-40B4-BE49-F238E27FC236}">
                <a16:creationId xmlns:a16="http://schemas.microsoft.com/office/drawing/2014/main" id="{97A912AB-6A94-4A4E-918D-8DFDEC6A911A}"/>
              </a:ext>
            </a:extLst>
          </p:cNvPr>
          <p:cNvSpPr>
            <a:spLocks xmlns:a="http://schemas.openxmlformats.org/drawingml/2006/main" noGrp="1"/>
          </p:cNvSpPr>
          <p:nvPr/>
        </p:nvSpPr>
        <p:spPr>
          <a:xfrm xmlns:a="http://schemas.openxmlformats.org/drawingml/2006/main">
            <a:off x="609600" y="1771650"/>
            <a:ext cx="8048625" cy="590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41515187-3A1B-4B38-8BF1-CF6CA72C587E}"/>
              </a:ext>
            </a:extLst>
          </p:cNvPr>
          <p:cNvSpPr>
            <a:spLocks xmlns:a="http://schemas.openxmlformats.org/drawingml/2006/main" noGrp="1"/>
          </p:cNvSpPr>
          <p:nvPr/>
        </p:nvSpPr>
        <p:spPr>
          <a:xfrm xmlns:a="http://schemas.openxmlformats.org/drawingml/2006/main">
            <a:off x="857250" y="1885950"/>
            <a:ext cx="75723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A  Data protection and professional secrecy</a:t>
            </a:r>
          </a:p>
        </p:txBody>
      </p:sp>
      <p:sp>
        <p:nvSpPr>
          <p:cNvPr id="10" name="">
            <a:extLst xmlns:a="http://schemas.openxmlformats.org/drawingml/2006/main">
              <a:ext uri="{FF2B5EF4-FFF2-40B4-BE49-F238E27FC236}">
                <a16:creationId xmlns:a16="http://schemas.microsoft.com/office/drawing/2014/main" id="{E6D5C5DC-830F-41CE-B052-8CB4D842379D}"/>
              </a:ext>
            </a:extLst>
          </p:cNvPr>
          <p:cNvSpPr>
            <a:spLocks xmlns:a="http://schemas.openxmlformats.org/drawingml/2006/main" noGrp="1"/>
          </p:cNvSpPr>
          <p:nvPr/>
        </p:nvSpPr>
        <p:spPr>
          <a:xfrm xmlns:a="http://schemas.openxmlformats.org/drawingml/2006/main">
            <a:off x="609600" y="2476500"/>
            <a:ext cx="8048625" cy="590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872D274E-8FDD-4799-B88B-C9C02D2AB3B6}"/>
              </a:ext>
            </a:extLst>
          </p:cNvPr>
          <p:cNvSpPr>
            <a:spLocks xmlns:a="http://schemas.openxmlformats.org/drawingml/2006/main" noGrp="1"/>
          </p:cNvSpPr>
          <p:nvPr/>
        </p:nvSpPr>
        <p:spPr>
          <a:xfrm xmlns:a="http://schemas.openxmlformats.org/drawingml/2006/main">
            <a:off x="857250" y="2590800"/>
            <a:ext cx="75723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B  No approval from IT or management</a:t>
            </a:r>
          </a:p>
        </p:txBody>
      </p:sp>
      <p:sp>
        <p:nvSpPr>
          <p:cNvPr id="12" name="">
            <a:extLst xmlns:a="http://schemas.openxmlformats.org/drawingml/2006/main">
              <a:ext uri="{FF2B5EF4-FFF2-40B4-BE49-F238E27FC236}">
                <a16:creationId xmlns:a16="http://schemas.microsoft.com/office/drawing/2014/main" id="{0AF79D26-9959-4CDF-BCFC-A8F778F4D883}"/>
              </a:ext>
            </a:extLst>
          </p:cNvPr>
          <p:cNvSpPr>
            <a:spLocks xmlns:a="http://schemas.openxmlformats.org/drawingml/2006/main" noGrp="1"/>
          </p:cNvSpPr>
          <p:nvPr/>
        </p:nvSpPr>
        <p:spPr>
          <a:xfrm xmlns:a="http://schemas.openxmlformats.org/drawingml/2006/main">
            <a:off x="609600" y="3181350"/>
            <a:ext cx="8048625" cy="590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60802AD7-39A8-4058-8BF5-EBE455BF31D0}"/>
              </a:ext>
            </a:extLst>
          </p:cNvPr>
          <p:cNvSpPr>
            <a:spLocks xmlns:a="http://schemas.openxmlformats.org/drawingml/2006/main" noGrp="1"/>
          </p:cNvSpPr>
          <p:nvPr/>
        </p:nvSpPr>
        <p:spPr>
          <a:xfrm xmlns:a="http://schemas.openxmlformats.org/drawingml/2006/main">
            <a:off x="857250" y="3295650"/>
            <a:ext cx="75723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C  Lack of knowledge in the team</a:t>
            </a:r>
          </a:p>
        </p:txBody>
      </p:sp>
      <p:sp>
        <p:nvSpPr>
          <p:cNvPr id="14" name="">
            <a:extLst xmlns:a="http://schemas.openxmlformats.org/drawingml/2006/main">
              <a:ext uri="{FF2B5EF4-FFF2-40B4-BE49-F238E27FC236}">
                <a16:creationId xmlns:a16="http://schemas.microsoft.com/office/drawing/2014/main" id="{BE047A2E-E181-4076-89F2-F3827C333125}"/>
              </a:ext>
            </a:extLst>
          </p:cNvPr>
          <p:cNvSpPr>
            <a:spLocks xmlns:a="http://schemas.openxmlformats.org/drawingml/2006/main" noGrp="1"/>
          </p:cNvSpPr>
          <p:nvPr/>
        </p:nvSpPr>
        <p:spPr>
          <a:xfrm xmlns:a="http://schemas.openxmlformats.org/drawingml/2006/main">
            <a:off x="609600" y="3886200"/>
            <a:ext cx="8048625" cy="590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BEE1FA90-0E19-4BE2-A460-E906D6B830DE}"/>
              </a:ext>
            </a:extLst>
          </p:cNvPr>
          <p:cNvSpPr>
            <a:spLocks xmlns:a="http://schemas.openxmlformats.org/drawingml/2006/main" noGrp="1"/>
          </p:cNvSpPr>
          <p:nvPr/>
        </p:nvSpPr>
        <p:spPr>
          <a:xfrm xmlns:a="http://schemas.openxmlformats.org/drawingml/2006/main">
            <a:off x="857250" y="4000500"/>
            <a:ext cx="75723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D  Liability and supervision</a:t>
            </a:r>
          </a:p>
        </p:txBody>
      </p:sp>
      <p:sp>
        <p:nvSpPr>
          <p:cNvPr id="16" name="">
            <a:extLst xmlns:a="http://schemas.openxmlformats.org/drawingml/2006/main">
              <a:ext uri="{FF2B5EF4-FFF2-40B4-BE49-F238E27FC236}">
                <a16:creationId xmlns:a16="http://schemas.microsoft.com/office/drawing/2014/main" id="{F672067E-DEAF-4233-BBD2-56818E7688F0}"/>
              </a:ext>
            </a:extLst>
          </p:cNvPr>
          <p:cNvSpPr>
            <a:spLocks xmlns:a="http://schemas.openxmlformats.org/drawingml/2006/main" noGrp="1"/>
          </p:cNvSpPr>
          <p:nvPr/>
        </p:nvSpPr>
        <p:spPr>
          <a:xfrm xmlns:a="http://schemas.openxmlformats.org/drawingml/2006/main">
            <a:off x="609600" y="4591050"/>
            <a:ext cx="8048625" cy="590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268222B9-FD09-4655-BE8D-7F1647C1A12D}"/>
              </a:ext>
            </a:extLst>
          </p:cNvPr>
          <p:cNvSpPr>
            <a:spLocks xmlns:a="http://schemas.openxmlformats.org/drawingml/2006/main" noGrp="1"/>
          </p:cNvSpPr>
          <p:nvPr/>
        </p:nvSpPr>
        <p:spPr>
          <a:xfrm xmlns:a="http://schemas.openxmlformats.org/drawingml/2006/main">
            <a:off x="857250" y="4705350"/>
            <a:ext cx="75723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E  No time</a:t>
            </a:r>
          </a:p>
        </p:txBody>
      </p:sp>
      <p:sp>
        <p:nvSpPr>
          <p:cNvPr id="18" name="">
            <a:extLst xmlns:a="http://schemas.openxmlformats.org/drawingml/2006/main">
              <a:ext uri="{FF2B5EF4-FFF2-40B4-BE49-F238E27FC236}">
                <a16:creationId xmlns:a16="http://schemas.microsoft.com/office/drawing/2014/main" id="{9021C1D8-26BD-4314-83B7-20F69BFD92E7}"/>
              </a:ext>
            </a:extLst>
          </p:cNvPr>
          <p:cNvSpPr>
            <a:spLocks xmlns:a="http://schemas.openxmlformats.org/drawingml/2006/main" noGrp="1"/>
          </p:cNvSpPr>
          <p:nvPr/>
        </p:nvSpPr>
        <p:spPr>
          <a:xfrm xmlns:a="http://schemas.openxmlformats.org/drawingml/2006/main">
            <a:off x="609600" y="5295900"/>
            <a:ext cx="8048625" cy="590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B453AD2F-0025-4A3D-AC43-F935DA16FE43}"/>
              </a:ext>
            </a:extLst>
          </p:cNvPr>
          <p:cNvSpPr>
            <a:spLocks xmlns:a="http://schemas.openxmlformats.org/drawingml/2006/main" noGrp="1"/>
          </p:cNvSpPr>
          <p:nvPr/>
        </p:nvSpPr>
        <p:spPr>
          <a:xfrm xmlns:a="http://schemas.openxmlformats.org/drawingml/2006/main">
            <a:off x="857250" y="5410200"/>
            <a:ext cx="75723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F  Unclear responsibility or decisions</a:t>
            </a:r>
          </a:p>
        </p:txBody>
      </p:sp>
      <p:pic>
        <p:nvPicPr>
          <p:cNvPr id="42" name=""/>
          <p:cNvPicPr>
            <a:picLocks xmlns:a="http://schemas.openxmlformats.org/drawingml/2006/main" noChangeAspect="1"/>
          </p:cNvPicPr>
          <p:nvPr/>
        </p:nvPicPr>
        <p:blipFill>
          <a:blip xmlns:r="http://schemas.openxmlformats.org/officeDocument/2006/relationships" xmlns:a="http://schemas.openxmlformats.org/drawingml/2006/main" r:embed="R5137ca449102457f"/>
          <a:stretch xmlns:a="http://schemas.openxmlformats.org/drawingml/2006/main"/>
        </p:blipFill>
        <p:spPr>
          <a:xfrm xmlns:a="http://schemas.openxmlformats.org/drawingml/2006/main">
            <a:off x="9334500" y="2000250"/>
            <a:ext cx="2190750" cy="2190750"/>
          </a:xfrm>
          <a:prstGeom xmlns:a="http://schemas.openxmlformats.org/drawingml/2006/main" prst="rect">
            <a:avLst/>
          </a:prstGeom>
        </p:spPr>
      </p:pic>
      <p:sp>
        <p:nvSpPr>
          <p:cNvPr id="21" name="">
            <a:extLst xmlns:a="http://schemas.openxmlformats.org/drawingml/2006/main">
              <a:ext uri="{FF2B5EF4-FFF2-40B4-BE49-F238E27FC236}">
                <a16:creationId xmlns:a16="http://schemas.microsoft.com/office/drawing/2014/main" id="{77D491B9-0785-453C-BBA1-94098FFD8157}"/>
              </a:ext>
            </a:extLst>
          </p:cNvPr>
          <p:cNvSpPr>
            <a:spLocks xmlns:a="http://schemas.openxmlformats.org/drawingml/2006/main" noGrp="1"/>
          </p:cNvSpPr>
          <p:nvPr/>
        </p:nvSpPr>
        <p:spPr>
          <a:xfrm xmlns:a="http://schemas.openxmlformats.org/drawingml/2006/main">
            <a:off x="9334500" y="4305300"/>
            <a:ext cx="2190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1">
                <a:solidFill>
                  <a:srgbClr val="2F1863"/>
                </a:solidFill>
                <a:latin typeface="Sora"/>
                <a:ea typeface="Sora"/>
                <a:cs typeface="Sora"/>
              </a:defRPr>
            </a:pPr>
            <a:r>
              <a:rPr sz="1350" b="1">
                <a:solidFill>
                  <a:srgbClr val="2F1863"/>
                </a:solidFill>
                <a:latin typeface="Sora"/>
                <a:ea typeface="Sora"/>
                <a:cs typeface="Sora"/>
              </a:rPr>
              <a:t>Open in the hub</a:t>
            </a:r>
          </a:p>
        </p:txBody>
      </p:sp>
      <p:sp>
        <p:nvSpPr>
          <p:cNvPr id="22" name="">
            <a:extLst xmlns:a="http://schemas.openxmlformats.org/drawingml/2006/main">
              <a:ext uri="{FF2B5EF4-FFF2-40B4-BE49-F238E27FC236}">
                <a16:creationId xmlns:a16="http://schemas.microsoft.com/office/drawing/2014/main" id="{1BE10569-701D-42C7-A579-69E3F651D4C0}"/>
              </a:ext>
            </a:extLst>
          </p:cNvPr>
          <p:cNvSpPr>
            <a:spLocks xmlns:a="http://schemas.openxmlformats.org/drawingml/2006/main" noGrp="1"/>
          </p:cNvSpPr>
          <p:nvPr/>
        </p:nvSpPr>
        <p:spPr>
          <a:xfrm xmlns:a="http://schemas.openxmlformats.org/drawingml/2006/main">
            <a:off x="9334500" y="50482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0a78aeb72c5b4fbf"/>
              </a:rPr>
              <a:t>Live results</a:t>
            </a:r>
          </a:p>
        </p:txBody>
      </p:sp>
    </p:spTree>
    <p:extLst>
      <p:ext uri="{BB962C8B-B14F-4D97-AF65-F5344CB8AC3E}">
        <p14:creationId xmlns:p14="http://schemas.microsoft.com/office/powerpoint/2010/main" val="1913850366"/>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321CEED9-9DB2-4594-A980-73D180ACEEB1}"/>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CE5827E-E9AE-46C5-94EA-DFDCB30ADD5D}"/>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18:13 · CW</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c02745332e644cb2"/>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0e1898d977642d8"/>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A8B67CB-FEA7-4436-93AE-C3D658339983}"/>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Two limits to consider</a:t>
            </a:r>
          </a:p>
        </p:txBody>
      </p:sp>
      <p:sp>
        <p:nvSpPr>
          <p:cNvPr id="6" name="">
            <a:extLst xmlns:a="http://schemas.openxmlformats.org/drawingml/2006/main">
              <a:ext uri="{FF2B5EF4-FFF2-40B4-BE49-F238E27FC236}">
                <a16:creationId xmlns:a16="http://schemas.microsoft.com/office/drawing/2014/main" id="{576D39A0-55A2-4271-9936-79308B389878}"/>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EB3D8C2E-85CD-4DBA-8339-D77ACD201F74}"/>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31 / 37</a:t>
            </a:r>
          </a:p>
        </p:txBody>
      </p:sp>
      <p:sp>
        <p:nvSpPr>
          <p:cNvPr id="8" name="">
            <a:extLst xmlns:a="http://schemas.openxmlformats.org/drawingml/2006/main">
              <a:ext uri="{FF2B5EF4-FFF2-40B4-BE49-F238E27FC236}">
                <a16:creationId xmlns:a16="http://schemas.microsoft.com/office/drawing/2014/main" id="{8D0230F3-9246-4C27-96CF-4FC733046752}"/>
              </a:ext>
            </a:extLst>
          </p:cNvPr>
          <p:cNvSpPr>
            <a:spLocks xmlns:a="http://schemas.openxmlformats.org/drawingml/2006/main" noGrp="1"/>
          </p:cNvSpPr>
          <p:nvPr/>
        </p:nvSpPr>
        <p:spPr>
          <a:xfrm xmlns:a="http://schemas.openxmlformats.org/drawingml/2006/main">
            <a:off x="609600" y="1819275"/>
            <a:ext cx="3333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4050" b="1">
                <a:solidFill>
                  <a:srgbClr val="694BAD"/>
                </a:solidFill>
                <a:latin typeface="Sora"/>
                <a:ea typeface="Sora"/>
                <a:cs typeface="Sora"/>
              </a:defRPr>
            </a:pPr>
            <a:r>
              <a:rPr sz="4050" b="1">
                <a:solidFill>
                  <a:srgbClr val="694BAD"/>
                </a:solidFill>
                <a:latin typeface="Sora"/>
                <a:ea typeface="Sora"/>
                <a:cs typeface="Sora"/>
              </a:rPr>
              <a:t>17 to 33%</a:t>
            </a:r>
          </a:p>
        </p:txBody>
      </p:sp>
      <p:sp>
        <p:nvSpPr>
          <p:cNvPr id="9" name="">
            <a:extLst xmlns:a="http://schemas.openxmlformats.org/drawingml/2006/main">
              <a:ext uri="{FF2B5EF4-FFF2-40B4-BE49-F238E27FC236}">
                <a16:creationId xmlns:a16="http://schemas.microsoft.com/office/drawing/2014/main" id="{B99098D7-3DC1-4FC5-B58C-9E280E23AA05}"/>
              </a:ext>
            </a:extLst>
          </p:cNvPr>
          <p:cNvSpPr>
            <a:spLocks xmlns:a="http://schemas.openxmlformats.org/drawingml/2006/main" noGrp="1"/>
          </p:cNvSpPr>
          <p:nvPr/>
        </p:nvSpPr>
        <p:spPr>
          <a:xfrm xmlns:a="http://schemas.openxmlformats.org/drawingml/2006/main">
            <a:off x="609600" y="2762250"/>
            <a:ext cx="3429000" cy="2181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595959"/>
                </a:solidFill>
                <a:latin typeface="Sora"/>
                <a:ea typeface="Sora"/>
                <a:cs typeface="Sora"/>
              </a:defRPr>
            </a:pPr>
            <a:r>
              <a:rPr sz="1800" b="0">
                <a:solidFill>
                  <a:srgbClr val="595959"/>
                </a:solidFill>
                <a:latin typeface="Sora"/>
                <a:ea typeface="Sora"/>
                <a:cs typeface="Sora"/>
              </a:rPr>
              <a:t>Hallucinations in three US legal research tools tested in a 2024 study. This is not an error rate for current models or Swiss law.</a:t>
            </a:r>
          </a:p>
        </p:txBody>
      </p:sp>
      <p:sp>
        <p:nvSpPr>
          <p:cNvPr id="10" name="">
            <a:extLst xmlns:a="http://schemas.openxmlformats.org/drawingml/2006/main">
              <a:ext uri="{FF2B5EF4-FFF2-40B4-BE49-F238E27FC236}">
                <a16:creationId xmlns:a16="http://schemas.microsoft.com/office/drawing/2014/main" id="{AE636FAA-D8C8-4AB9-9EAB-835ED8064352}"/>
              </a:ext>
            </a:extLst>
          </p:cNvPr>
          <p:cNvSpPr>
            <a:spLocks xmlns:a="http://schemas.openxmlformats.org/drawingml/2006/main" noGrp="1"/>
          </p:cNvSpPr>
          <p:nvPr/>
        </p:nvSpPr>
        <p:spPr>
          <a:xfrm xmlns:a="http://schemas.openxmlformats.org/drawingml/2006/main">
            <a:off x="609600" y="5143500"/>
            <a:ext cx="3429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95959"/>
                </a:solidFill>
                <a:latin typeface="Sora"/>
                <a:ea typeface="Sora"/>
                <a:cs typeface="Sora"/>
              </a:defRPr>
            </a:pPr>
            <a:r>
              <a:rPr sz="1200" b="0">
                <a:solidFill>
                  <a:srgbClr val="595959"/>
                </a:solidFill>
                <a:latin typeface="Sora"/>
                <a:ea typeface="Sora"/>
                <a:cs typeface="Sora"/>
              </a:rPr>
              <a:t>Stanford RegLab, 2024 study</a:t>
            </a:r>
          </a:p>
        </p:txBody>
      </p:sp>
      <p:sp>
        <p:nvSpPr>
          <p:cNvPr id="11" name="">
            <a:extLst xmlns:a="http://schemas.openxmlformats.org/drawingml/2006/main">
              <a:ext uri="{FF2B5EF4-FFF2-40B4-BE49-F238E27FC236}">
                <a16:creationId xmlns:a16="http://schemas.microsoft.com/office/drawing/2014/main" id="{8897048E-CE25-48A3-8593-19AFA518573C}"/>
              </a:ext>
            </a:extLst>
          </p:cNvPr>
          <p:cNvSpPr>
            <a:spLocks xmlns:a="http://schemas.openxmlformats.org/drawingml/2006/main" noGrp="1"/>
          </p:cNvSpPr>
          <p:nvPr/>
        </p:nvSpPr>
        <p:spPr>
          <a:xfrm xmlns:a="http://schemas.openxmlformats.org/drawingml/2006/main">
            <a:off x="4381500" y="1790700"/>
            <a:ext cx="7191375" cy="11112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F6B3BB91-BA2A-412A-855D-C67299E16B24}"/>
              </a:ext>
            </a:extLst>
          </p:cNvPr>
          <p:cNvSpPr>
            <a:spLocks xmlns:a="http://schemas.openxmlformats.org/drawingml/2006/main" noGrp="1"/>
          </p:cNvSpPr>
          <p:nvPr/>
        </p:nvSpPr>
        <p:spPr>
          <a:xfrm xmlns:a="http://schemas.openxmlformats.org/drawingml/2006/main">
            <a:off x="4533900" y="1885950"/>
            <a:ext cx="2647950" cy="95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A  Public</a:t>
            </a:r>
          </a:p>
        </p:txBody>
      </p:sp>
      <p:sp>
        <p:nvSpPr>
          <p:cNvPr id="13" name="">
            <a:extLst xmlns:a="http://schemas.openxmlformats.org/drawingml/2006/main">
              <a:ext uri="{FF2B5EF4-FFF2-40B4-BE49-F238E27FC236}">
                <a16:creationId xmlns:a16="http://schemas.microsoft.com/office/drawing/2014/main" id="{57594C53-DF8F-4F8A-9E73-2CE913C2DDAC}"/>
              </a:ext>
            </a:extLst>
          </p:cNvPr>
          <p:cNvSpPr>
            <a:spLocks xmlns:a="http://schemas.openxmlformats.org/drawingml/2006/main" noGrp="1"/>
          </p:cNvSpPr>
          <p:nvPr/>
        </p:nvSpPr>
        <p:spPr>
          <a:xfrm xmlns:a="http://schemas.openxmlformats.org/drawingml/2006/main">
            <a:off x="7258050" y="1885950"/>
            <a:ext cx="4162425" cy="95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Use an approved tool. Check sources and usage rights.</a:t>
            </a:r>
          </a:p>
        </p:txBody>
      </p:sp>
      <p:sp>
        <p:nvSpPr>
          <p:cNvPr id="14" name="">
            <a:extLst xmlns:a="http://schemas.openxmlformats.org/drawingml/2006/main">
              <a:ext uri="{FF2B5EF4-FFF2-40B4-BE49-F238E27FC236}">
                <a16:creationId xmlns:a16="http://schemas.microsoft.com/office/drawing/2014/main" id="{F2632799-8756-433B-A9BE-29BEFAF40AD0}"/>
              </a:ext>
            </a:extLst>
          </p:cNvPr>
          <p:cNvSpPr>
            <a:spLocks xmlns:a="http://schemas.openxmlformats.org/drawingml/2006/main" noGrp="1"/>
          </p:cNvSpPr>
          <p:nvPr/>
        </p:nvSpPr>
        <p:spPr>
          <a:xfrm xmlns:a="http://schemas.openxmlformats.org/drawingml/2006/main">
            <a:off x="4381500" y="3092450"/>
            <a:ext cx="7191375" cy="11112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A9148555-E9AE-4E44-B124-EDD57BCAB0AF}"/>
              </a:ext>
            </a:extLst>
          </p:cNvPr>
          <p:cNvSpPr>
            <a:spLocks xmlns:a="http://schemas.openxmlformats.org/drawingml/2006/main" noGrp="1"/>
          </p:cNvSpPr>
          <p:nvPr/>
        </p:nvSpPr>
        <p:spPr>
          <a:xfrm xmlns:a="http://schemas.openxmlformats.org/drawingml/2006/main">
            <a:off x="4533900" y="3187700"/>
            <a:ext cx="2647950" cy="95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B  Internal, no personal data</a:t>
            </a:r>
          </a:p>
        </p:txBody>
      </p:sp>
      <p:sp>
        <p:nvSpPr>
          <p:cNvPr id="16" name="">
            <a:extLst xmlns:a="http://schemas.openxmlformats.org/drawingml/2006/main">
              <a:ext uri="{FF2B5EF4-FFF2-40B4-BE49-F238E27FC236}">
                <a16:creationId xmlns:a16="http://schemas.microsoft.com/office/drawing/2014/main" id="{DED6AB63-F29B-443E-871A-7714D00F9898}"/>
              </a:ext>
            </a:extLst>
          </p:cNvPr>
          <p:cNvSpPr>
            <a:spLocks xmlns:a="http://schemas.openxmlformats.org/drawingml/2006/main" noGrp="1"/>
          </p:cNvSpPr>
          <p:nvPr/>
        </p:nvSpPr>
        <p:spPr>
          <a:xfrm xmlns:a="http://schemas.openxmlformats.org/drawingml/2006/main">
            <a:off x="7258050" y="3187700"/>
            <a:ext cx="4162425" cy="95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Check the contract, access, storage and deletion. Obtain approval.</a:t>
            </a:r>
          </a:p>
        </p:txBody>
      </p:sp>
      <p:sp>
        <p:nvSpPr>
          <p:cNvPr id="17" name="">
            <a:extLst xmlns:a="http://schemas.openxmlformats.org/drawingml/2006/main">
              <a:ext uri="{FF2B5EF4-FFF2-40B4-BE49-F238E27FC236}">
                <a16:creationId xmlns:a16="http://schemas.microsoft.com/office/drawing/2014/main" id="{31E6CC41-96B7-4FDE-986A-FF11274D792A}"/>
              </a:ext>
            </a:extLst>
          </p:cNvPr>
          <p:cNvSpPr>
            <a:spLocks xmlns:a="http://schemas.openxmlformats.org/drawingml/2006/main" noGrp="1"/>
          </p:cNvSpPr>
          <p:nvPr/>
        </p:nvSpPr>
        <p:spPr>
          <a:xfrm xmlns:a="http://schemas.openxmlformats.org/drawingml/2006/main">
            <a:off x="4381500" y="4394200"/>
            <a:ext cx="7191375" cy="11112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0CCDF52E-6209-41D1-B543-A7DC968DFEED}"/>
              </a:ext>
            </a:extLst>
          </p:cNvPr>
          <p:cNvSpPr>
            <a:spLocks xmlns:a="http://schemas.openxmlformats.org/drawingml/2006/main" noGrp="1"/>
          </p:cNvSpPr>
          <p:nvPr/>
        </p:nvSpPr>
        <p:spPr>
          <a:xfrm xmlns:a="http://schemas.openxmlformats.org/drawingml/2006/main">
            <a:off x="4533900" y="4489450"/>
            <a:ext cx="2647950" cy="95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C  Personal or confidential</a:t>
            </a:r>
          </a:p>
        </p:txBody>
      </p:sp>
      <p:sp>
        <p:nvSpPr>
          <p:cNvPr id="19" name="">
            <a:extLst xmlns:a="http://schemas.openxmlformats.org/drawingml/2006/main">
              <a:ext uri="{FF2B5EF4-FFF2-40B4-BE49-F238E27FC236}">
                <a16:creationId xmlns:a16="http://schemas.microsoft.com/office/drawing/2014/main" id="{63302EE1-EBF6-40FE-9F75-49182E90C574}"/>
              </a:ext>
            </a:extLst>
          </p:cNvPr>
          <p:cNvSpPr>
            <a:spLocks xmlns:a="http://schemas.openxmlformats.org/drawingml/2006/main" noGrp="1"/>
          </p:cNvSpPr>
          <p:nvPr/>
        </p:nvSpPr>
        <p:spPr>
          <a:xfrm xmlns:a="http://schemas.openxmlformats.org/drawingml/2006/main">
            <a:off x="7258050" y="4489450"/>
            <a:ext cx="4162425" cy="95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Have secrecy, data protection and access checked first. Use fictional data in this workshop.</a:t>
            </a:r>
          </a:p>
        </p:txBody>
      </p:sp>
      <p:sp>
        <p:nvSpPr>
          <p:cNvPr id="20" name="">
            <a:extLst xmlns:a="http://schemas.openxmlformats.org/drawingml/2006/main">
              <a:ext uri="{FF2B5EF4-FFF2-40B4-BE49-F238E27FC236}">
                <a16:creationId xmlns:a16="http://schemas.microsoft.com/office/drawing/2014/main" id="{5B5F85A6-FC99-4767-AD86-6D2A108C9F8E}"/>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57AD89B8-310E-4DFA-B349-FD872D1182F1}"/>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The monitor provides leads, not legal advice. Check each source.</a:t>
            </a:r>
          </a:p>
        </p:txBody>
      </p:sp>
    </p:spTree>
    <p:extLst>
      <p:ext uri="{BB962C8B-B14F-4D97-AF65-F5344CB8AC3E}">
        <p14:creationId xmlns:p14="http://schemas.microsoft.com/office/powerpoint/2010/main" val="2145537173"/>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52E8842F-3644-409B-9A2F-C2D40EF7D6A6}"/>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B8EE91D-6926-46B4-B6A2-C92FC29F25B0}"/>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18:15 · CW</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32736215bae54466"/>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359c148074e47c3"/>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2D9635E-DB47-4F89-A985-FDD8CD7571AB}"/>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AI Act: dates to check</a:t>
            </a:r>
          </a:p>
        </p:txBody>
      </p:sp>
      <p:sp>
        <p:nvSpPr>
          <p:cNvPr id="6" name="">
            <a:extLst xmlns:a="http://schemas.openxmlformats.org/drawingml/2006/main">
              <a:ext uri="{FF2B5EF4-FFF2-40B4-BE49-F238E27FC236}">
                <a16:creationId xmlns:a16="http://schemas.microsoft.com/office/drawing/2014/main" id="{364C144F-EAF1-4BB1-8B6D-099A6E6CA431}"/>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E9DD4F0E-D1F3-491B-8D2B-B45B6F2A481F}"/>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32 / 37</a:t>
            </a:r>
          </a:p>
        </p:txBody>
      </p:sp>
      <p:sp>
        <p:nvSpPr>
          <p:cNvPr id="8" name="">
            <a:extLst xmlns:a="http://schemas.openxmlformats.org/drawingml/2006/main">
              <a:ext uri="{FF2B5EF4-FFF2-40B4-BE49-F238E27FC236}">
                <a16:creationId xmlns:a16="http://schemas.microsoft.com/office/drawing/2014/main" id="{E90E1CB0-08D9-4834-A602-DD2195973D62}"/>
              </a:ext>
            </a:extLst>
          </p:cNvPr>
          <p:cNvSpPr>
            <a:spLocks xmlns:a="http://schemas.openxmlformats.org/drawingml/2006/main" noGrp="1"/>
          </p:cNvSpPr>
          <p:nvPr/>
        </p:nvSpPr>
        <p:spPr>
          <a:xfrm xmlns:a="http://schemas.openxmlformats.org/drawingml/2006/main">
            <a:off x="609600" y="1790700"/>
            <a:ext cx="2600325" cy="3190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2BE4E331-87DD-48EE-A2C8-B9E72A849482}"/>
              </a:ext>
            </a:extLst>
          </p:cNvPr>
          <p:cNvSpPr>
            <a:spLocks xmlns:a="http://schemas.openxmlformats.org/drawingml/2006/main" noGrp="1"/>
          </p:cNvSpPr>
          <p:nvPr/>
        </p:nvSpPr>
        <p:spPr>
          <a:xfrm xmlns:a="http://schemas.openxmlformats.org/drawingml/2006/main">
            <a:off x="800100" y="1962150"/>
            <a:ext cx="22193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2 Feb 2025</a:t>
            </a:r>
          </a:p>
        </p:txBody>
      </p:sp>
      <p:sp>
        <p:nvSpPr>
          <p:cNvPr id="10" name="">
            <a:extLst xmlns:a="http://schemas.openxmlformats.org/drawingml/2006/main">
              <a:ext uri="{FF2B5EF4-FFF2-40B4-BE49-F238E27FC236}">
                <a16:creationId xmlns:a16="http://schemas.microsoft.com/office/drawing/2014/main" id="{98A2DA7C-D07E-4093-8E10-1AB80F2808DC}"/>
              </a:ext>
            </a:extLst>
          </p:cNvPr>
          <p:cNvSpPr>
            <a:spLocks xmlns:a="http://schemas.openxmlformats.org/drawingml/2006/main" noGrp="1"/>
          </p:cNvSpPr>
          <p:nvPr/>
        </p:nvSpPr>
        <p:spPr>
          <a:xfrm xmlns:a="http://schemas.openxmlformats.org/drawingml/2006/main">
            <a:off x="800100" y="2647950"/>
            <a:ext cx="22193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Article 4</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AI literacy. The omnibus changes the duty to fostering literacy.</a:t>
            </a:r>
          </a:p>
        </p:txBody>
      </p:sp>
      <p:sp>
        <p:nvSpPr>
          <p:cNvPr id="11" name="">
            <a:extLst xmlns:a="http://schemas.openxmlformats.org/drawingml/2006/main">
              <a:ext uri="{FF2B5EF4-FFF2-40B4-BE49-F238E27FC236}">
                <a16:creationId xmlns:a16="http://schemas.microsoft.com/office/drawing/2014/main" id="{0F42FD25-C174-454A-895E-E1914DEB8BCC}"/>
              </a:ext>
            </a:extLst>
          </p:cNvPr>
          <p:cNvSpPr>
            <a:spLocks xmlns:a="http://schemas.openxmlformats.org/drawingml/2006/main" noGrp="1"/>
          </p:cNvSpPr>
          <p:nvPr/>
        </p:nvSpPr>
        <p:spPr>
          <a:xfrm xmlns:a="http://schemas.openxmlformats.org/drawingml/2006/main">
            <a:off x="3400425" y="1790700"/>
            <a:ext cx="2600325" cy="3190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1D04EC06-0AB7-48E3-B978-02CA9CA4CE26}"/>
              </a:ext>
            </a:extLst>
          </p:cNvPr>
          <p:cNvSpPr>
            <a:spLocks xmlns:a="http://schemas.openxmlformats.org/drawingml/2006/main" noGrp="1"/>
          </p:cNvSpPr>
          <p:nvPr/>
        </p:nvSpPr>
        <p:spPr>
          <a:xfrm xmlns:a="http://schemas.openxmlformats.org/drawingml/2006/main">
            <a:off x="3590925" y="1962150"/>
            <a:ext cx="22193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2 Aug 2026</a:t>
            </a:r>
          </a:p>
        </p:txBody>
      </p:sp>
      <p:sp>
        <p:nvSpPr>
          <p:cNvPr id="13" name="">
            <a:extLst xmlns:a="http://schemas.openxmlformats.org/drawingml/2006/main">
              <a:ext uri="{FF2B5EF4-FFF2-40B4-BE49-F238E27FC236}">
                <a16:creationId xmlns:a16="http://schemas.microsoft.com/office/drawing/2014/main" id="{825DDCFB-9A1F-4F30-A2A5-175B5B9413E3}"/>
              </a:ext>
            </a:extLst>
          </p:cNvPr>
          <p:cNvSpPr>
            <a:spLocks xmlns:a="http://schemas.openxmlformats.org/drawingml/2006/main" noGrp="1"/>
          </p:cNvSpPr>
          <p:nvPr/>
        </p:nvSpPr>
        <p:spPr>
          <a:xfrm xmlns:a="http://schemas.openxmlformats.org/drawingml/2006/main">
            <a:off x="3590925" y="2647950"/>
            <a:ext cx="22193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Article 50</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Transparency duties. Paragraph 2 applies from 2 December 2026 to relevant systems already on the market.</a:t>
            </a:r>
          </a:p>
        </p:txBody>
      </p:sp>
      <p:sp>
        <p:nvSpPr>
          <p:cNvPr id="14" name="">
            <a:extLst xmlns:a="http://schemas.openxmlformats.org/drawingml/2006/main">
              <a:ext uri="{FF2B5EF4-FFF2-40B4-BE49-F238E27FC236}">
                <a16:creationId xmlns:a16="http://schemas.microsoft.com/office/drawing/2014/main" id="{17B96368-22AD-4650-ABA6-54058383E6C8}"/>
              </a:ext>
            </a:extLst>
          </p:cNvPr>
          <p:cNvSpPr>
            <a:spLocks xmlns:a="http://schemas.openxmlformats.org/drawingml/2006/main" noGrp="1"/>
          </p:cNvSpPr>
          <p:nvPr/>
        </p:nvSpPr>
        <p:spPr>
          <a:xfrm xmlns:a="http://schemas.openxmlformats.org/drawingml/2006/main">
            <a:off x="6191250" y="1790700"/>
            <a:ext cx="2600325" cy="3190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A064A0A0-E1BC-42B9-9179-1DBFA7E33363}"/>
              </a:ext>
            </a:extLst>
          </p:cNvPr>
          <p:cNvSpPr>
            <a:spLocks xmlns:a="http://schemas.openxmlformats.org/drawingml/2006/main" noGrp="1"/>
          </p:cNvSpPr>
          <p:nvPr/>
        </p:nvSpPr>
        <p:spPr>
          <a:xfrm xmlns:a="http://schemas.openxmlformats.org/drawingml/2006/main">
            <a:off x="6381750" y="1962150"/>
            <a:ext cx="22193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2 Dec 2027</a:t>
            </a:r>
          </a:p>
        </p:txBody>
      </p:sp>
      <p:sp>
        <p:nvSpPr>
          <p:cNvPr id="16" name="">
            <a:extLst xmlns:a="http://schemas.openxmlformats.org/drawingml/2006/main">
              <a:ext uri="{FF2B5EF4-FFF2-40B4-BE49-F238E27FC236}">
                <a16:creationId xmlns:a16="http://schemas.microsoft.com/office/drawing/2014/main" id="{39B09AA0-1EF2-42CF-A0A1-BF3AD32D9A3B}"/>
              </a:ext>
            </a:extLst>
          </p:cNvPr>
          <p:cNvSpPr>
            <a:spLocks xmlns:a="http://schemas.openxmlformats.org/drawingml/2006/main" noGrp="1"/>
          </p:cNvSpPr>
          <p:nvPr/>
        </p:nvSpPr>
        <p:spPr>
          <a:xfrm xmlns:a="http://schemas.openxmlformats.org/drawingml/2006/main">
            <a:off x="6381750" y="2647950"/>
            <a:ext cx="22193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Annex III</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High-risk systems. Application date changed by the omnibus.</a:t>
            </a:r>
          </a:p>
        </p:txBody>
      </p:sp>
      <p:sp>
        <p:nvSpPr>
          <p:cNvPr id="17" name="">
            <a:extLst xmlns:a="http://schemas.openxmlformats.org/drawingml/2006/main">
              <a:ext uri="{FF2B5EF4-FFF2-40B4-BE49-F238E27FC236}">
                <a16:creationId xmlns:a16="http://schemas.microsoft.com/office/drawing/2014/main" id="{0CD8F1F9-8C74-407E-AB1D-8D9EE4B61F26}"/>
              </a:ext>
            </a:extLst>
          </p:cNvPr>
          <p:cNvSpPr>
            <a:spLocks xmlns:a="http://schemas.openxmlformats.org/drawingml/2006/main" noGrp="1"/>
          </p:cNvSpPr>
          <p:nvPr/>
        </p:nvSpPr>
        <p:spPr>
          <a:xfrm xmlns:a="http://schemas.openxmlformats.org/drawingml/2006/main">
            <a:off x="8982075" y="1790700"/>
            <a:ext cx="2600325" cy="3190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9F0ED4DB-7FD9-4D15-B85C-7D36C8BD8DEB}"/>
              </a:ext>
            </a:extLst>
          </p:cNvPr>
          <p:cNvSpPr>
            <a:spLocks xmlns:a="http://schemas.openxmlformats.org/drawingml/2006/main" noGrp="1"/>
          </p:cNvSpPr>
          <p:nvPr/>
        </p:nvSpPr>
        <p:spPr>
          <a:xfrm xmlns:a="http://schemas.openxmlformats.org/drawingml/2006/main">
            <a:off x="9172575" y="1962150"/>
            <a:ext cx="22193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2 Aug 2028</a:t>
            </a:r>
          </a:p>
        </p:txBody>
      </p:sp>
      <p:sp>
        <p:nvSpPr>
          <p:cNvPr id="19" name="">
            <a:extLst xmlns:a="http://schemas.openxmlformats.org/drawingml/2006/main">
              <a:ext uri="{FF2B5EF4-FFF2-40B4-BE49-F238E27FC236}">
                <a16:creationId xmlns:a16="http://schemas.microsoft.com/office/drawing/2014/main" id="{1376A7B5-C3C0-4051-A737-2D83A9943CDE}"/>
              </a:ext>
            </a:extLst>
          </p:cNvPr>
          <p:cNvSpPr>
            <a:spLocks xmlns:a="http://schemas.openxmlformats.org/drawingml/2006/main" noGrp="1"/>
          </p:cNvSpPr>
          <p:nvPr/>
        </p:nvSpPr>
        <p:spPr>
          <a:xfrm xmlns:a="http://schemas.openxmlformats.org/drawingml/2006/main">
            <a:off x="9172575" y="2647950"/>
            <a:ext cx="22193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Annex I</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High-risk AI in products. Application date changed by the omnibus.</a:t>
            </a:r>
          </a:p>
        </p:txBody>
      </p:sp>
      <p:sp>
        <p:nvSpPr>
          <p:cNvPr id="20" name="">
            <a:extLst xmlns:a="http://schemas.openxmlformats.org/drawingml/2006/main">
              <a:ext uri="{FF2B5EF4-FFF2-40B4-BE49-F238E27FC236}">
                <a16:creationId xmlns:a16="http://schemas.microsoft.com/office/drawing/2014/main" id="{B36565BA-831B-4E18-9F4A-C3F3EEEFB0B7}"/>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9FF9CF7A-02A3-492B-9BFB-E0EF95D81132}"/>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Check the scope first</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The omnibus entered into force on 27 July 2026. Check the system, your role and the territorial scope. Article 25 can change who is treated as the provider.</a:t>
            </a:r>
          </a:p>
        </p:txBody>
      </p:sp>
    </p:spTree>
    <p:extLst>
      <p:ext uri="{BB962C8B-B14F-4D97-AF65-F5344CB8AC3E}">
        <p14:creationId xmlns:p14="http://schemas.microsoft.com/office/powerpoint/2010/main" val="704693071"/>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E33C1BF-A8E2-4801-90E0-4D48C9BA7EA9}"/>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DCEB0AB-44B7-4F83-B9A8-FC41C403A1B0}"/>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18:17 · CW</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a5196dbe1b504b67"/>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c8de6d56c5dc473f"/>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158886B6-5037-4F13-BA15-F15738AE2F64}"/>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Seven points before your first workflow</a:t>
            </a:r>
          </a:p>
        </p:txBody>
      </p:sp>
      <p:sp>
        <p:nvSpPr>
          <p:cNvPr id="6" name="">
            <a:extLst xmlns:a="http://schemas.openxmlformats.org/drawingml/2006/main">
              <a:ext uri="{FF2B5EF4-FFF2-40B4-BE49-F238E27FC236}">
                <a16:creationId xmlns:a16="http://schemas.microsoft.com/office/drawing/2014/main" id="{47359D7F-C91C-4143-9ED2-871FEF442766}"/>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5A9A6A39-12BF-4B36-A3E9-0D9CDE92902B}"/>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33 / 37</a:t>
            </a:r>
          </a:p>
        </p:txBody>
      </p:sp>
      <p:graphicFrame>
        <p:nvGraphicFramePr>
          <p:cNvPr id="17" name=""/>
          <p:cNvGraphicFramePr/>
          <p:nvPr/>
        </p:nvGraphicFramePr>
        <p:xfrm>
          <a:off xmlns:a="http://schemas.openxmlformats.org/drawingml/2006/main" x="609600" y="1733550"/>
          <a:ext xmlns:a="http://schemas.openxmlformats.org/drawingml/2006/main" cx="10972800" cy="3790950"/>
        </p:xfrm>
        <a:graphic xmlns:a="http://schemas.openxmlformats.org/drawingml/2006/main">
          <a:graphicData uri="http://schemas.openxmlformats.org/drawingml/2006/table">
            <a:tbl>
              <a:tblPr/>
              <a:tblGrid>
                <a:gridCol w="3072384"/>
                <a:gridCol w="7900416"/>
              </a:tblGrid>
              <a:tr h="473869">
                <a:tc>
                  <a:txBody>
                    <a:bodyPr/>
                    <a:lstStyle/>
                    <a:p>
                      <a:r>
                        <a:rPr sz="1275" b="1">
                          <a:solidFill>
                            <a:srgbClr val="FFFFFF"/>
                          </a:solidFill>
                          <a:latin typeface="Sora"/>
                          <a:ea typeface="Sora"/>
                          <a:cs typeface="Sora"/>
                        </a:rPr>
                        <a:t>Check</a:t>
                      </a:r>
                    </a:p>
                  </a:txBody>
                  <a:tcPr marL="91440" marR="91440" marT="45720" marB="45720">
                    <a:solidFill>
                      <a:srgbClr val="2F1863"/>
                    </a:solidFill>
                  </a:tcPr>
                </a:tc>
                <a:tc>
                  <a:txBody>
                    <a:bodyPr/>
                    <a:lstStyle/>
                    <a:p>
                      <a:r>
                        <a:rPr sz="1275" b="1">
                          <a:solidFill>
                            <a:srgbClr val="FFFFFF"/>
                          </a:solidFill>
                          <a:latin typeface="Sora"/>
                          <a:ea typeface="Sora"/>
                          <a:cs typeface="Sora"/>
                        </a:rPr>
                        <a:t>Action</a:t>
                      </a:r>
                    </a:p>
                  </a:txBody>
                  <a:tcPr marL="91440" marR="91440" marT="45720" marB="45720">
                    <a:solidFill>
                      <a:srgbClr val="2F1863"/>
                    </a:solidFill>
                  </a:tcPr>
                </a:tc>
              </a:tr>
              <a:tr h="473869">
                <a:tc>
                  <a:txBody>
                    <a:bodyPr/>
                    <a:lstStyle/>
                    <a:p>
                      <a:r>
                        <a:rPr sz="1275" b="0">
                          <a:solidFill>
                            <a:srgbClr val="2F1863"/>
                          </a:solidFill>
                          <a:latin typeface="Sora"/>
                          <a:ea typeface="Sora"/>
                          <a:cs typeface="Sora"/>
                        </a:rPr>
                        <a:t>Approve tools</a:t>
                      </a:r>
                    </a:p>
                  </a:txBody>
                  <a:tcPr marL="91440" marR="91440" marT="45720" marB="45720">
                    <a:solidFill>
                      <a:srgbClr val="F1EDF7"/>
                    </a:solidFill>
                  </a:tcPr>
                </a:tc>
                <a:tc>
                  <a:txBody>
                    <a:bodyPr/>
                    <a:lstStyle/>
                    <a:p>
                      <a:r>
                        <a:rPr sz="1275" b="0">
                          <a:solidFill>
                            <a:srgbClr val="2F1863"/>
                          </a:solidFill>
                          <a:latin typeface="Sora"/>
                          <a:ea typeface="Sora"/>
                          <a:cs typeface="Sora"/>
                        </a:rPr>
                        <a:t>for each data class. Give staff a usable approved option.</a:t>
                      </a:r>
                    </a:p>
                  </a:txBody>
                  <a:tcPr marL="91440" marR="91440" marT="45720" marB="45720">
                    <a:solidFill>
                      <a:srgbClr val="F1EDF7"/>
                    </a:solidFill>
                  </a:tcPr>
                </a:tc>
              </a:tr>
              <a:tr h="473869">
                <a:tc>
                  <a:txBody>
                    <a:bodyPr/>
                    <a:lstStyle/>
                    <a:p>
                      <a:r>
                        <a:rPr sz="1275" b="0">
                          <a:solidFill>
                            <a:srgbClr val="2F1863"/>
                          </a:solidFill>
                          <a:latin typeface="Sora"/>
                          <a:ea typeface="Sora"/>
                          <a:cs typeface="Sora"/>
                        </a:rPr>
                        <a:t>Define data classes</a:t>
                      </a:r>
                    </a:p>
                  </a:txBody>
                  <a:tcPr marL="91440" marR="91440" marT="45720" marB="45720">
                    <a:solidFill>
                      <a:srgbClr val="FFFFFF"/>
                    </a:solidFill>
                  </a:tcPr>
                </a:tc>
                <a:tc>
                  <a:txBody>
                    <a:bodyPr/>
                    <a:lstStyle/>
                    <a:p>
                      <a:r>
                        <a:rPr sz="1275" b="0">
                          <a:solidFill>
                            <a:srgbClr val="2F1863"/>
                          </a:solidFill>
                          <a:latin typeface="Sora"/>
                          <a:ea typeface="Sora"/>
                          <a:cs typeface="Sora"/>
                        </a:rPr>
                        <a:t>A public, B internal, C personal or confidential.</a:t>
                      </a:r>
                    </a:p>
                  </a:txBody>
                  <a:tcPr marL="91440" marR="91440" marT="45720" marB="45720">
                    <a:solidFill>
                      <a:srgbClr val="FFFFFF"/>
                    </a:solidFill>
                  </a:tcPr>
                </a:tc>
              </a:tr>
              <a:tr h="473869">
                <a:tc>
                  <a:txBody>
                    <a:bodyPr/>
                    <a:lstStyle/>
                    <a:p>
                      <a:r>
                        <a:rPr sz="1275" b="0">
                          <a:solidFill>
                            <a:srgbClr val="2F1863"/>
                          </a:solidFill>
                          <a:latin typeface="Sora"/>
                          <a:ea typeface="Sora"/>
                          <a:cs typeface="Sora"/>
                        </a:rPr>
                        <a:t>Keep records</a:t>
                      </a:r>
                    </a:p>
                  </a:txBody>
                  <a:tcPr marL="91440" marR="91440" marT="45720" marB="45720">
                    <a:solidFill>
                      <a:srgbClr val="F1EDF7"/>
                    </a:solidFill>
                  </a:tcPr>
                </a:tc>
                <a:tc>
                  <a:txBody>
                    <a:bodyPr/>
                    <a:lstStyle/>
                    <a:p>
                      <a:r>
                        <a:rPr sz="1275" b="0">
                          <a:solidFill>
                            <a:srgbClr val="2F1863"/>
                          </a:solidFill>
                          <a:latin typeface="Sora"/>
                          <a:ea typeface="Sora"/>
                          <a:cs typeface="Sora"/>
                        </a:rPr>
                        <a:t>Who produced what and when. Article 26: relevant high-risk systems, normally at least six months.</a:t>
                      </a:r>
                    </a:p>
                  </a:txBody>
                  <a:tcPr marL="91440" marR="91440" marT="45720" marB="45720">
                    <a:solidFill>
                      <a:srgbClr val="F1EDF7"/>
                    </a:solidFill>
                  </a:tcPr>
                </a:tc>
              </a:tr>
              <a:tr h="473869">
                <a:tc>
                  <a:txBody>
                    <a:bodyPr/>
                    <a:lstStyle/>
                    <a:p>
                      <a:r>
                        <a:rPr sz="1275" b="0">
                          <a:solidFill>
                            <a:srgbClr val="2F1863"/>
                          </a:solidFill>
                          <a:latin typeface="Sora"/>
                          <a:ea typeface="Sora"/>
                          <a:cs typeface="Sora"/>
                        </a:rPr>
                        <a:t>Develop AI literacy</a:t>
                      </a:r>
                    </a:p>
                  </a:txBody>
                  <a:tcPr marL="91440" marR="91440" marT="45720" marB="45720">
                    <a:solidFill>
                      <a:srgbClr val="FFFFFF"/>
                    </a:solidFill>
                  </a:tcPr>
                </a:tc>
                <a:tc>
                  <a:txBody>
                    <a:bodyPr/>
                    <a:lstStyle/>
                    <a:p>
                      <a:r>
                        <a:rPr sz="1275" b="0">
                          <a:solidFill>
                            <a:srgbClr val="2F1863"/>
                          </a:solidFill>
                          <a:latin typeface="Sora"/>
                          <a:ea typeface="Sora"/>
                          <a:cs typeface="Sora"/>
                        </a:rPr>
                        <a:t>Choose measures for the task and prior knowledge. Attendance alone does not show competence.</a:t>
                      </a:r>
                    </a:p>
                  </a:txBody>
                  <a:tcPr marL="91440" marR="91440" marT="45720" marB="45720">
                    <a:solidFill>
                      <a:srgbClr val="FFFFFF"/>
                    </a:solidFill>
                  </a:tcPr>
                </a:tc>
              </a:tr>
              <a:tr h="473869">
                <a:tc>
                  <a:txBody>
                    <a:bodyPr/>
                    <a:lstStyle/>
                    <a:p>
                      <a:r>
                        <a:rPr sz="1275" b="0">
                          <a:solidFill>
                            <a:srgbClr val="2F1863"/>
                          </a:solidFill>
                          <a:latin typeface="Sora"/>
                          <a:ea typeface="Sora"/>
                          <a:cs typeface="Sora"/>
                        </a:rPr>
                        <a:t>Set review points</a:t>
                      </a:r>
                    </a:p>
                  </a:txBody>
                  <a:tcPr marL="91440" marR="91440" marT="45720" marB="45720">
                    <a:solidFill>
                      <a:srgbClr val="F1EDF7"/>
                    </a:solidFill>
                  </a:tcPr>
                </a:tc>
                <a:tc>
                  <a:txBody>
                    <a:bodyPr/>
                    <a:lstStyle/>
                    <a:p>
                      <a:r>
                        <a:rPr sz="1275" b="0">
                          <a:solidFill>
                            <a:srgbClr val="2F1863"/>
                          </a:solidFill>
                          <a:latin typeface="Sora"/>
                          <a:ea typeface="Sora"/>
                          <a:cs typeface="Sora"/>
                        </a:rPr>
                        <a:t>Legal interpretation, sanctions, external messages and reports to authorities.</a:t>
                      </a:r>
                    </a:p>
                  </a:txBody>
                  <a:tcPr marL="91440" marR="91440" marT="45720" marB="45720">
                    <a:solidFill>
                      <a:srgbClr val="F1EDF7"/>
                    </a:solidFill>
                  </a:tcPr>
                </a:tc>
              </a:tr>
              <a:tr h="473869">
                <a:tc>
                  <a:txBody>
                    <a:bodyPr/>
                    <a:lstStyle/>
                    <a:p>
                      <a:r>
                        <a:rPr sz="1275" b="0">
                          <a:solidFill>
                            <a:srgbClr val="2F1863"/>
                          </a:solidFill>
                          <a:latin typeface="Sora"/>
                          <a:ea typeface="Sora"/>
                          <a:cs typeface="Sora"/>
                        </a:rPr>
                        <a:t>Apply access rights</a:t>
                      </a:r>
                    </a:p>
                  </a:txBody>
                  <a:tcPr marL="91440" marR="91440" marT="45720" marB="45720">
                    <a:solidFill>
                      <a:srgbClr val="FFFFFF"/>
                    </a:solidFill>
                  </a:tcPr>
                </a:tc>
                <a:tc>
                  <a:txBody>
                    <a:bodyPr/>
                    <a:lstStyle/>
                    <a:p>
                      <a:r>
                        <a:rPr sz="1275" b="0">
                          <a:solidFill>
                            <a:srgbClr val="2F1863"/>
                          </a:solidFill>
                          <a:latin typeface="Sora"/>
                          <a:ea typeface="Sora"/>
                          <a:cs typeface="Sora"/>
                        </a:rPr>
                        <a:t>AI must not have more access than the person using it.</a:t>
                      </a:r>
                    </a:p>
                  </a:txBody>
                  <a:tcPr marL="91440" marR="91440" marT="45720" marB="45720">
                    <a:solidFill>
                      <a:srgbClr val="FFFFFF"/>
                    </a:solidFill>
                  </a:tcPr>
                </a:tc>
              </a:tr>
              <a:tr h="473869">
                <a:tc>
                  <a:txBody>
                    <a:bodyPr/>
                    <a:lstStyle/>
                    <a:p>
                      <a:r>
                        <a:rPr sz="1275" b="0">
                          <a:solidFill>
                            <a:srgbClr val="2F1863"/>
                          </a:solidFill>
                          <a:latin typeface="Sora"/>
                          <a:ea typeface="Sora"/>
                          <a:cs typeface="Sora"/>
                        </a:rPr>
                        <a:t>Inform staff</a:t>
                      </a:r>
                    </a:p>
                  </a:txBody>
                  <a:tcPr marL="91440" marR="91440" marT="45720" marB="45720">
                    <a:solidFill>
                      <a:srgbClr val="F1EDF7"/>
                    </a:solidFill>
                  </a:tcPr>
                </a:tc>
                <a:tc>
                  <a:txBody>
                    <a:bodyPr/>
                    <a:lstStyle/>
                    <a:p>
                      <a:r>
                        <a:rPr sz="1275" b="0">
                          <a:solidFill>
                            <a:srgbClr val="2F1863"/>
                          </a:solidFill>
                          <a:latin typeface="Sora"/>
                          <a:ea typeface="Sora"/>
                          <a:cs typeface="Sora"/>
                        </a:rPr>
                        <a:t>For relevant high-risk workplace AI: inform affected workers and their representatives in advance (Article 26).</a:t>
                      </a:r>
                    </a:p>
                  </a:txBody>
                  <a:tcPr marL="91440" marR="91440" marT="45720" marB="45720">
                    <a:solidFill>
                      <a:srgbClr val="F1EDF7"/>
                    </a:solidFill>
                  </a:tcPr>
                </a:tc>
              </a:tr>
            </a:tbl>
          </a:graphicData>
        </a:graphic>
      </p:graphicFrame>
      <p:sp>
        <p:nvSpPr>
          <p:cNvPr id="9" name="">
            <a:extLst xmlns:a="http://schemas.openxmlformats.org/drawingml/2006/main">
              <a:ext uri="{FF2B5EF4-FFF2-40B4-BE49-F238E27FC236}">
                <a16:creationId xmlns:a16="http://schemas.microsoft.com/office/drawing/2014/main" id="{07B48397-BEC3-4C7E-A034-EF194A3A7DB2}"/>
              </a:ext>
            </a:extLst>
          </p:cNvPr>
          <p:cNvSpPr>
            <a:spLocks xmlns:a="http://schemas.openxmlformats.org/drawingml/2006/main" noGrp="1"/>
          </p:cNvSpPr>
          <p:nvPr/>
        </p:nvSpPr>
        <p:spPr>
          <a:xfrm xmlns:a="http://schemas.openxmlformats.org/drawingml/2006/main">
            <a:off x="609600" y="588645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595959"/>
                </a:solidFill>
                <a:latin typeface="Sora"/>
                <a:ea typeface="Sora"/>
                <a:cs typeface="Sora"/>
              </a:defRPr>
            </a:pPr>
            <a:r>
              <a:rPr sz="1275" b="0">
                <a:solidFill>
                  <a:srgbClr val="595959"/>
                </a:solidFill>
                <a:latin typeface="Sora"/>
                <a:ea typeface="Sora"/>
                <a:cs typeface="Sora"/>
              </a:rPr>
              <a:t>This is a starting checklist. Duties and effort depend on the system and its use.</a:t>
            </a:r>
          </a:p>
        </p:txBody>
      </p:sp>
    </p:spTree>
    <p:extLst>
      <p:ext uri="{BB962C8B-B14F-4D97-AF65-F5344CB8AC3E}">
        <p14:creationId xmlns:p14="http://schemas.microsoft.com/office/powerpoint/2010/main" val="1991854405"/>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1D1999D0-D606-465C-A764-27D77825FC56}"/>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CB59C68-652A-4D7F-8414-31E73C47EBB1}"/>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18:20 · HH</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d1f5404e1e4a4297"/>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93ee76cf8d2f4b63"/>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CE4F6BED-C6DE-426E-9776-A0A436EE2F6B}"/>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Your next three steps</a:t>
            </a:r>
          </a:p>
        </p:txBody>
      </p:sp>
      <p:sp>
        <p:nvSpPr>
          <p:cNvPr id="6" name="">
            <a:extLst xmlns:a="http://schemas.openxmlformats.org/drawingml/2006/main">
              <a:ext uri="{FF2B5EF4-FFF2-40B4-BE49-F238E27FC236}">
                <a16:creationId xmlns:a16="http://schemas.microsoft.com/office/drawing/2014/main" id="{B285D83A-ABC2-4681-8CF3-F49B935FA3B1}"/>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74023043-D80E-4038-8833-357C1087C843}"/>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34 / 37</a:t>
            </a:r>
          </a:p>
        </p:txBody>
      </p:sp>
      <p:sp>
        <p:nvSpPr>
          <p:cNvPr id="8" name="">
            <a:extLst xmlns:a="http://schemas.openxmlformats.org/drawingml/2006/main">
              <a:ext uri="{FF2B5EF4-FFF2-40B4-BE49-F238E27FC236}">
                <a16:creationId xmlns:a16="http://schemas.microsoft.com/office/drawing/2014/main" id="{CF57B5E0-A1DA-484E-A221-996E8CEAB03A}"/>
              </a:ext>
            </a:extLst>
          </p:cNvPr>
          <p:cNvSpPr>
            <a:spLocks xmlns:a="http://schemas.openxmlformats.org/drawingml/2006/main" noGrp="1"/>
          </p:cNvSpPr>
          <p:nvPr/>
        </p:nvSpPr>
        <p:spPr>
          <a:xfrm xmlns:a="http://schemas.openxmlformats.org/drawingml/2006/main">
            <a:off x="609600" y="1790700"/>
            <a:ext cx="3530600" cy="34290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FA8CB301-D06A-4066-8A70-3E9A1C093871}"/>
              </a:ext>
            </a:extLst>
          </p:cNvPr>
          <p:cNvSpPr>
            <a:spLocks xmlns:a="http://schemas.openxmlformats.org/drawingml/2006/main" noGrp="1"/>
          </p:cNvSpPr>
          <p:nvPr/>
        </p:nvSpPr>
        <p:spPr>
          <a:xfrm xmlns:a="http://schemas.openxmlformats.org/drawingml/2006/main">
            <a:off x="8001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1  Choose your case</a:t>
            </a:r>
          </a:p>
        </p:txBody>
      </p:sp>
      <p:sp>
        <p:nvSpPr>
          <p:cNvPr id="10" name="">
            <a:extLst xmlns:a="http://schemas.openxmlformats.org/drawingml/2006/main">
              <a:ext uri="{FF2B5EF4-FFF2-40B4-BE49-F238E27FC236}">
                <a16:creationId xmlns:a16="http://schemas.microsoft.com/office/drawing/2014/main" id="{5A53CB45-F63B-4751-A258-B9F72248F814}"/>
              </a:ext>
            </a:extLst>
          </p:cNvPr>
          <p:cNvSpPr>
            <a:spLocks xmlns:a="http://schemas.openxmlformats.org/drawingml/2006/main" noGrp="1"/>
          </p:cNvSpPr>
          <p:nvPr/>
        </p:nvSpPr>
        <p:spPr>
          <a:xfrm xmlns:a="http://schemas.openxmlformats.org/drawingml/2006/main">
            <a:off x="800100" y="2647950"/>
            <a:ext cx="3149600" cy="2428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Which repeated task takes time and needs sound sources?</a:t>
            </a:r>
          </a:p>
        </p:txBody>
      </p:sp>
      <p:sp>
        <p:nvSpPr>
          <p:cNvPr id="11" name="">
            <a:extLst xmlns:a="http://schemas.openxmlformats.org/drawingml/2006/main">
              <a:ext uri="{FF2B5EF4-FFF2-40B4-BE49-F238E27FC236}">
                <a16:creationId xmlns:a16="http://schemas.microsoft.com/office/drawing/2014/main" id="{D94BE2D1-FBF8-41BB-9028-BB2E58F43BF0}"/>
              </a:ext>
            </a:extLst>
          </p:cNvPr>
          <p:cNvSpPr>
            <a:spLocks xmlns:a="http://schemas.openxmlformats.org/drawingml/2006/main" noGrp="1"/>
          </p:cNvSpPr>
          <p:nvPr/>
        </p:nvSpPr>
        <p:spPr>
          <a:xfrm xmlns:a="http://schemas.openxmlformats.org/drawingml/2006/main">
            <a:off x="4330700" y="1790700"/>
            <a:ext cx="3530600" cy="34290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CB9829DC-1AAE-4B15-B3FC-33A7E8F25CD9}"/>
              </a:ext>
            </a:extLst>
          </p:cNvPr>
          <p:cNvSpPr>
            <a:spLocks xmlns:a="http://schemas.openxmlformats.org/drawingml/2006/main" noGrp="1"/>
          </p:cNvSpPr>
          <p:nvPr/>
        </p:nvSpPr>
        <p:spPr>
          <a:xfrm xmlns:a="http://schemas.openxmlformats.org/drawingml/2006/main">
            <a:off x="45212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2  Check the sources</a:t>
            </a:r>
          </a:p>
        </p:txBody>
      </p:sp>
      <p:sp>
        <p:nvSpPr>
          <p:cNvPr id="13" name="">
            <a:extLst xmlns:a="http://schemas.openxmlformats.org/drawingml/2006/main">
              <a:ext uri="{FF2B5EF4-FFF2-40B4-BE49-F238E27FC236}">
                <a16:creationId xmlns:a16="http://schemas.microsoft.com/office/drawing/2014/main" id="{D0BA8A4A-4E87-496D-8DAB-90F8E98998BC}"/>
              </a:ext>
            </a:extLst>
          </p:cNvPr>
          <p:cNvSpPr>
            <a:spLocks xmlns:a="http://schemas.openxmlformats.org/drawingml/2006/main" noGrp="1"/>
          </p:cNvSpPr>
          <p:nvPr/>
        </p:nvSpPr>
        <p:spPr>
          <a:xfrm xmlns:a="http://schemas.openxmlformats.org/drawingml/2006/main">
            <a:off x="4521200" y="2647950"/>
            <a:ext cx="3149600" cy="2428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Which official sources apply, and who confirms the list?</a:t>
            </a:r>
          </a:p>
        </p:txBody>
      </p:sp>
      <p:sp>
        <p:nvSpPr>
          <p:cNvPr id="14" name="">
            <a:extLst xmlns:a="http://schemas.openxmlformats.org/drawingml/2006/main">
              <a:ext uri="{FF2B5EF4-FFF2-40B4-BE49-F238E27FC236}">
                <a16:creationId xmlns:a16="http://schemas.microsoft.com/office/drawing/2014/main" id="{E1010C40-5A21-4035-B809-4E6C6122C69B}"/>
              </a:ext>
            </a:extLst>
          </p:cNvPr>
          <p:cNvSpPr>
            <a:spLocks xmlns:a="http://schemas.openxmlformats.org/drawingml/2006/main" noGrp="1"/>
          </p:cNvSpPr>
          <p:nvPr/>
        </p:nvSpPr>
        <p:spPr>
          <a:xfrm xmlns:a="http://schemas.openxmlformats.org/drawingml/2006/main">
            <a:off x="8051800" y="1790700"/>
            <a:ext cx="3530600" cy="34290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63CA356C-580E-4993-9E85-83D2846F61CF}"/>
              </a:ext>
            </a:extLst>
          </p:cNvPr>
          <p:cNvSpPr>
            <a:spLocks xmlns:a="http://schemas.openxmlformats.org/drawingml/2006/main" noGrp="1"/>
          </p:cNvSpPr>
          <p:nvPr/>
        </p:nvSpPr>
        <p:spPr>
          <a:xfrm xmlns:a="http://schemas.openxmlformats.org/drawingml/2006/main">
            <a:off x="82423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3  Choose the next step</a:t>
            </a:r>
          </a:p>
        </p:txBody>
      </p:sp>
      <p:sp>
        <p:nvSpPr>
          <p:cNvPr id="16" name="">
            <a:extLst xmlns:a="http://schemas.openxmlformats.org/drawingml/2006/main">
              <a:ext uri="{FF2B5EF4-FFF2-40B4-BE49-F238E27FC236}">
                <a16:creationId xmlns:a16="http://schemas.microsoft.com/office/drawing/2014/main" id="{EFAE4190-315D-426F-885D-8B79DE80B8E3}"/>
              </a:ext>
            </a:extLst>
          </p:cNvPr>
          <p:cNvSpPr>
            <a:spLocks xmlns:a="http://schemas.openxmlformats.org/drawingml/2006/main" noGrp="1"/>
          </p:cNvSpPr>
          <p:nvPr/>
        </p:nvSpPr>
        <p:spPr>
          <a:xfrm xmlns:a="http://schemas.openxmlformats.org/drawingml/2006/main">
            <a:off x="8242300" y="2647950"/>
            <a:ext cx="3149600" cy="2428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Try the hub template or develop two or three of your own workflows with your team in the full-day workshop.</a:t>
            </a:r>
          </a:p>
        </p:txBody>
      </p:sp>
      <p:sp>
        <p:nvSpPr>
          <p:cNvPr id="17" name="">
            <a:extLst xmlns:a="http://schemas.openxmlformats.org/drawingml/2006/main">
              <a:ext uri="{FF2B5EF4-FFF2-40B4-BE49-F238E27FC236}">
                <a16:creationId xmlns:a16="http://schemas.microsoft.com/office/drawing/2014/main" id="{75F15FDF-DE18-4F08-8CD4-59DD6AE25B73}"/>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95D46AC5-8BC4-4E10-8407-A5F4EF12FBD2}"/>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Start small and check carefully</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A first test shows what works and what is missing. Approve the workflow only after review.</a:t>
            </a:r>
          </a:p>
        </p:txBody>
      </p:sp>
    </p:spTree>
    <p:extLst>
      <p:ext uri="{BB962C8B-B14F-4D97-AF65-F5344CB8AC3E}">
        <p14:creationId xmlns:p14="http://schemas.microsoft.com/office/powerpoint/2010/main" val="990491598"/>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B9424493-856D-4BA3-B666-8E69EF466822}"/>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57C0D85-397C-4024-A3BE-7FA610CCACCF}"/>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18:23 · CW, HH</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3c4dfb6f30694005"/>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c1f2906148b4b84"/>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4CD3E5E-518F-4EF9-A994-6068731DCFBD}"/>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What your team builds in one day</a:t>
            </a:r>
          </a:p>
        </p:txBody>
      </p:sp>
      <p:sp>
        <p:nvSpPr>
          <p:cNvPr id="6" name="">
            <a:extLst xmlns:a="http://schemas.openxmlformats.org/drawingml/2006/main">
              <a:ext uri="{FF2B5EF4-FFF2-40B4-BE49-F238E27FC236}">
                <a16:creationId xmlns:a16="http://schemas.microsoft.com/office/drawing/2014/main" id="{14544F8C-3BA8-4106-AA6C-5B9520520796}"/>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E22871E3-0D84-4A95-8FC7-06DB92485F0F}"/>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35 / 37</a:t>
            </a:r>
          </a:p>
        </p:txBody>
      </p:sp>
      <p:sp>
        <p:nvSpPr>
          <p:cNvPr id="8" name="">
            <a:extLst xmlns:a="http://schemas.openxmlformats.org/drawingml/2006/main">
              <a:ext uri="{FF2B5EF4-FFF2-40B4-BE49-F238E27FC236}">
                <a16:creationId xmlns:a16="http://schemas.microsoft.com/office/drawing/2014/main" id="{CE4548BC-2A11-44F3-BC27-927697C204C2}"/>
              </a:ext>
            </a:extLst>
          </p:cNvPr>
          <p:cNvSpPr>
            <a:spLocks xmlns:a="http://schemas.openxmlformats.org/drawingml/2006/main" noGrp="1"/>
          </p:cNvSpPr>
          <p:nvPr/>
        </p:nvSpPr>
        <p:spPr>
          <a:xfrm xmlns:a="http://schemas.openxmlformats.org/drawingml/2006/main">
            <a:off x="609600" y="1905000"/>
            <a:ext cx="685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2F1863"/>
                </a:solidFill>
                <a:latin typeface="Sora"/>
                <a:ea typeface="Sora"/>
                <a:cs typeface="Sora"/>
              </a:defRPr>
            </a:pPr>
            <a:r>
              <a:rPr sz="1875" b="0">
                <a:solidFill>
                  <a:srgbClr val="2F1863"/>
                </a:solidFill>
                <a:latin typeface="Sora"/>
                <a:ea typeface="Sora"/>
                <a:cs typeface="Sora"/>
              </a:rPr>
              <a:t>First choose two or three processes in the morning. Then build and test the right tools with the Skill Generator.</a:t>
            </a:r>
          </a:p>
        </p:txBody>
      </p:sp>
      <p:sp>
        <p:nvSpPr>
          <p:cNvPr id="9" name="">
            <a:extLst xmlns:a="http://schemas.openxmlformats.org/drawingml/2006/main">
              <a:ext uri="{FF2B5EF4-FFF2-40B4-BE49-F238E27FC236}">
                <a16:creationId xmlns:a16="http://schemas.microsoft.com/office/drawing/2014/main" id="{F73B545B-4ECB-43BD-98E4-3F0EBA44FABD}"/>
              </a:ext>
            </a:extLst>
          </p:cNvPr>
          <p:cNvSpPr>
            <a:spLocks xmlns:a="http://schemas.openxmlformats.org/drawingml/2006/main" noGrp="1"/>
          </p:cNvSpPr>
          <p:nvPr/>
        </p:nvSpPr>
        <p:spPr>
          <a:xfrm xmlns:a="http://schemas.openxmlformats.org/drawingml/2006/main">
            <a:off x="609600" y="3286125"/>
            <a:ext cx="2159000" cy="176212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C126369F-37E1-4D0D-AC80-B27C6C44CA1C}"/>
              </a:ext>
            </a:extLst>
          </p:cNvPr>
          <p:cNvSpPr>
            <a:spLocks xmlns:a="http://schemas.openxmlformats.org/drawingml/2006/main" noGrp="1"/>
          </p:cNvSpPr>
          <p:nvPr/>
        </p:nvSpPr>
        <p:spPr>
          <a:xfrm xmlns:a="http://schemas.openxmlformats.org/drawingml/2006/main">
            <a:off x="800100" y="3457575"/>
            <a:ext cx="177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Choose cases</a:t>
            </a:r>
          </a:p>
        </p:txBody>
      </p:sp>
      <p:sp>
        <p:nvSpPr>
          <p:cNvPr id="11" name="">
            <a:extLst xmlns:a="http://schemas.openxmlformats.org/drawingml/2006/main">
              <a:ext uri="{FF2B5EF4-FFF2-40B4-BE49-F238E27FC236}">
                <a16:creationId xmlns:a16="http://schemas.microsoft.com/office/drawing/2014/main" id="{E2146F1D-BA88-4BC5-AE72-EE31B50FFB33}"/>
              </a:ext>
            </a:extLst>
          </p:cNvPr>
          <p:cNvSpPr>
            <a:spLocks xmlns:a="http://schemas.openxmlformats.org/drawingml/2006/main" noGrp="1"/>
          </p:cNvSpPr>
          <p:nvPr/>
        </p:nvSpPr>
        <p:spPr>
          <a:xfrm xmlns:a="http://schemas.openxmlformats.org/drawingml/2006/main">
            <a:off x="800100" y="4143375"/>
            <a:ext cx="177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595959"/>
                </a:solidFill>
                <a:latin typeface="Sora"/>
                <a:ea typeface="Sora"/>
                <a:cs typeface="Sora"/>
              </a:defRPr>
            </a:pPr>
            <a:r>
              <a:rPr sz="1275" b="0">
                <a:solidFill>
                  <a:srgbClr val="595959"/>
                </a:solidFill>
                <a:latin typeface="Sora"/>
                <a:ea typeface="Sora"/>
                <a:cs typeface="Sora"/>
              </a:rPr>
              <a:t>Regulatory monitor, report generator or internal communication</a:t>
            </a:r>
          </a:p>
        </p:txBody>
      </p:sp>
      <p:sp>
        <p:nvSpPr>
          <p:cNvPr id="12" name="">
            <a:extLst xmlns:a="http://schemas.openxmlformats.org/drawingml/2006/main">
              <a:ext uri="{FF2B5EF4-FFF2-40B4-BE49-F238E27FC236}">
                <a16:creationId xmlns:a16="http://schemas.microsoft.com/office/drawing/2014/main" id="{F775F2A0-81DB-4C76-BF5C-184AF1F906A5}"/>
              </a:ext>
            </a:extLst>
          </p:cNvPr>
          <p:cNvSpPr>
            <a:spLocks xmlns:a="http://schemas.openxmlformats.org/drawingml/2006/main" noGrp="1"/>
          </p:cNvSpPr>
          <p:nvPr/>
        </p:nvSpPr>
        <p:spPr>
          <a:xfrm xmlns:a="http://schemas.openxmlformats.org/drawingml/2006/main">
            <a:off x="2959100" y="3286125"/>
            <a:ext cx="2159000" cy="176212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68FAFE1-2A36-4E16-989D-C4B5EC1A9186}"/>
              </a:ext>
            </a:extLst>
          </p:cNvPr>
          <p:cNvSpPr>
            <a:spLocks xmlns:a="http://schemas.openxmlformats.org/drawingml/2006/main" noGrp="1"/>
          </p:cNvSpPr>
          <p:nvPr/>
        </p:nvSpPr>
        <p:spPr>
          <a:xfrm xmlns:a="http://schemas.openxmlformats.org/drawingml/2006/main">
            <a:off x="3149600" y="3457575"/>
            <a:ext cx="177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Build Skills</a:t>
            </a:r>
          </a:p>
        </p:txBody>
      </p:sp>
      <p:sp>
        <p:nvSpPr>
          <p:cNvPr id="14" name="">
            <a:extLst xmlns:a="http://schemas.openxmlformats.org/drawingml/2006/main">
              <a:ext uri="{FF2B5EF4-FFF2-40B4-BE49-F238E27FC236}">
                <a16:creationId xmlns:a16="http://schemas.microsoft.com/office/drawing/2014/main" id="{74F91CF2-8B3D-40EA-B18F-B3815ABD0303}"/>
              </a:ext>
            </a:extLst>
          </p:cNvPr>
          <p:cNvSpPr>
            <a:spLocks xmlns:a="http://schemas.openxmlformats.org/drawingml/2006/main" noGrp="1"/>
          </p:cNvSpPr>
          <p:nvPr/>
        </p:nvSpPr>
        <p:spPr>
          <a:xfrm xmlns:a="http://schemas.openxmlformats.org/drawingml/2006/main">
            <a:off x="3149600" y="4143375"/>
            <a:ext cx="177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595959"/>
                </a:solidFill>
                <a:latin typeface="Sora"/>
                <a:ea typeface="Sora"/>
                <a:cs typeface="Sora"/>
              </a:defRPr>
            </a:pPr>
            <a:r>
              <a:rPr sz="1275" b="0">
                <a:solidFill>
                  <a:srgbClr val="595959"/>
                </a:solidFill>
                <a:latin typeface="Sora"/>
                <a:ea typeface="Sora"/>
                <a:cs typeface="Sora"/>
              </a:rPr>
              <a:t>Use the Skill Generator for your own workflows</a:t>
            </a:r>
          </a:p>
        </p:txBody>
      </p:sp>
      <p:sp>
        <p:nvSpPr>
          <p:cNvPr id="15" name="">
            <a:extLst xmlns:a="http://schemas.openxmlformats.org/drawingml/2006/main">
              <a:ext uri="{FF2B5EF4-FFF2-40B4-BE49-F238E27FC236}">
                <a16:creationId xmlns:a16="http://schemas.microsoft.com/office/drawing/2014/main" id="{57B343CA-C642-45F8-B4ED-86CF1FF66BD9}"/>
              </a:ext>
            </a:extLst>
          </p:cNvPr>
          <p:cNvSpPr>
            <a:spLocks xmlns:a="http://schemas.openxmlformats.org/drawingml/2006/main" noGrp="1"/>
          </p:cNvSpPr>
          <p:nvPr/>
        </p:nvSpPr>
        <p:spPr>
          <a:xfrm xmlns:a="http://schemas.openxmlformats.org/drawingml/2006/main">
            <a:off x="5308600" y="3286125"/>
            <a:ext cx="2159000" cy="176212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9BE39DFD-067B-43C5-87C3-B1B51F819C39}"/>
              </a:ext>
            </a:extLst>
          </p:cNvPr>
          <p:cNvSpPr>
            <a:spLocks xmlns:a="http://schemas.openxmlformats.org/drawingml/2006/main" noGrp="1"/>
          </p:cNvSpPr>
          <p:nvPr/>
        </p:nvSpPr>
        <p:spPr>
          <a:xfrm xmlns:a="http://schemas.openxmlformats.org/drawingml/2006/main">
            <a:off x="5499100" y="3457575"/>
            <a:ext cx="177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Test and decide</a:t>
            </a:r>
          </a:p>
        </p:txBody>
      </p:sp>
      <p:sp>
        <p:nvSpPr>
          <p:cNvPr id="17" name="">
            <a:extLst xmlns:a="http://schemas.openxmlformats.org/drawingml/2006/main">
              <a:ext uri="{FF2B5EF4-FFF2-40B4-BE49-F238E27FC236}">
                <a16:creationId xmlns:a16="http://schemas.microsoft.com/office/drawing/2014/main" id="{15D56C6D-6366-4AC7-A9B5-32520EA3F69D}"/>
              </a:ext>
            </a:extLst>
          </p:cNvPr>
          <p:cNvSpPr>
            <a:spLocks xmlns:a="http://schemas.openxmlformats.org/drawingml/2006/main" noGrp="1"/>
          </p:cNvSpPr>
          <p:nvPr/>
        </p:nvSpPr>
        <p:spPr>
          <a:xfrm xmlns:a="http://schemas.openxmlformats.org/drawingml/2006/main">
            <a:off x="5499100" y="4143375"/>
            <a:ext cx="177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595959"/>
                </a:solidFill>
                <a:latin typeface="Sora"/>
                <a:ea typeface="Sora"/>
                <a:cs typeface="Sora"/>
              </a:defRPr>
            </a:pPr>
            <a:r>
              <a:rPr sz="1275" b="0">
                <a:solidFill>
                  <a:srgbClr val="595959"/>
                </a:solidFill>
                <a:latin typeface="Sora"/>
                <a:ea typeface="Sora"/>
                <a:cs typeface="Sora"/>
              </a:rPr>
              <a:t>Check sources, data and human decisions</a:t>
            </a:r>
          </a:p>
        </p:txBody>
      </p:sp>
      <p:pic>
        <p:nvPicPr>
          <p:cNvPr id="37" name=""/>
          <p:cNvPicPr>
            <a:picLocks xmlns:a="http://schemas.openxmlformats.org/drawingml/2006/main" noChangeAspect="1"/>
          </p:cNvPicPr>
          <p:nvPr/>
        </p:nvPicPr>
        <p:blipFill>
          <a:blip xmlns:r="http://schemas.openxmlformats.org/officeDocument/2006/relationships" xmlns:a="http://schemas.openxmlformats.org/drawingml/2006/main" r:embed="R43a1501b8eb04fd9"/>
          <a:stretch xmlns:a="http://schemas.openxmlformats.org/drawingml/2006/main"/>
        </p:blipFill>
        <p:spPr>
          <a:xfrm xmlns:a="http://schemas.openxmlformats.org/drawingml/2006/main">
            <a:off x="7810500" y="2502734"/>
            <a:ext cx="3714750" cy="2090658"/>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F62D8D1E-63D0-459D-BCAF-E2BF04830959}"/>
              </a:ext>
            </a:extLst>
          </p:cNvPr>
          <p:cNvSpPr>
            <a:spLocks xmlns:a="http://schemas.openxmlformats.org/drawingml/2006/main" noGrp="1"/>
          </p:cNvSpPr>
          <p:nvPr/>
        </p:nvSpPr>
        <p:spPr>
          <a:xfrm xmlns:a="http://schemas.openxmlformats.org/drawingml/2006/main">
            <a:off x="609600" y="54768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95959"/>
                </a:solidFill>
                <a:latin typeface="Sora"/>
                <a:ea typeface="Sora"/>
                <a:cs typeface="Sora"/>
              </a:defRPr>
            </a:pPr>
            <a:r>
              <a:rPr sz="1425" b="0">
                <a:solidFill>
                  <a:srgbClr val="595959"/>
                </a:solidFill>
                <a:latin typeface="Sora"/>
                <a:ea typeface="Sora"/>
                <a:cs typeface="Sora"/>
              </a:rPr>
              <a:t>One day · 09:00 to 17:00 · Legal and compliance · public, fictional or approved data</a:t>
            </a:r>
          </a:p>
        </p:txBody>
      </p:sp>
    </p:spTree>
    <p:extLst>
      <p:ext uri="{BB962C8B-B14F-4D97-AF65-F5344CB8AC3E}">
        <p14:creationId xmlns:p14="http://schemas.microsoft.com/office/powerpoint/2010/main" val="1077921306"/>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C1975E3-CC2D-49FD-A3DC-8B27763BEDB0}"/>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AFE4AE9-8EC8-423E-9E66-3445996A9327}"/>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18:26 · HH, CW</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7fdae1ae3d14b86"/>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3882f01097db4880"/>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6BF4D5FB-5A2A-49D7-9DF9-EBBBFC2E23F7}"/>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The full day: agenda</a:t>
            </a:r>
          </a:p>
        </p:txBody>
      </p:sp>
      <p:sp>
        <p:nvSpPr>
          <p:cNvPr id="6" name="">
            <a:extLst xmlns:a="http://schemas.openxmlformats.org/drawingml/2006/main">
              <a:ext uri="{FF2B5EF4-FFF2-40B4-BE49-F238E27FC236}">
                <a16:creationId xmlns:a16="http://schemas.microsoft.com/office/drawing/2014/main" id="{F84FA12A-3D49-4A11-9C57-29819E4720F9}"/>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8C93EF0A-1176-4A0D-8F19-F05BE44ACF65}"/>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36 / 37</a:t>
            </a:r>
          </a:p>
        </p:txBody>
      </p:sp>
      <p:graphicFrame>
        <p:nvGraphicFramePr>
          <p:cNvPr id="18" name=""/>
          <p:cNvGraphicFramePr/>
          <p:nvPr/>
        </p:nvGraphicFramePr>
        <p:xfrm>
          <a:off xmlns:a="http://schemas.openxmlformats.org/drawingml/2006/main" x="609600" y="1828800"/>
          <a:ext xmlns:a="http://schemas.openxmlformats.org/drawingml/2006/main" cx="10972800" cy="3333750"/>
        </p:xfrm>
        <a:graphic xmlns:a="http://schemas.openxmlformats.org/drawingml/2006/main">
          <a:graphicData uri="http://schemas.openxmlformats.org/drawingml/2006/table">
            <a:tbl>
              <a:tblPr/>
              <a:tblGrid>
                <a:gridCol w="1975104"/>
                <a:gridCol w="6583680"/>
                <a:gridCol w="2414016"/>
              </a:tblGrid>
              <a:tr h="666750">
                <a:tc>
                  <a:txBody>
                    <a:bodyPr/>
                    <a:lstStyle/>
                    <a:p>
                      <a:r>
                        <a:rPr sz="1500" b="1">
                          <a:solidFill>
                            <a:srgbClr val="FFFFFF"/>
                          </a:solidFill>
                          <a:latin typeface="Sora"/>
                          <a:ea typeface="Sora"/>
                          <a:cs typeface="Sora"/>
                        </a:rPr>
                        <a:t>Time</a:t>
                      </a:r>
                    </a:p>
                  </a:txBody>
                  <a:tcPr marL="91440" marR="91440" marT="45720" marB="45720">
                    <a:solidFill>
                      <a:srgbClr val="2F1863"/>
                    </a:solidFill>
                  </a:tcPr>
                </a:tc>
                <a:tc>
                  <a:txBody>
                    <a:bodyPr/>
                    <a:lstStyle/>
                    <a:p>
                      <a:r>
                        <a:rPr sz="1500" b="1">
                          <a:solidFill>
                            <a:srgbClr val="FFFFFF"/>
                          </a:solidFill>
                          <a:latin typeface="Sora"/>
                          <a:ea typeface="Sora"/>
                          <a:cs typeface="Sora"/>
                        </a:rPr>
                        <a:t>Work</a:t>
                      </a:r>
                    </a:p>
                  </a:txBody>
                  <a:tcPr marL="91440" marR="91440" marT="45720" marB="45720">
                    <a:solidFill>
                      <a:srgbClr val="2F1863"/>
                    </a:solidFill>
                  </a:tcPr>
                </a:tc>
                <a:tc>
                  <a:txBody>
                    <a:bodyPr/>
                    <a:lstStyle/>
                    <a:p>
                      <a:r>
                        <a:rPr sz="1500" b="1">
                          <a:solidFill>
                            <a:srgbClr val="FFFFFF"/>
                          </a:solidFill>
                          <a:latin typeface="Sora"/>
                          <a:ea typeface="Sora"/>
                          <a:cs typeface="Sora"/>
                        </a:rPr>
                        <a:t>Output</a:t>
                      </a:r>
                    </a:p>
                  </a:txBody>
                  <a:tcPr marL="91440" marR="91440" marT="45720" marB="45720">
                    <a:solidFill>
                      <a:srgbClr val="2F1863"/>
                    </a:solidFill>
                  </a:tcPr>
                </a:tc>
              </a:tr>
              <a:tr h="666750">
                <a:tc>
                  <a:txBody>
                    <a:bodyPr/>
                    <a:lstStyle/>
                    <a:p>
                      <a:r>
                        <a:rPr sz="1500" b="0">
                          <a:solidFill>
                            <a:srgbClr val="2F1863"/>
                          </a:solidFill>
                          <a:latin typeface="Sora"/>
                          <a:ea typeface="Sora"/>
                          <a:cs typeface="Sora"/>
                        </a:rPr>
                        <a:t>09:00-10:40</a:t>
                      </a:r>
                    </a:p>
                  </a:txBody>
                  <a:tcPr marL="91440" marR="91440" marT="45720" marB="45720">
                    <a:solidFill>
                      <a:srgbClr val="F1EDF7"/>
                    </a:solidFill>
                  </a:tcPr>
                </a:tc>
                <a:tc>
                  <a:txBody>
                    <a:bodyPr/>
                    <a:lstStyle/>
                    <a:p>
                      <a:r>
                        <a:rPr sz="1500" b="0">
                          <a:solidFill>
                            <a:srgbClr val="2F1863"/>
                          </a:solidFill>
                          <a:latin typeface="Sora"/>
                          <a:ea typeface="Sora"/>
                          <a:cs typeface="Sora"/>
                        </a:rPr>
                        <a:t>Map business model and core processes</a:t>
                      </a:r>
                    </a:p>
                  </a:txBody>
                  <a:tcPr marL="91440" marR="91440" marT="45720" marB="45720">
                    <a:solidFill>
                      <a:srgbClr val="F1EDF7"/>
                    </a:solidFill>
                  </a:tcPr>
                </a:tc>
                <a:tc>
                  <a:txBody>
                    <a:bodyPr/>
                    <a:lstStyle/>
                    <a:p>
                      <a:r>
                        <a:rPr sz="1500" b="0">
                          <a:solidFill>
                            <a:srgbClr val="2F1863"/>
                          </a:solidFill>
                          <a:latin typeface="Sora"/>
                          <a:ea typeface="Sora"/>
                          <a:cs typeface="Sora"/>
                        </a:rPr>
                        <a:t>Select two or three cases</a:t>
                      </a:r>
                    </a:p>
                  </a:txBody>
                  <a:tcPr marL="91440" marR="91440" marT="45720" marB="45720">
                    <a:solidFill>
                      <a:srgbClr val="F1EDF7"/>
                    </a:solidFill>
                  </a:tcPr>
                </a:tc>
              </a:tr>
              <a:tr h="666750">
                <a:tc>
                  <a:txBody>
                    <a:bodyPr/>
                    <a:lstStyle/>
                    <a:p>
                      <a:r>
                        <a:rPr sz="1500" b="0">
                          <a:solidFill>
                            <a:srgbClr val="2F1863"/>
                          </a:solidFill>
                          <a:latin typeface="Sora"/>
                          <a:ea typeface="Sora"/>
                          <a:cs typeface="Sora"/>
                        </a:rPr>
                        <a:t>10:55-12:00</a:t>
                      </a:r>
                    </a:p>
                  </a:txBody>
                  <a:tcPr marL="91440" marR="91440" marT="45720" marB="45720">
                    <a:solidFill>
                      <a:srgbClr val="FFFFFF"/>
                    </a:solidFill>
                  </a:tcPr>
                </a:tc>
                <a:tc>
                  <a:txBody>
                    <a:bodyPr/>
                    <a:lstStyle/>
                    <a:p>
                      <a:r>
                        <a:rPr sz="1500" b="0">
                          <a:solidFill>
                            <a:srgbClr val="2F1863"/>
                          </a:solidFill>
                          <a:latin typeface="Sora"/>
                          <a:ea typeface="Sora"/>
                          <a:cs typeface="Sora"/>
                        </a:rPr>
                        <a:t>Classify data; choose the cases in detail</a:t>
                      </a:r>
                    </a:p>
                  </a:txBody>
                  <a:tcPr marL="91440" marR="91440" marT="45720" marB="45720">
                    <a:solidFill>
                      <a:srgbClr val="FFFFFF"/>
                    </a:solidFill>
                  </a:tcPr>
                </a:tc>
                <a:tc>
                  <a:txBody>
                    <a:bodyPr/>
                    <a:lstStyle/>
                    <a:p>
                      <a:r>
                        <a:rPr sz="1500" b="0">
                          <a:solidFill>
                            <a:srgbClr val="2F1863"/>
                          </a:solidFill>
                          <a:latin typeface="Sora"/>
                          <a:ea typeface="Sora"/>
                          <a:cs typeface="Sora"/>
                        </a:rPr>
                        <a:t>Data and approval map</a:t>
                      </a:r>
                    </a:p>
                  </a:txBody>
                  <a:tcPr marL="91440" marR="91440" marT="45720" marB="45720">
                    <a:solidFill>
                      <a:srgbClr val="FFFFFF"/>
                    </a:solidFill>
                  </a:tcPr>
                </a:tc>
              </a:tr>
              <a:tr h="666750">
                <a:tc>
                  <a:txBody>
                    <a:bodyPr/>
                    <a:lstStyle/>
                    <a:p>
                      <a:r>
                        <a:rPr sz="1500" b="0">
                          <a:solidFill>
                            <a:srgbClr val="2F1863"/>
                          </a:solidFill>
                          <a:latin typeface="Sora"/>
                          <a:ea typeface="Sora"/>
                          <a:cs typeface="Sora"/>
                        </a:rPr>
                        <a:t>12:45-14:35</a:t>
                      </a:r>
                    </a:p>
                  </a:txBody>
                  <a:tcPr marL="91440" marR="91440" marT="45720" marB="45720">
                    <a:solidFill>
                      <a:srgbClr val="F1EDF7"/>
                    </a:solidFill>
                  </a:tcPr>
                </a:tc>
                <a:tc>
                  <a:txBody>
                    <a:bodyPr/>
                    <a:lstStyle/>
                    <a:p>
                      <a:r>
                        <a:rPr sz="1500" b="0">
                          <a:solidFill>
                            <a:srgbClr val="2F1863"/>
                          </a:solidFill>
                          <a:latin typeface="Sora"/>
                          <a:ea typeface="Sora"/>
                          <a:cs typeface="Sora"/>
                        </a:rPr>
                        <a:t>Use Skill Generator; choose Skill, plugin, Computer Use or app</a:t>
                      </a:r>
                    </a:p>
                  </a:txBody>
                  <a:tcPr marL="91440" marR="91440" marT="45720" marB="45720">
                    <a:solidFill>
                      <a:srgbClr val="F1EDF7"/>
                    </a:solidFill>
                  </a:tcPr>
                </a:tc>
                <a:tc>
                  <a:txBody>
                    <a:bodyPr/>
                    <a:lstStyle/>
                    <a:p>
                      <a:r>
                        <a:rPr sz="1500" b="0">
                          <a:solidFill>
                            <a:srgbClr val="2F1863"/>
                          </a:solidFill>
                          <a:latin typeface="Sora"/>
                          <a:ea typeface="Sora"/>
                          <a:cs typeface="Sora"/>
                        </a:rPr>
                        <a:t>First working versions</a:t>
                      </a:r>
                    </a:p>
                  </a:txBody>
                  <a:tcPr marL="91440" marR="91440" marT="45720" marB="45720">
                    <a:solidFill>
                      <a:srgbClr val="F1EDF7"/>
                    </a:solidFill>
                  </a:tcPr>
                </a:tc>
              </a:tr>
              <a:tr h="666750">
                <a:tc>
                  <a:txBody>
                    <a:bodyPr/>
                    <a:lstStyle/>
                    <a:p>
                      <a:r>
                        <a:rPr sz="1500" b="0">
                          <a:solidFill>
                            <a:srgbClr val="2F1863"/>
                          </a:solidFill>
                          <a:latin typeface="Sora"/>
                          <a:ea typeface="Sora"/>
                          <a:cs typeface="Sora"/>
                        </a:rPr>
                        <a:t>14:50-17:00</a:t>
                      </a:r>
                    </a:p>
                  </a:txBody>
                  <a:tcPr marL="91440" marR="91440" marT="45720" marB="45720">
                    <a:solidFill>
                      <a:srgbClr val="FFFFFF"/>
                    </a:solidFill>
                  </a:tcPr>
                </a:tc>
                <a:tc>
                  <a:txBody>
                    <a:bodyPr/>
                    <a:lstStyle/>
                    <a:p>
                      <a:r>
                        <a:rPr sz="1500" b="0">
                          <a:solidFill>
                            <a:srgbClr val="2F1863"/>
                          </a:solidFill>
                          <a:latin typeface="Sora"/>
                          <a:ea typeface="Sora"/>
                          <a:cs typeface="Sora"/>
                        </a:rPr>
                        <a:t>Test sources, errors and human decisions</a:t>
                      </a:r>
                    </a:p>
                  </a:txBody>
                  <a:tcPr marL="91440" marR="91440" marT="45720" marB="45720">
                    <a:solidFill>
                      <a:srgbClr val="FFFFFF"/>
                    </a:solidFill>
                  </a:tcPr>
                </a:tc>
                <a:tc>
                  <a:txBody>
                    <a:bodyPr/>
                    <a:lstStyle/>
                    <a:p>
                      <a:r>
                        <a:rPr sz="1500" b="0">
                          <a:solidFill>
                            <a:srgbClr val="2F1863"/>
                          </a:solidFill>
                          <a:latin typeface="Sora"/>
                          <a:ea typeface="Sora"/>
                          <a:cs typeface="Sora"/>
                        </a:rPr>
                        <a:t>Two or three tested workflows and next steps</a:t>
                      </a:r>
                    </a:p>
                  </a:txBody>
                  <a:tcPr marL="91440" marR="91440" marT="45720" marB="45720">
                    <a:solidFill>
                      <a:srgbClr val="FFFFFF"/>
                    </a:solidFill>
                  </a:tcPr>
                </a:tc>
              </a:tr>
            </a:tbl>
          </a:graphicData>
        </a:graphic>
      </p:graphicFrame>
      <p:sp>
        <p:nvSpPr>
          <p:cNvPr id="9" name="">
            <a:extLst xmlns:a="http://schemas.openxmlformats.org/drawingml/2006/main">
              <a:ext uri="{FF2B5EF4-FFF2-40B4-BE49-F238E27FC236}">
                <a16:creationId xmlns:a16="http://schemas.microsoft.com/office/drawing/2014/main" id="{3A1AB6B3-3EF3-417F-99F2-DF4D46DB0814}"/>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60D9D37-FD9C-4859-8F12-DDE35E44D450}"/>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The day links business context, data review, tool choice and practical testing. Breaks and lunch are included.</a:t>
            </a:r>
          </a:p>
        </p:txBody>
      </p:sp>
    </p:spTree>
    <p:extLst>
      <p:ext uri="{BB962C8B-B14F-4D97-AF65-F5344CB8AC3E}">
        <p14:creationId xmlns:p14="http://schemas.microsoft.com/office/powerpoint/2010/main" val="1040411273"/>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A129B077-1D7C-4342-BF55-FB8C223D5816}"/>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4E738EA-456E-47AB-858D-688D4F12D4BB}"/>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AI in compliance · 18:28 · HH, CW</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382ea6f70d76495e"/>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c04d9b2039745aa"/>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4178E99-28A8-4058-9B02-09BB994C01B0}"/>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Book the full-day compliance workshop</a:t>
            </a:r>
          </a:p>
        </p:txBody>
      </p:sp>
      <p:sp>
        <p:nvSpPr>
          <p:cNvPr id="6" name="">
            <a:extLst xmlns:a="http://schemas.openxmlformats.org/drawingml/2006/main">
              <a:ext uri="{FF2B5EF4-FFF2-40B4-BE49-F238E27FC236}">
                <a16:creationId xmlns:a16="http://schemas.microsoft.com/office/drawing/2014/main" id="{40C23F2C-A123-4671-B80E-6F8B9EB326C5}"/>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1A76A114-335E-465F-BDC5-F0459510FFD0}"/>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37 / 37</a:t>
            </a:r>
          </a:p>
        </p:txBody>
      </p:sp>
      <p:sp>
        <p:nvSpPr>
          <p:cNvPr id="8" name="">
            <a:extLst xmlns:a="http://schemas.openxmlformats.org/drawingml/2006/main">
              <a:ext uri="{FF2B5EF4-FFF2-40B4-BE49-F238E27FC236}">
                <a16:creationId xmlns:a16="http://schemas.microsoft.com/office/drawing/2014/main" id="{AB22D51C-F131-4357-B483-2DC87F57722C}"/>
              </a:ext>
            </a:extLst>
          </p:cNvPr>
          <p:cNvSpPr>
            <a:spLocks xmlns:a="http://schemas.openxmlformats.org/drawingml/2006/main" noGrp="1"/>
          </p:cNvSpPr>
          <p:nvPr/>
        </p:nvSpPr>
        <p:spPr>
          <a:xfrm xmlns:a="http://schemas.openxmlformats.org/drawingml/2006/main">
            <a:off x="609600" y="1905000"/>
            <a:ext cx="685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2F1863"/>
                </a:solidFill>
                <a:latin typeface="Sora"/>
                <a:ea typeface="Sora"/>
                <a:cs typeface="Sora"/>
              </a:defRPr>
            </a:pPr>
            <a:r>
              <a:rPr sz="1875" b="0">
                <a:solidFill>
                  <a:srgbClr val="2F1863"/>
                </a:solidFill>
                <a:latin typeface="Sora"/>
                <a:ea typeface="Sora"/>
                <a:cs typeface="Sora"/>
              </a:rPr>
              <a:t>One day for your team: review your business model and data, choose two or three workflows, build them with the Skill Generator and test them on your cases.</a:t>
            </a:r>
          </a:p>
        </p:txBody>
      </p:sp>
      <p:sp>
        <p:nvSpPr>
          <p:cNvPr id="9" name="">
            <a:extLst xmlns:a="http://schemas.openxmlformats.org/drawingml/2006/main">
              <a:ext uri="{FF2B5EF4-FFF2-40B4-BE49-F238E27FC236}">
                <a16:creationId xmlns:a16="http://schemas.microsoft.com/office/drawing/2014/main" id="{5F4012EA-A53C-4DB9-BB15-7CF3EA77321F}"/>
              </a:ext>
            </a:extLst>
          </p:cNvPr>
          <p:cNvSpPr>
            <a:spLocks xmlns:a="http://schemas.openxmlformats.org/drawingml/2006/main" noGrp="1"/>
          </p:cNvSpPr>
          <p:nvPr/>
        </p:nvSpPr>
        <p:spPr>
          <a:xfrm xmlns:a="http://schemas.openxmlformats.org/drawingml/2006/main">
            <a:off x="609600" y="3286125"/>
            <a:ext cx="2159000" cy="176212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BC1F08C-2FA3-4A7A-8F9D-7F59DB91F7CB}"/>
              </a:ext>
            </a:extLst>
          </p:cNvPr>
          <p:cNvSpPr>
            <a:spLocks xmlns:a="http://schemas.openxmlformats.org/drawingml/2006/main" noGrp="1"/>
          </p:cNvSpPr>
          <p:nvPr/>
        </p:nvSpPr>
        <p:spPr>
          <a:xfrm xmlns:a="http://schemas.openxmlformats.org/drawingml/2006/main">
            <a:off x="800100" y="3457575"/>
            <a:ext cx="177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Result</a:t>
            </a:r>
          </a:p>
        </p:txBody>
      </p:sp>
      <p:sp>
        <p:nvSpPr>
          <p:cNvPr id="11" name="">
            <a:extLst xmlns:a="http://schemas.openxmlformats.org/drawingml/2006/main">
              <a:ext uri="{FF2B5EF4-FFF2-40B4-BE49-F238E27FC236}">
                <a16:creationId xmlns:a16="http://schemas.microsoft.com/office/drawing/2014/main" id="{3ECCCC5E-0917-4DAA-AD60-B200E76B3604}"/>
              </a:ext>
            </a:extLst>
          </p:cNvPr>
          <p:cNvSpPr>
            <a:spLocks xmlns:a="http://schemas.openxmlformats.org/drawingml/2006/main" noGrp="1"/>
          </p:cNvSpPr>
          <p:nvPr/>
        </p:nvSpPr>
        <p:spPr>
          <a:xfrm xmlns:a="http://schemas.openxmlformats.org/drawingml/2006/main">
            <a:off x="800100" y="4143375"/>
            <a:ext cx="177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595959"/>
                </a:solidFill>
                <a:latin typeface="Sora"/>
                <a:ea typeface="Sora"/>
                <a:cs typeface="Sora"/>
              </a:defRPr>
            </a:pPr>
            <a:r>
              <a:rPr sz="1275" b="0">
                <a:solidFill>
                  <a:srgbClr val="595959"/>
                </a:solidFill>
                <a:latin typeface="Sora"/>
                <a:ea typeface="Sora"/>
                <a:cs typeface="Sora"/>
              </a:rPr>
              <a:t>Your own Skills and tested workflows</a:t>
            </a:r>
          </a:p>
        </p:txBody>
      </p:sp>
      <p:sp>
        <p:nvSpPr>
          <p:cNvPr id="12" name="">
            <a:extLst xmlns:a="http://schemas.openxmlformats.org/drawingml/2006/main">
              <a:ext uri="{FF2B5EF4-FFF2-40B4-BE49-F238E27FC236}">
                <a16:creationId xmlns:a16="http://schemas.microsoft.com/office/drawing/2014/main" id="{9CF6BF9C-5347-4D56-8482-56EEAE11B54D}"/>
              </a:ext>
            </a:extLst>
          </p:cNvPr>
          <p:cNvSpPr>
            <a:spLocks xmlns:a="http://schemas.openxmlformats.org/drawingml/2006/main" noGrp="1"/>
          </p:cNvSpPr>
          <p:nvPr/>
        </p:nvSpPr>
        <p:spPr>
          <a:xfrm xmlns:a="http://schemas.openxmlformats.org/drawingml/2006/main">
            <a:off x="2959100" y="3286125"/>
            <a:ext cx="2159000" cy="176212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CD9EA7E-0718-4CC4-AF45-27E05A6929D7}"/>
              </a:ext>
            </a:extLst>
          </p:cNvPr>
          <p:cNvSpPr>
            <a:spLocks xmlns:a="http://schemas.openxmlformats.org/drawingml/2006/main" noGrp="1"/>
          </p:cNvSpPr>
          <p:nvPr/>
        </p:nvSpPr>
        <p:spPr>
          <a:xfrm xmlns:a="http://schemas.openxmlformats.org/drawingml/2006/main">
            <a:off x="3149600" y="3457575"/>
            <a:ext cx="177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Price</a:t>
            </a:r>
          </a:p>
        </p:txBody>
      </p:sp>
      <p:sp>
        <p:nvSpPr>
          <p:cNvPr id="14" name="">
            <a:extLst xmlns:a="http://schemas.openxmlformats.org/drawingml/2006/main">
              <a:ext uri="{FF2B5EF4-FFF2-40B4-BE49-F238E27FC236}">
                <a16:creationId xmlns:a16="http://schemas.microsoft.com/office/drawing/2014/main" id="{771BAC83-2290-4AB2-8F54-4F62DEA2A519}"/>
              </a:ext>
            </a:extLst>
          </p:cNvPr>
          <p:cNvSpPr>
            <a:spLocks xmlns:a="http://schemas.openxmlformats.org/drawingml/2006/main" noGrp="1"/>
          </p:cNvSpPr>
          <p:nvPr/>
        </p:nvSpPr>
        <p:spPr>
          <a:xfrm xmlns:a="http://schemas.openxmlformats.org/drawingml/2006/main">
            <a:off x="3149600" y="4143375"/>
            <a:ext cx="177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595959"/>
                </a:solidFill>
                <a:latin typeface="Sora"/>
                <a:ea typeface="Sora"/>
                <a:cs typeface="Sora"/>
              </a:defRPr>
            </a:pPr>
            <a:r>
              <a:rPr sz="1275" b="0">
                <a:solidFill>
                  <a:srgbClr val="595959"/>
                </a:solidFill>
                <a:latin typeface="Sora"/>
                <a:ea typeface="Sora"/>
                <a:cs typeface="Sora"/>
              </a:rPr>
              <a:t>CHF 4,900 per team</a:t>
            </a:r>
          </a:p>
        </p:txBody>
      </p:sp>
      <p:sp>
        <p:nvSpPr>
          <p:cNvPr id="15" name="">
            <a:extLst xmlns:a="http://schemas.openxmlformats.org/drawingml/2006/main">
              <a:ext uri="{FF2B5EF4-FFF2-40B4-BE49-F238E27FC236}">
                <a16:creationId xmlns:a16="http://schemas.microsoft.com/office/drawing/2014/main" id="{4CD053A9-8B60-4CEF-894B-09E692C507B1}"/>
              </a:ext>
            </a:extLst>
          </p:cNvPr>
          <p:cNvSpPr>
            <a:spLocks xmlns:a="http://schemas.openxmlformats.org/drawingml/2006/main" noGrp="1"/>
          </p:cNvSpPr>
          <p:nvPr/>
        </p:nvSpPr>
        <p:spPr>
          <a:xfrm xmlns:a="http://schemas.openxmlformats.org/drawingml/2006/main">
            <a:off x="5308600" y="3286125"/>
            <a:ext cx="2159000" cy="176212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4F511810-6199-4935-A01A-52E152E68BF3}"/>
              </a:ext>
            </a:extLst>
          </p:cNvPr>
          <p:cNvSpPr>
            <a:spLocks xmlns:a="http://schemas.openxmlformats.org/drawingml/2006/main" noGrp="1"/>
          </p:cNvSpPr>
          <p:nvPr/>
        </p:nvSpPr>
        <p:spPr>
          <a:xfrm xmlns:a="http://schemas.openxmlformats.org/drawingml/2006/main">
            <a:off x="5499100" y="3457575"/>
            <a:ext cx="177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Date</a:t>
            </a:r>
          </a:p>
        </p:txBody>
      </p:sp>
      <p:sp>
        <p:nvSpPr>
          <p:cNvPr id="17" name="">
            <a:extLst xmlns:a="http://schemas.openxmlformats.org/drawingml/2006/main">
              <a:ext uri="{FF2B5EF4-FFF2-40B4-BE49-F238E27FC236}">
                <a16:creationId xmlns:a16="http://schemas.microsoft.com/office/drawing/2014/main" id="{6B0C4421-DACA-4763-A3DD-24BEEA9308A4}"/>
              </a:ext>
            </a:extLst>
          </p:cNvPr>
          <p:cNvSpPr>
            <a:spLocks xmlns:a="http://schemas.openxmlformats.org/drawingml/2006/main" noGrp="1"/>
          </p:cNvSpPr>
          <p:nvPr/>
        </p:nvSpPr>
        <p:spPr>
          <a:xfrm xmlns:a="http://schemas.openxmlformats.org/drawingml/2006/main">
            <a:off x="5499100" y="4143375"/>
            <a:ext cx="177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595959"/>
                </a:solidFill>
                <a:latin typeface="Sora"/>
                <a:ea typeface="Sora"/>
                <a:cs typeface="Sora"/>
              </a:defRPr>
            </a:pPr>
            <a:r>
              <a:rPr sz="1275" b="0">
                <a:solidFill>
                  <a:srgbClr val="595959"/>
                </a:solidFill>
                <a:latin typeface="Sora"/>
                <a:ea typeface="Sora"/>
                <a:cs typeface="Sora"/>
              </a:rPr>
              <a:t>By arrangement</a:t>
            </a:r>
          </a:p>
        </p:txBody>
      </p:sp>
      <p:pic>
        <p:nvPicPr>
          <p:cNvPr id="37" name=""/>
          <p:cNvPicPr>
            <a:picLocks xmlns:a="http://schemas.openxmlformats.org/drawingml/2006/main" noChangeAspect="1"/>
          </p:cNvPicPr>
          <p:nvPr/>
        </p:nvPicPr>
        <p:blipFill>
          <a:blip xmlns:r="http://schemas.openxmlformats.org/officeDocument/2006/relationships" xmlns:a="http://schemas.openxmlformats.org/drawingml/2006/main" r:embed="R5e6206697b4f4720"/>
          <a:stretch xmlns:a="http://schemas.openxmlformats.org/drawingml/2006/main"/>
        </p:blipFill>
        <p:spPr>
          <a:xfrm xmlns:a="http://schemas.openxmlformats.org/drawingml/2006/main">
            <a:off x="7810500" y="2502734"/>
            <a:ext cx="3714750" cy="2090658"/>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42FC3572-1DA2-4042-81CC-B0D52F0FDF8D}"/>
              </a:ext>
            </a:extLst>
          </p:cNvPr>
          <p:cNvSpPr>
            <a:spLocks xmlns:a="http://schemas.openxmlformats.org/drawingml/2006/main" noGrp="1"/>
          </p:cNvSpPr>
          <p:nvPr/>
        </p:nvSpPr>
        <p:spPr>
          <a:xfrm xmlns:a="http://schemas.openxmlformats.org/drawingml/2006/main">
            <a:off x="609600" y="5476875"/>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96c2351059164456"/>
              </a:rPr>
              <a:t>Ask for a date: projekte@mmind.ai. Bratschi and MMIND.ai work with your team.</a:t>
            </a:r>
          </a:p>
        </p:txBody>
      </p:sp>
    </p:spTree>
    <p:extLst>
      <p:ext uri="{BB962C8B-B14F-4D97-AF65-F5344CB8AC3E}">
        <p14:creationId xmlns:p14="http://schemas.microsoft.com/office/powerpoint/2010/main" val="123764081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2026-09-29T13:50:13.9840000Z</dcterms:created>
  <dcterms:modified xsi:type="dcterms:W3CDTF">2026-09-29T13:50:13.9840000Z</dcterms:modified>
</coreProperties>
</file>