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1.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2.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a52133aa81694ff5" /><Relationship Type="http://schemas.openxmlformats.org/officeDocument/2006/relationships/extended-properties" Target="/docProps/app.xml" Id="R949ad0442b334be4" /><Relationship Type="http://schemas.openxmlformats.org/officeDocument/2006/relationships/officeDocument" Target="/ppt/presentation.xml" Id="R44cc4387a960453c" /></Relationships>
</file>

<file path=ppt/presentation.xml><?xml version="1.0" encoding="utf-8"?>
<p:presentation xmlns:p="http://schemas.openxmlformats.org/presentationml/2006/main">
  <p:sldMasterIdLst>
    <p:sldMasterId xmlns:r="http://schemas.openxmlformats.org/officeDocument/2006/relationships" id="2147483648" r:id="Rf280c51dce214a06"/>
  </p:sldMasterIdLst>
  <p:notesMasterIdLst>
    <p:notesMasterId xmlns:r="http://schemas.openxmlformats.org/officeDocument/2006/relationships" r:id="R9aa0256ebea54bbb"/>
  </p:notesMasterIdLst>
  <p:sldIdLst>
    <p:sldId xmlns:r="http://schemas.openxmlformats.org/officeDocument/2006/relationships" id="256" r:id="Rc52f977568ac4715"/>
    <p:sldId xmlns:r="http://schemas.openxmlformats.org/officeDocument/2006/relationships" id="257" r:id="Rbf37ab82879447a6"/>
    <p:sldId xmlns:r="http://schemas.openxmlformats.org/officeDocument/2006/relationships" id="258" r:id="R93d8ae9bdace4041"/>
    <p:sldId xmlns:r="http://schemas.openxmlformats.org/officeDocument/2006/relationships" id="259" r:id="R3a845c4c41864992"/>
    <p:sldId xmlns:r="http://schemas.openxmlformats.org/officeDocument/2006/relationships" id="260" r:id="Red14ba526e2a4656"/>
    <p:sldId xmlns:r="http://schemas.openxmlformats.org/officeDocument/2006/relationships" id="261" r:id="Rf682b81660b34828"/>
    <p:sldId xmlns:r="http://schemas.openxmlformats.org/officeDocument/2006/relationships" id="262" r:id="Rcc8d36194cc6489f"/>
    <p:sldId xmlns:r="http://schemas.openxmlformats.org/officeDocument/2006/relationships" id="263" r:id="Rfc78440df66344b6"/>
    <p:sldId xmlns:r="http://schemas.openxmlformats.org/officeDocument/2006/relationships" id="264" r:id="R43526d8401294b53"/>
    <p:sldId xmlns:r="http://schemas.openxmlformats.org/officeDocument/2006/relationships" id="265" r:id="R42738f764c854e10"/>
    <p:sldId xmlns:r="http://schemas.openxmlformats.org/officeDocument/2006/relationships" id="266" r:id="R0c1e2d4f444a4852"/>
    <p:sldId xmlns:r="http://schemas.openxmlformats.org/officeDocument/2006/relationships" id="267" r:id="Recee0cdc75314972"/>
    <p:sldId xmlns:r="http://schemas.openxmlformats.org/officeDocument/2006/relationships" id="268" r:id="Rf353abe689094d75"/>
    <p:sldId xmlns:r="http://schemas.openxmlformats.org/officeDocument/2006/relationships" id="269" r:id="Rd5e0908dbeea40e2"/>
    <p:sldId xmlns:r="http://schemas.openxmlformats.org/officeDocument/2006/relationships" id="270" r:id="R7933fab7440f47ea"/>
    <p:sldId xmlns:r="http://schemas.openxmlformats.org/officeDocument/2006/relationships" id="271" r:id="Ra82d3cf520344c8e"/>
    <p:sldId xmlns:r="http://schemas.openxmlformats.org/officeDocument/2006/relationships" id="272" r:id="R2735e7afeb114182"/>
    <p:sldId xmlns:r="http://schemas.openxmlformats.org/officeDocument/2006/relationships" id="273" r:id="R0e4a700e692248bf"/>
    <p:sldId xmlns:r="http://schemas.openxmlformats.org/officeDocument/2006/relationships" id="274" r:id="R72e551ccad2749da"/>
    <p:sldId xmlns:r="http://schemas.openxmlformats.org/officeDocument/2006/relationships" id="275" r:id="R66f0e00f8ce74a34"/>
    <p:sldId xmlns:r="http://schemas.openxmlformats.org/officeDocument/2006/relationships" id="276" r:id="R98b1f19f48df41d9"/>
    <p:sldId xmlns:r="http://schemas.openxmlformats.org/officeDocument/2006/relationships" id="277" r:id="R5d5b80ec1c1d4561"/>
    <p:sldId xmlns:r="http://schemas.openxmlformats.org/officeDocument/2006/relationships" id="278" r:id="R7ff1db459c7f4cfa"/>
    <p:sldId xmlns:r="http://schemas.openxmlformats.org/officeDocument/2006/relationships" id="279" r:id="Ra689cc63037e4071"/>
    <p:sldId xmlns:r="http://schemas.openxmlformats.org/officeDocument/2006/relationships" id="280" r:id="R4aba505debb04afb"/>
    <p:sldId xmlns:r="http://schemas.openxmlformats.org/officeDocument/2006/relationships" id="281" r:id="Re4770081cb154d50"/>
    <p:sldId xmlns:r="http://schemas.openxmlformats.org/officeDocument/2006/relationships" id="282" r:id="R263fa095afff4f5f"/>
    <p:sldId xmlns:r="http://schemas.openxmlformats.org/officeDocument/2006/relationships" id="283" r:id="R414c7d8e90e740b8"/>
    <p:sldId xmlns:r="http://schemas.openxmlformats.org/officeDocument/2006/relationships" id="284" r:id="Rfe4d79a2957244c9"/>
    <p:sldId xmlns:r="http://schemas.openxmlformats.org/officeDocument/2006/relationships" id="285" r:id="R73df275dc8294030"/>
    <p:sldId xmlns:r="http://schemas.openxmlformats.org/officeDocument/2006/relationships" id="286" r:id="R179bd77f6bbf419c"/>
    <p:sldId xmlns:r="http://schemas.openxmlformats.org/officeDocument/2006/relationships" id="287" r:id="R83f2c794bcf842ff"/>
    <p:sldId xmlns:r="http://schemas.openxmlformats.org/officeDocument/2006/relationships" id="288" r:id="Rfda0c77f56f34cff"/>
    <p:sldId xmlns:r="http://schemas.openxmlformats.org/officeDocument/2006/relationships" id="289" r:id="R3e61454bbc524c30"/>
    <p:sldId xmlns:r="http://schemas.openxmlformats.org/officeDocument/2006/relationships" id="290" r:id="Rd1e99f437e784946"/>
    <p:sldId xmlns:r="http://schemas.openxmlformats.org/officeDocument/2006/relationships" id="291" r:id="R562966f3d4e24dd2"/>
    <p:sldId xmlns:r="http://schemas.openxmlformats.org/officeDocument/2006/relationships" id="292" r:id="R6bfe4f6f35814b7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6ffb11c2ea64eee" /><Relationship Type="http://schemas.openxmlformats.org/officeDocument/2006/relationships/slideMaster" Target="/ppt/slideMasters/slideMaster1.xml" Id="Rf280c51dce214a06" /><Relationship Type="http://schemas.openxmlformats.org/officeDocument/2006/relationships/notesMaster" Target="/ppt/notesMasters/notesMaster1.xml" Id="R9aa0256ebea54bbb" /><Relationship Type="http://schemas.openxmlformats.org/officeDocument/2006/relationships/presProps" Target="/ppt/presProps.xml" Id="R11d640ffd3424108" /><Relationship Type="http://schemas.openxmlformats.org/officeDocument/2006/relationships/tableStyles" Target="/ppt/tableStyles.xml" Id="R10508ee4ffd346bc" /><Relationship Type="http://schemas.openxmlformats.org/officeDocument/2006/relationships/slide" Target="/ppt/slides/slide1.xml" Id="Rc52f977568ac4715" /><Relationship Type="http://schemas.openxmlformats.org/officeDocument/2006/relationships/slide" Target="/ppt/slides/slide2.xml" Id="Rbf37ab82879447a6" /><Relationship Type="http://schemas.openxmlformats.org/officeDocument/2006/relationships/slide" Target="/ppt/slides/slide3.xml" Id="R93d8ae9bdace4041" /><Relationship Type="http://schemas.openxmlformats.org/officeDocument/2006/relationships/slide" Target="/ppt/slides/slide4.xml" Id="R3a845c4c41864992" /><Relationship Type="http://schemas.openxmlformats.org/officeDocument/2006/relationships/slide" Target="/ppt/slides/slide5.xml" Id="Red14ba526e2a4656" /><Relationship Type="http://schemas.openxmlformats.org/officeDocument/2006/relationships/slide" Target="/ppt/slides/slide6.xml" Id="Rf682b81660b34828" /><Relationship Type="http://schemas.openxmlformats.org/officeDocument/2006/relationships/slide" Target="/ppt/slides/slide7.xml" Id="Rcc8d36194cc6489f" /><Relationship Type="http://schemas.openxmlformats.org/officeDocument/2006/relationships/slide" Target="/ppt/slides/slide8.xml" Id="Rfc78440df66344b6" /><Relationship Type="http://schemas.openxmlformats.org/officeDocument/2006/relationships/slide" Target="/ppt/slides/slide9.xml" Id="R43526d8401294b53" /><Relationship Type="http://schemas.openxmlformats.org/officeDocument/2006/relationships/slide" Target="/ppt/slides/slide10.xml" Id="R42738f764c854e10" /><Relationship Type="http://schemas.openxmlformats.org/officeDocument/2006/relationships/slide" Target="/ppt/slides/slide11.xml" Id="R0c1e2d4f444a4852" /><Relationship Type="http://schemas.openxmlformats.org/officeDocument/2006/relationships/slide" Target="/ppt/slides/slide12.xml" Id="Recee0cdc75314972" /><Relationship Type="http://schemas.openxmlformats.org/officeDocument/2006/relationships/slide" Target="/ppt/slides/slide13.xml" Id="Rf353abe689094d75" /><Relationship Type="http://schemas.openxmlformats.org/officeDocument/2006/relationships/slide" Target="/ppt/slides/slide14.xml" Id="Rd5e0908dbeea40e2" /><Relationship Type="http://schemas.openxmlformats.org/officeDocument/2006/relationships/slide" Target="/ppt/slides/slide15.xml" Id="R7933fab7440f47ea" /><Relationship Type="http://schemas.openxmlformats.org/officeDocument/2006/relationships/slide" Target="/ppt/slides/slide16.xml" Id="Ra82d3cf520344c8e" /><Relationship Type="http://schemas.openxmlformats.org/officeDocument/2006/relationships/slide" Target="/ppt/slides/slide17.xml" Id="R2735e7afeb114182" /><Relationship Type="http://schemas.openxmlformats.org/officeDocument/2006/relationships/slide" Target="/ppt/slides/slide18.xml" Id="R0e4a700e692248bf" /><Relationship Type="http://schemas.openxmlformats.org/officeDocument/2006/relationships/slide" Target="/ppt/slides/slide19.xml" Id="R72e551ccad2749da" /><Relationship Type="http://schemas.openxmlformats.org/officeDocument/2006/relationships/slide" Target="/ppt/slides/slide20.xml" Id="R66f0e00f8ce74a34" /><Relationship Type="http://schemas.openxmlformats.org/officeDocument/2006/relationships/slide" Target="/ppt/slides/slide21.xml" Id="R98b1f19f48df41d9" /><Relationship Type="http://schemas.openxmlformats.org/officeDocument/2006/relationships/slide" Target="/ppt/slides/slide22.xml" Id="R5d5b80ec1c1d4561" /><Relationship Type="http://schemas.openxmlformats.org/officeDocument/2006/relationships/slide" Target="/ppt/slides/slide23.xml" Id="R7ff1db459c7f4cfa" /><Relationship Type="http://schemas.openxmlformats.org/officeDocument/2006/relationships/slide" Target="/ppt/slides/slide24.xml" Id="Ra689cc63037e4071" /><Relationship Type="http://schemas.openxmlformats.org/officeDocument/2006/relationships/slide" Target="/ppt/slides/slide25.xml" Id="R4aba505debb04afb" /><Relationship Type="http://schemas.openxmlformats.org/officeDocument/2006/relationships/slide" Target="/ppt/slides/slide26.xml" Id="Re4770081cb154d50" /><Relationship Type="http://schemas.openxmlformats.org/officeDocument/2006/relationships/slide" Target="/ppt/slides/slide27.xml" Id="R263fa095afff4f5f" /><Relationship Type="http://schemas.openxmlformats.org/officeDocument/2006/relationships/slide" Target="/ppt/slides/slide28.xml" Id="R414c7d8e90e740b8" /><Relationship Type="http://schemas.openxmlformats.org/officeDocument/2006/relationships/slide" Target="/ppt/slides/slide29.xml" Id="Rfe4d79a2957244c9" /><Relationship Type="http://schemas.openxmlformats.org/officeDocument/2006/relationships/slide" Target="/ppt/slides/slide30.xml" Id="R73df275dc8294030" /><Relationship Type="http://schemas.openxmlformats.org/officeDocument/2006/relationships/slide" Target="/ppt/slides/slide31.xml" Id="R179bd77f6bbf419c" /><Relationship Type="http://schemas.openxmlformats.org/officeDocument/2006/relationships/slide" Target="/ppt/slides/slide32.xml" Id="R83f2c794bcf842ff" /><Relationship Type="http://schemas.openxmlformats.org/officeDocument/2006/relationships/slide" Target="/ppt/slides/slide33.xml" Id="Rfda0c77f56f34cff" /><Relationship Type="http://schemas.openxmlformats.org/officeDocument/2006/relationships/slide" Target="/ppt/slides/slide34.xml" Id="R3e61454bbc524c30" /><Relationship Type="http://schemas.openxmlformats.org/officeDocument/2006/relationships/slide" Target="/ppt/slides/slide35.xml" Id="Rd1e99f437e784946" /><Relationship Type="http://schemas.openxmlformats.org/officeDocument/2006/relationships/slide" Target="/ppt/slides/slide36.xml" Id="R562966f3d4e24dd2" /><Relationship Type="http://schemas.openxmlformats.org/officeDocument/2006/relationships/slide" Target="/ppt/slides/slide37.xml" Id="R6bfe4f6f35814b7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b81d0b2bb2b439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b5977c0f68c4558" /><Relationship Type="http://schemas.openxmlformats.org/officeDocument/2006/relationships/notesMaster" Target="/ppt/notesMasters/notesMaster1.xml" Id="R06bad62ee1034e44" /></Relationships>
</file>

<file path=ppt/notesSlides/_rels/notesSlide2.xml.rels>&#65279;<?xml version="1.0" encoding="utf-8"?><Relationships xmlns="http://schemas.openxmlformats.org/package/2006/relationships"><Relationship Type="http://schemas.openxmlformats.org/officeDocument/2006/relationships/slide" Target="/ppt/slides/slide2.xml" Id="R60e497fa2d554796" /><Relationship Type="http://schemas.openxmlformats.org/officeDocument/2006/relationships/notesMaster" Target="/ppt/notesMasters/notesMaster1.xml" Id="R9b7348de1b7c4e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417fe25c1dd14b5c" /><Relationship Type="http://schemas.openxmlformats.org/officeDocument/2006/relationships/notesMaster" Target="/ppt/notesMasters/notesMaster1.xml" Id="Ra993b2173fab4759" /></Relationships>
</file>

<file path=ppt/notesSlides/_rels/notesSlide4.xml.rels>&#65279;<?xml version="1.0" encoding="utf-8"?><Relationships xmlns="http://schemas.openxmlformats.org/package/2006/relationships"><Relationship Type="http://schemas.openxmlformats.org/officeDocument/2006/relationships/slide" Target="/ppt/slides/slide4.xml" Id="R2fa577bf667542e7" /><Relationship Type="http://schemas.openxmlformats.org/officeDocument/2006/relationships/notesMaster" Target="/ppt/notesMasters/notesMaster1.xml" Id="Rc87ffd3f82db402e" /></Relationships>
</file>

<file path=ppt/notesSlides/_rels/notesSlide5.xml.rels>&#65279;<?xml version="1.0" encoding="utf-8"?><Relationships xmlns="http://schemas.openxmlformats.org/package/2006/relationships"><Relationship Type="http://schemas.openxmlformats.org/officeDocument/2006/relationships/slide" Target="/ppt/slides/slide5.xml" Id="Rb6a54218120a48d9" /><Relationship Type="http://schemas.openxmlformats.org/officeDocument/2006/relationships/notesMaster" Target="/ppt/notesMasters/notesMaster1.xml" Id="R7810cffa42374575" /></Relationships>
</file>

<file path=ppt/notesSlides/_rels/notesSlide6.xml.rels>&#65279;<?xml version="1.0" encoding="utf-8"?><Relationships xmlns="http://schemas.openxmlformats.org/package/2006/relationships"><Relationship Type="http://schemas.openxmlformats.org/officeDocument/2006/relationships/slide" Target="/ppt/slides/slide6.xml" Id="Rba834b22b24c45c5" /><Relationship Type="http://schemas.openxmlformats.org/officeDocument/2006/relationships/notesMaster" Target="/ppt/notesMasters/notesMaster1.xml" Id="Re2a1b83556934c6f" /></Relationships>
</file>

<file path=ppt/notesSlides/_rels/notesSlide7.xml.rels>&#65279;<?xml version="1.0" encoding="utf-8"?><Relationships xmlns="http://schemas.openxmlformats.org/package/2006/relationships"><Relationship Type="http://schemas.openxmlformats.org/officeDocument/2006/relationships/slide" Target="/ppt/slides/slide7.xml" Id="R385c1456e77b41e1" /><Relationship Type="http://schemas.openxmlformats.org/officeDocument/2006/relationships/notesMaster" Target="/ppt/notesMasters/notesMaster1.xml" Id="R5907e84094f446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71a98e40bd964f4d" /><Relationship Type="http://schemas.openxmlformats.org/officeDocument/2006/relationships/notesMaster" Target="/ppt/notesMasters/notesMaster1.xml" Id="R1c646444e7994ae3" /></Relationships>
</file>

<file path=ppt/notesSlides/_rels/notesSlide9.xml.rels>&#65279;<?xml version="1.0" encoding="utf-8"?><Relationships xmlns="http://schemas.openxmlformats.org/package/2006/relationships"><Relationship Type="http://schemas.openxmlformats.org/officeDocument/2006/relationships/slide" Target="/ppt/slides/slide9.xml" Id="R8b414c630e774825" /><Relationship Type="http://schemas.openxmlformats.org/officeDocument/2006/relationships/notesMaster" Target="/ppt/notesMasters/notesMaster1.xml" Id="Rc85e5f6950a1430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82cd6ddb4954720" /><Relationship Type="http://schemas.openxmlformats.org/officeDocument/2006/relationships/notesMaster" Target="/ppt/notesMasters/notesMaster1.xml" Id="R6fb59b57306c416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58bae5ef05540d1" /><Relationship Type="http://schemas.openxmlformats.org/officeDocument/2006/relationships/notesMaster" Target="/ppt/notesMasters/notesMaster1.xml" Id="Rfe7b397cb14445f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5b22fea738b46f2" /><Relationship Type="http://schemas.openxmlformats.org/officeDocument/2006/relationships/notesMaster" Target="/ppt/notesMasters/notesMaster1.xml" Id="Rc242b18487b240b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2260665501e4d99" /><Relationship Type="http://schemas.openxmlformats.org/officeDocument/2006/relationships/notesMaster" Target="/ppt/notesMasters/notesMaster1.xml" Id="Re5a5b7e9cac4439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059ff0e0a7f45ec" /><Relationship Type="http://schemas.openxmlformats.org/officeDocument/2006/relationships/notesMaster" Target="/ppt/notesMasters/notesMaster1.xml" Id="R6cd0621d7a4d418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1143ac623a1434a" /><Relationship Type="http://schemas.openxmlformats.org/officeDocument/2006/relationships/notesMaster" Target="/ppt/notesMasters/notesMaster1.xml" Id="R554f690baa5946f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17264d18e294eb0" /><Relationship Type="http://schemas.openxmlformats.org/officeDocument/2006/relationships/notesMaster" Target="/ppt/notesMasters/notesMaster1.xml" Id="Rcbf73e72a99f450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3e74a73b2844bac" /><Relationship Type="http://schemas.openxmlformats.org/officeDocument/2006/relationships/notesMaster" Target="/ppt/notesMasters/notesMaster1.xml" Id="R3b47b89e7fdd42d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e5f28b9d42149d0" /><Relationship Type="http://schemas.openxmlformats.org/officeDocument/2006/relationships/notesMaster" Target="/ppt/notesMasters/notesMaster1.xml" Id="Ra00c17d5bf0e466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45dbb4bc05d45da" /><Relationship Type="http://schemas.openxmlformats.org/officeDocument/2006/relationships/notesMaster" Target="/ppt/notesMasters/notesMaster1.xml" Id="Rc948d089d2d64f6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aa179e48c57498a" /><Relationship Type="http://schemas.openxmlformats.org/officeDocument/2006/relationships/notesMaster" Target="/ppt/notesMasters/notesMaster1.xml" Id="R0b86c75bfe394ff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6be5cc809ce40e0" /><Relationship Type="http://schemas.openxmlformats.org/officeDocument/2006/relationships/notesMaster" Target="/ppt/notesMasters/notesMaster1.xml" Id="Rbeb838e950654ca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0dcc97468f94bfd" /><Relationship Type="http://schemas.openxmlformats.org/officeDocument/2006/relationships/notesMaster" Target="/ppt/notesMasters/notesMaster1.xml" Id="R89e280652ba44b7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3eb47e0f1a14eaf" /><Relationship Type="http://schemas.openxmlformats.org/officeDocument/2006/relationships/notesMaster" Target="/ppt/notesMasters/notesMaster1.xml" Id="R8da70ca0f58b409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8f1b347f8ce4fad" /><Relationship Type="http://schemas.openxmlformats.org/officeDocument/2006/relationships/notesMaster" Target="/ppt/notesMasters/notesMaster1.xml" Id="R4b7ecf2aa03d4bd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e3c008197364c30" /><Relationship Type="http://schemas.openxmlformats.org/officeDocument/2006/relationships/notesMaster" Target="/ppt/notesMasters/notesMaster1.xml" Id="R86d5ee5fec2241f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6acee8ad9e94246" /><Relationship Type="http://schemas.openxmlformats.org/officeDocument/2006/relationships/notesMaster" Target="/ppt/notesMasters/notesMaster1.xml" Id="R8df5c47702244a4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ca730237dd34d40" /><Relationship Type="http://schemas.openxmlformats.org/officeDocument/2006/relationships/notesMaster" Target="/ppt/notesMasters/notesMaster1.xml" Id="R809770a4ae6845d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8b42d0928ac408d" /><Relationship Type="http://schemas.openxmlformats.org/officeDocument/2006/relationships/notesMaster" Target="/ppt/notesMasters/notesMaster1.xml" Id="R1a6bebdd90dc406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d19e7c7ef804dae" /><Relationship Type="http://schemas.openxmlformats.org/officeDocument/2006/relationships/notesMaster" Target="/ppt/notesMasters/notesMaster1.xml" Id="R941f13f9eec741c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c928a379c364c99" /><Relationship Type="http://schemas.openxmlformats.org/officeDocument/2006/relationships/notesMaster" Target="/ppt/notesMasters/notesMaster1.xml" Id="R1ac7ba2861e7486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8f66d76588f4d22" /><Relationship Type="http://schemas.openxmlformats.org/officeDocument/2006/relationships/notesMaster" Target="/ppt/notesMasters/notesMaster1.xml" Id="R527de51d166f4ee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b633161d2ef4461" /><Relationship Type="http://schemas.openxmlformats.org/officeDocument/2006/relationships/notesMaster" Target="/ppt/notesMasters/notesMaster1.xml" Id="R8c8b076c006a45a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58493c0dd2f4e10" /><Relationship Type="http://schemas.openxmlformats.org/officeDocument/2006/relationships/notesMaster" Target="/ppt/notesMasters/notesMaster1.xml" Id="Rc4aec78ff151467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8ea9d48fdac4631" /><Relationship Type="http://schemas.openxmlformats.org/officeDocument/2006/relationships/notesMaster" Target="/ppt/notesMasters/notesMaster1.xml" Id="R8bc020c1064b4bc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54cbce6bdf140b8" /><Relationship Type="http://schemas.openxmlformats.org/officeDocument/2006/relationships/notesMaster" Target="/ppt/notesMasters/notesMaster1.xml" Id="R7f02955a86084ca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790250131c64de3" /><Relationship Type="http://schemas.openxmlformats.org/officeDocument/2006/relationships/notesMaster" Target="/ppt/notesMasters/notesMaster1.xml" Id="R00927fb38f074dd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4ed436bee214f26" /><Relationship Type="http://schemas.openxmlformats.org/officeDocument/2006/relationships/notesMaster" Target="/ppt/notesMasters/notesMaster1.xml" Id="R18d7221d6f38418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HH, ZJ · 0:00</a:t>
            </a:r>
          </a:p>
          <a:p xmlns:a="http://schemas.openxmlformats.org/drawingml/2006/main">
            <a:r>
              <a:t>Christian Wind eröffnet als Gastgeber. Hartmut Hübner und Zeno John stellen sich kurz vor. Danach nennen alle Teilnehmenden nur Name und Funktion.</a:t>
            </a:r>
          </a:p>
          <a:p xmlns:a="http://schemas.openxmlformats.org/drawingml/2006/main">
            <a:r>
              <a:t>Beamer zeigt diese Folie schon beim Einlass.</a:t>
            </a:r>
          </a:p>
          <a:p xmlns:a="http://schemas.openxmlformats.org/drawingml/2006/main">
            <a:r>
              <a:t>Der Hub duzt. Kurz ansagen: «Wir duzen heute, wie im Hub.» Wenn Bratschi lieber siezt: vor dem 29.9. entscheiden, dann Hub und Folien gemeinsam umstellen.</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0:02</a:t>
            </a:r>
          </a:p>
          <a:p xmlns:a="http://schemas.openxmlformats.org/drawingml/2006/main">
            <a:r>
              <a:t>Einordnung, gemeinsame Demo und Governance-Checkliste ankündigen. Im Tagessprint entwickelt das Team zwei bis drei eigene Abläufe.</a:t>
            </a:r>
          </a:p>
          <a:p xmlns:a="http://schemas.openxmlformats.org/drawingml/2006/main">
            <a:r>
              <a:t>QR-Code stehen lassen. Arbeitsblätter an Personen ohne Laptop verteilen (CW oder Assistenz).</a:t>
            </a:r>
          </a:p>
          <a:p xmlns:a="http://schemas.openxmlformats.org/drawingml/2006/main">
            <a:r>
              <a:t>Nicht warten, bis alle drin sind. Die Agenda-Folie läuft weiter, der QR-Code ist auch auf der Live-Frage.</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0:03</a:t>
            </a:r>
          </a:p>
          <a:p xmlns:a="http://schemas.openxmlformats.org/drawingml/2006/main">
            <a:r>
              <a:t>Acht Blöcke in Schritten von mindestens fünf Minuten. Das Gespräch zu zweit gehört zum Einstieg.</a:t>
            </a:r>
          </a:p>
          <a:p xmlns:a="http://schemas.openxmlformats.org/drawingml/2006/main">
            <a:r>
              <a:t>Nicht jede Zeile vorlesen. Nur auf die zwei Übungen zeigen.</a:t>
            </a:r>
          </a:p>
          <a:p xmlns:a="http://schemas.openxmlformats.org/drawingml/2006/main">
            <a:r>
              <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0:05</a:t>
            </a:r>
          </a:p>
          <a:p xmlns:a="http://schemas.openxmlformats.org/drawingml/2006/main">
            <a:r>
              <a:t>Christian führt die Runde: nur Name und Funktion, höchstens 15 Sekunden pro Person. Danach zwei Minuten Austausch zu zweit.</a:t>
            </a:r>
          </a:p>
          <a:p xmlns:a="http://schemas.openxmlformats.org/drawingml/2006/main">
            <a:r>
              <a:t>Bei 24 Personen sechs Minuten für die Runde einplanen. Gespräch zu zweit nach zwei Minuten beenden.</a:t>
            </a:r>
          </a:p>
          <a:p xmlns:a="http://schemas.openxmlformats.org/drawingml/2006/main">
            <a:r>
              <a:t>Keine langen Organisationsporträts oder Fallbeschreibungen in der Runde.</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0:15</a:t>
            </a:r>
          </a:p>
          <a:p xmlns:a="http://schemas.openxmlformats.org/drawingml/2006/main">
            <a:r>
              <a:t>«Wir haben im Sommer 32 Compliance-Verantwortliche befragt. Gezielt angefragt, nicht zufällig. Die Zahlen zeigen eine Richtung.»</a:t>
            </a:r>
          </a:p>
          <a:p xmlns:a="http://schemas.openxmlformats.org/drawingml/2006/main">
            <a:r>
              <a:t/>
            </a:r>
          </a:p>
          <a:p xmlns:a="http://schemas.openxmlformats.org/drawingml/2006/main">
            <a:r>
              <a:t>Kein Wort zu Methodik-Details, ausser jemand fragt. Antwort dann: gezielte Stichprobe, alle Antworten geprüft, Freitexte thematisch geordnet.</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0:16</a:t>
            </a:r>
          </a:p>
          <a:p xmlns:a="http://schemas.openxmlformats.org/drawingml/2006/main">
            <a:r>
              <a:t>«Bevor wir die Umfrage zeigen: Wie ist es bei dir?» Nach dem Ergebnis: ein Satz zur Verteilung im Raum.</a:t>
            </a:r>
          </a:p>
          <a:p xmlns:a="http://schemas.openxmlformats.org/drawingml/2006/main">
            <a:r>
              <a:t>HH: nach 60 Sekunden auf die Ergebnisansicht im Hub wechseln (Route /frage/1). Danach zurück zur Präsentation.</a:t>
            </a:r>
          </a:p>
          <a:p xmlns:a="http://schemas.openxmlformats.org/drawingml/2006/main">
            <a:r>
              <a:t>Wenn das WLAN hängt: Handzeichen statt Hub. Vier Antworten nacheinander aufrufen.</a:t>
            </a:r>
          </a:p>
          <a:p xmlns:a="http://schemas.openxmlformats.org/drawingml/2006/main">
            <a:r>
              <a:t/>
            </a:r>
          </a:p>
          <a:p xmlns:a="http://schemas.openxmlformats.org/drawingml/2006/main">
            <a:r>
              <a:t>Teilnehmerlink: https://workshops.mmind.ai/de/w/bratschi-2026-09-29/frage/1</a:t>
            </a:r>
          </a:p>
          <a:p xmlns:a="http://schemas.openxmlformats.org/drawingml/2006/main">
            <a:r>
              <a:t>https://workshops.mmind.ai/de/w/bratschi-2026-09-29/frage/1/beamer</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0:18</a:t>
            </a:r>
          </a:p>
          <a:p xmlns:a="http://schemas.openxmlformats.org/drawingml/2006/main">
            <a:r>
              <a:t>Die erste Zahl betonen: «Vier von fünf suchen neue Vorgaben selbst zusammen. Auf Websites, in Newslettern, in der Fachpresse.» Dann Frage an den Raum: «Wer macht das auch so?» Handzeichen, 20 Sekunden.</a:t>
            </a:r>
          </a:p>
          <a:p xmlns:a="http://schemas.openxmlformats.org/drawingml/2006/main">
            <a:r>
              <a:t/>
            </a:r>
          </a:p>
          <a:p xmlns:a="http://schemas.openxmlformats.org/drawingml/2006/main">
            <a:r>
              <a:t>Immer die Anzahl mitnennen, nicht nur Prozent.</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0:20</a:t>
            </a:r>
          </a:p>
          <a:p xmlns:a="http://schemas.openxmlformats.org/drawingml/2006/main">
            <a:r>
              <a:t>«Rechts steht die wichtigste Zahl des Abends: Neun von sechzehn arbeiten viel und können trotzdem nicht zeigen, ob es wirkt.»</a:t>
            </a:r>
          </a:p>
          <a:p xmlns:a="http://schemas.openxmlformats.org/drawingml/2006/main">
            <a:r>
              <a:t/>
            </a:r>
          </a:p>
          <a:p xmlns:a="http://schemas.openxmlformats.org/drawingml/2006/main">
            <a:r>
              <a:t>Alle drei Wege brauchen passende Belege. Ein Ordner allein ist noch kein Prüfprotokoll.</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0:21</a:t>
            </a:r>
          </a:p>
          <a:p xmlns:a="http://schemas.openxmlformats.org/drawingml/2006/main">
            <a:r>
              <a:t>Frage 11 liess Mehrfachauswahl zu. 23 von 32 nannten das jährliche Risk Assessment. Die Grafik zeigt Nennungen, nicht Wichtigkeit.</a:t>
            </a:r>
          </a:p>
          <a:p xmlns:a="http://schemas.openxmlformats.org/drawingml/2006/main">
            <a:r>
              <a:t/>
            </a:r>
          </a:p>
          <a:p xmlns:a="http://schemas.openxmlformats.org/drawingml/2006/main">
            <a:r>
              <a:t>Diese Liste ist die Auswahl in Übung 1. Hartmut greift das Risk Assessment gleich als Beispiel auf.</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0:23</a:t>
            </a:r>
          </a:p>
          <a:p xmlns:a="http://schemas.openxmlformats.org/drawingml/2006/main">
            <a:r>
              <a:t>«Wenn man alle Antworten zusammenfasst, bleiben vier Aufgaben. Zwei davon kann KI heute gut übernehmen. Eine nur teilweise. Und eine gar nicht: Die eigene KI zu regeln, bleibt deine Aufgabe.»</a:t>
            </a:r>
          </a:p>
          <a:p xmlns:a="http://schemas.openxmlformats.org/drawingml/2006/main">
            <a:r>
              <a:t/>
            </a:r>
          </a:p>
          <a:p xmlns:a="http://schemas.openxmlformats.org/drawingml/2006/main">
            <a:r>
              <a:t>Quelle: Whitepaper, Kapitel 4.</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dann HH · 0:24</a:t>
            </a:r>
          </a:p>
          <a:p xmlns:a="http://schemas.openxmlformats.org/drawingml/2006/main">
            <a:r>
              <a:t>CW: «Links siehst du, wie es heute oft aussieht. Rechts, wie es aussehen kann. Hartmut, wie kommt man von links nach rechts?»</a:t>
            </a:r>
          </a:p>
          <a:p xmlns:a="http://schemas.openxmlformats.org/drawingml/2006/main">
            <a:r>
              <a:t>HH wechselt auf die Präsentation Teil 2.</a:t>
            </a:r>
          </a:p>
          <a:p xmlns:a="http://schemas.openxmlformats.org/drawingml/2006/main">
            <a:r>
              <a:t>Präsentation Teil 2 vorher im zweiten Fenster offen haben. Kein Suchen am Laptop vor Publikum.</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0:25</a:t>
            </a:r>
          </a:p>
          <a:p xmlns:a="http://schemas.openxmlformats.org/drawingml/2006/main">
            <a:r>
              <a:t>«Christian hat gefragt, wie man von links nach rechts kommt. Es gibt drei Wege. Ich zeige sie dir am gleichen Beispiel.»</a:t>
            </a:r>
          </a:p>
          <a:p xmlns:a="http://schemas.openxmlformats.org/drawingml/2006/main">
            <a:r>
              <a:t/>
            </a:r>
          </a:p>
          <a:p xmlns:a="http://schemas.openxmlformats.org/drawingml/2006/main">
            <a:r>
              <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0:26</a:t>
            </a:r>
          </a:p>
          <a:p xmlns:a="http://schemas.openxmlformats.org/drawingml/2006/main">
            <a:r>
              <a:t>Alle drei Wege können Belege enthalten. Wiederholung und Quellenprüfung müssen auf jedem Weg geregelt sein.</a:t>
            </a:r>
          </a:p>
          <a:p xmlns:a="http://schemas.openxmlformats.org/drawingml/2006/main">
            <a:r>
              <a:t/>
            </a:r>
          </a:p>
          <a:p xmlns:a="http://schemas.openxmlformats.org/drawingml/2006/main">
            <a:r>
              <a:t>Im Whitepaper heissen die drei Wege «Ebene 1 bis 3». Im Hub heissen sie jetzt «Weg». Wenn jemand fragt: gleiche Sache.</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0:30</a:t>
            </a:r>
          </a:p>
          <a:p xmlns:a="http://schemas.openxmlformats.org/drawingml/2006/main">
            <a:r>
              <a:t>«Die meisten Compliance-Aufgaben gehören auf Weg 2. Heute Abend baust du genau so einen Ablauf.»</a:t>
            </a:r>
          </a:p>
          <a:p xmlns:a="http://schemas.openxmlformats.org/drawingml/2006/main">
            <a:r>
              <a:t/>
            </a:r>
          </a:p>
          <a:p xmlns:a="http://schemas.openxmlformats.org/drawingml/2006/main">
            <a:r>
              <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0:32</a:t>
            </a:r>
          </a:p>
          <a:p xmlns:a="http://schemas.openxmlformats.org/drawingml/2006/main">
            <a:r>
              <a:t>Eine Minute. «Eine eigene App geht heute ohne Entwicklerteam. Aber sie hat einen Preis. Für die meisten Compliance-Aufgaben reicht Weg 2.»</a:t>
            </a:r>
          </a:p>
          <a:p xmlns:a="http://schemas.openxmlformats.org/drawingml/2006/main">
            <a:r>
              <a:t/>
            </a:r>
          </a:p>
          <a:p xmlns:a="http://schemas.openxmlformats.org/drawingml/2006/main">
            <a:r>
              <a:t>Nicht in die Details des Konrad-Falls gehen.</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CW · 0:35</a:t>
            </a:r>
          </a:p>
          <a:p xmlns:a="http://schemas.openxmlformats.org/drawingml/2006/main">
            <a:r>
              <a:t>Nach der Auswahl: Wo muss ein Mensch entscheiden? Halte den Punkt für deinen Prozess fest.</a:t>
            </a:r>
          </a:p>
          <a:p xmlns:a="http://schemas.openxmlformats.org/drawingml/2006/main">
            <a:r>
              <a:t>Nach 5 Minuten die Ergebnisansicht von Übung 1 im Hub auf den Beamer. CW kommentiert die Datenklassen.</a:t>
            </a:r>
          </a:p>
          <a:p xmlns:a="http://schemas.openxmlformats.org/drawingml/2006/main">
            <a:r>
              <a:t>Ohne Laptop: Arbeitsblatt, Seite 1.</a:t>
            </a:r>
          </a:p>
          <a:p xmlns:a="http://schemas.openxmlformats.org/drawingml/2006/main">
            <a:r>
              <a:t/>
            </a:r>
          </a:p>
          <a:p xmlns:a="http://schemas.openxmlformats.org/drawingml/2006/main">
            <a:r>
              <a:t>Teilnehmerlink: https://workshops.mmind.ai/de/w/bratschi-2026-09-29/uebung-1</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0:45</a:t>
            </a:r>
          </a:p>
          <a:p xmlns:a="http://schemas.openxmlformats.org/drawingml/2006/main">
            <a:r>
              <a:t>«Wie sieht so ein Ordner mit Ablauf aus? Und was ist neu, seit KI den Bildschirm bedienen kann?»</a:t>
            </a:r>
          </a:p>
          <a:p xmlns:a="http://schemas.openxmlformats.org/drawingml/2006/main">
            <a:r>
              <a:t>JETZT die Computer-Use-Demo im Hintergrund starten (siehe Folie «Live-Demo»). Sie braucht einige Minuten. Dann weiter mit den Folien.</a:t>
            </a:r>
          </a:p>
          <a:p xmlns:a="http://schemas.openxmlformats.org/drawingml/2006/main">
            <a:r>
              <a:t>Computer Use ist langsam. Wer erst bei der Demo-Folie startet, wartet vor Publikum.</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0:46</a:t>
            </a:r>
          </a:p>
          <a:p xmlns:a="http://schemas.openxmlformats.org/drawingml/2006/main">
            <a:r>
              <a:t>«Das ist ein echter Skill in Claude. Lies mal die ersten Zeilen: Das ist Text, kein Code.»</a:t>
            </a:r>
          </a:p>
          <a:p xmlns:a="http://schemas.openxmlformats.org/drawingml/2006/main">
            <a:r>
              <a:t/>
            </a:r>
          </a:p>
          <a:p xmlns:a="http://schemas.openxmlformats.org/drawingml/2006/main">
            <a:r>
              <a:t>Gibt es auch bei anderen Anbietern: Codex und Gemini über AGENTS.md, Mistral über Agents und Bibliotheken.</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0:47</a:t>
            </a:r>
          </a:p>
          <a:p xmlns:a="http://schemas.openxmlformats.org/drawingml/2006/main">
            <a:r>
              <a:t>SKILL.md und Referenz-PDF zeigen. Frage live stellen. Der Skill braucht die passende Fassung und eine geprüfte Fundstelle.</a:t>
            </a:r>
          </a:p>
          <a:p xmlns:a="http://schemas.openxmlformats.org/drawingml/2006/main">
            <a:r>
              <a:t>Nutze den Skill certification-navigator. Eine Treuhandfirma in Vaduz hat 12 Mitarbeitende. Welche Angaben fehlen für eine B-Corp-Zertifizierung? Nenne Version und Seite der Quelle.</a:t>
            </a:r>
          </a:p>
          <a:p xmlns:a="http://schemas.openxmlformats.org/drawingml/2006/main">
            <a:r>
              <a:t>PDF und Skill nennen beide V2.2. Seitenangabe prüfen.</a:t>
            </a:r>
          </a:p>
          <a:p xmlns:a="http://schemas.openxmlformats.org/drawingml/2006/main">
            <a:r>
              <a:t/>
            </a:r>
          </a:p>
          <a:p xmlns:a="http://schemas.openxmlformats.org/drawingml/2006/main">
            <a:r>
              <a:t>Teilnehmerlink: https://workshops.mmind.ai/de/w/bratschi-2026-09-29/material#bcorp-demo</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0:48</a:t>
            </a:r>
          </a:p>
          <a:p xmlns:a="http://schemas.openxmlformats.org/drawingml/2006/main">
            <a:r>
              <a:t>Auf die Skizze zeigen: «Links die Quellen. In der Mitte der Ablauf. Rechts der Stempel: Ein Mensch gibt frei.»</a:t>
            </a:r>
          </a:p>
          <a:p xmlns:a="http://schemas.openxmlformats.org/drawingml/2006/main">
            <a:r>
              <a:t/>
            </a:r>
          </a:p>
          <a:p xmlns:a="http://schemas.openxmlformats.org/drawingml/2006/main">
            <a:r>
              <a:t>Das ist der inhaltliche Kern des Abends. Nicht hetzen.</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0:49</a:t>
            </a:r>
          </a:p>
          <a:p xmlns:a="http://schemas.openxmlformats.org/drawingml/2006/main">
            <a:r>
              <a:t>Die vollständige Originaldatei zeigen und direkt zu Frage 5 springen.</a:t>
            </a:r>
          </a:p>
          <a:p xmlns:a="http://schemas.openxmlformats.org/drawingml/2006/main">
            <a:r>
              <a:t>Originaldatei im Codex-Ordner öffnen. Demo-Skill starten. Zwei Grafiken erzeugen und in die vorbereiteten Ergebnisfolien einfügen.</a:t>
            </a:r>
          </a:p>
          <a:p xmlns:a="http://schemas.openxmlformats.org/drawingml/2006/main">
            <a:r>
              <a:t>Die Quelle enthält Kontaktfelder. Keine E-Mail-Adressen oder andere Kontaktdaten auf Ergebnisfolien übernehmen.</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0:50</a:t>
            </a:r>
          </a:p>
          <a:p xmlns:a="http://schemas.openxmlformats.org/drawingml/2006/main">
            <a:r>
              <a:t>Warum diese Fragen? Computer Use kann lesen, sehen und handeln. An der Umfrage-Demo alle drei Punkte prüfen.</a:t>
            </a:r>
          </a:p>
          <a:p xmlns:a="http://schemas.openxmlformats.org/drawingml/2006/main">
            <a:r>
              <a:t/>
            </a:r>
          </a:p>
          <a:p xmlns:a="http://schemas.openxmlformats.org/drawingml/2006/main">
            <a:r>
              <a:t>Das ist eine praktische Prüfung, keine Rechtsnorm und keine Aussage über die Zuverlässigkeit eines Modells.</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0:52</a:t>
            </a:r>
          </a:p>
          <a:p xmlns:a="http://schemas.openxmlformats.org/drawingml/2006/main">
            <a:r>
              <a:t>Die vollständige Datei bleibt die Quelle. Die Grafik zeigt eine Codierung der Freitexte, keine separate Auswahlfrage.</a:t>
            </a:r>
          </a:p>
          <a:p xmlns:a="http://schemas.openxmlformats.org/drawingml/2006/main">
            <a:r>
              <a:t>Originaldatei in Codex öffnen, Skill für Frage 5 starten, beide Grafiken live erzeugen, prüfen und mit Computer Use in die zwei leeren Ergebnisfolien einfügen.</a:t>
            </a:r>
          </a:p>
          <a:p xmlns:a="http://schemas.openxmlformats.org/drawingml/2006/main">
            <a:r>
              <a:t>Keine E-Mail-Adressen, Namen oder Kontaktdaten auf den Ergebnisfolien.</a:t>
            </a:r>
          </a:p>
          <a:p xmlns:a="http://schemas.openxmlformats.org/drawingml/2006/main">
            <a:r>
              <a:t/>
            </a:r>
          </a:p>
          <a:p xmlns:a="http://schemas.openxmlformats.org/drawingml/2006/main">
            <a:r>
              <a:t>Teilnehmerlink: https://workshops.mmind.ai/de/w/bratschi-2026-09-29/computer-use</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0:54</a:t>
            </a:r>
          </a:p>
          <a:p xmlns:a="http://schemas.openxmlformats.org/drawingml/2006/main">
            <a:r>
              <a:t>Nach dem Ergebnis: CW ordnet in einem Satz ein. Dann Überleitung: «Jetzt baust du selbst einen Ablauf. Einen, der nur öffentliche Quellen braucht.»</a:t>
            </a:r>
          </a:p>
          <a:p xmlns:a="http://schemas.openxmlformats.org/drawingml/2006/main">
            <a:r>
              <a:t>Ergebnisansicht /frage/2 zeigen.</a:t>
            </a:r>
          </a:p>
          <a:p xmlns:a="http://schemas.openxmlformats.org/drawingml/2006/main">
            <a:r>
              <a:t/>
            </a:r>
          </a:p>
          <a:p xmlns:a="http://schemas.openxmlformats.org/drawingml/2006/main">
            <a:r>
              <a:t/>
            </a:r>
          </a:p>
          <a:p xmlns:a="http://schemas.openxmlformats.org/drawingml/2006/main">
            <a:r>
              <a:t>Teilnehmerlink: https://workshops.mmind.ai/de/w/bratschi-2026-09-29/frage/2</a:t>
            </a:r>
          </a:p>
          <a:p xmlns:a="http://schemas.openxmlformats.org/drawingml/2006/main">
            <a:r>
              <a:t>https://workshops.mmind.ai/de/w/bratschi-2026-09-29/frage/2/beamer</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0:55</a:t>
            </a:r>
          </a:p>
          <a:p xmlns:a="http://schemas.openxmlformats.org/drawingml/2006/main">
            <a:r>
              <a:t>Christian fragt nach einem konkreten Thema. Hartmut zeigt am Moderationsrechner den Skill, startet einen Chat mit dem Thema und öffnet danach das Ergebnis.</a:t>
            </a:r>
          </a:p>
          <a:p xmlns:a="http://schemas.openxmlformats.org/drawingml/2006/main">
            <a:r>
              <a:t>Vorinstallierten Skill und Chat öffnen. Themenvorschlag und gewünschte Regulierung klären. Nur zugelassene öffentliche Quellen durchsuchen. Ergebnis samt Originalquelle und Haltepunkt vorführen. https://workshops.mmind.ai/de/w/bratschi-2026-09-29/uebung-2</a:t>
            </a:r>
          </a:p>
          <a:p xmlns:a="http://schemas.openxmlformats.org/drawingml/2006/main">
            <a:r>
              <a:t>Publikum beobachtet; eigene Vorlage erst nach dem Workshop im Hub.</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0:59</a:t>
            </a:r>
          </a:p>
          <a:p xmlns:a="http://schemas.openxmlformats.org/drawingml/2006/main">
            <a:r>
              <a:t>Die Anleitung am Bildschirm zeigen: Quellen, Belegpflicht und menschlicher Entscheid. Im Tagessprint passt jedes Team den Monitor an den eigenen Prozess an.</a:t>
            </a:r>
          </a:p>
          <a:p xmlns:a="http://schemas.openxmlformats.org/drawingml/2006/main">
            <a:r>
              <a:t>Vorbereitetes Skill-ZIP, Quellenregister und Berichtsvorlage über die Moderationslinks zeigen.</a:t>
            </a:r>
          </a:p>
          <a:p xmlns:a="http://schemas.openxmlformats.org/drawingml/2006/main">
            <a:r>
              <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1:04</a:t>
            </a:r>
          </a:p>
          <a:p xmlns:a="http://schemas.openxmlformats.org/drawingml/2006/main">
            <a:r>
              <a:t>Einen vorbereiteten Monitor am Moderationsrechner testen. Quelle und menschlichen Entscheidpunkt sichtbar prüfen.</a:t>
            </a:r>
          </a:p>
          <a:p xmlns:a="http://schemas.openxmlformats.org/drawingml/2006/main">
            <a:r>
              <a:t>Vorbereiteten Beispiel-Monitor in Claude starten. Eine Veröffentlichung aus einer zugelassenen öffentlichen Quelle wählen, Zitat und Datum prüfen, dann den menschlichen Entscheidpunkt besprechen.</a:t>
            </a:r>
          </a:p>
          <a:p xmlns:a="http://schemas.openxmlformats.org/drawingml/2006/main">
            <a:r>
              <a:t>Nur öffentliche, fiktive oder freigegebene Daten verwenden.</a:t>
            </a:r>
          </a:p>
          <a:p xmlns:a="http://schemas.openxmlformats.org/drawingml/2006/main">
            <a:r>
              <a:t/>
            </a:r>
          </a:p>
          <a:p xmlns:a="http://schemas.openxmlformats.org/drawingml/2006/main">
            <a:r>
              <a:t>Teilnehmerlink: https://workshops.mmind.ai/de/w/bratschi-2026-09-29/uebung-2</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1:09</a:t>
            </a:r>
          </a:p>
          <a:p xmlns:a="http://schemas.openxmlformats.org/drawingml/2006/main">
            <a:r>
              <a:t>Moderationsprompt: neues Regulatorik-Update</a:t>
            </a:r>
          </a:p>
          <a:p xmlns:a="http://schemas.openxmlformats.org/drawingml/2006/main">
            <a:r>
              <a:t>Thema und Rechtsraum aus der Runde einsetzen. Nur öffentliche, im Skill zugelassene Quellen prüfen. Internes Update bleibt Entwurf bis zur menschlichen Freigabe.</a:t>
            </a:r>
          </a:p>
          <a:p xmlns:a="http://schemas.openxmlformats.org/drawingml/2006/main">
            <a:r>
              <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1:10</a:t>
            </a:r>
          </a:p>
          <a:p xmlns:a="http://schemas.openxmlformats.org/drawingml/2006/main">
            <a:r>
              <a:t>Anschluss an das Kurzgespräch: «Vorhin hat jemand gesagt, wo er keine KI will. Genau darum geht es jetzt.»</a:t>
            </a:r>
          </a:p>
          <a:p xmlns:a="http://schemas.openxmlformats.org/drawingml/2006/main">
            <a:r>
              <a:t>Präsentation Teil 1 an dieser Stelle öffnen (Folie 12).</a:t>
            </a:r>
          </a:p>
          <a:p xmlns:a="http://schemas.openxmlformats.org/drawingml/2006/main">
            <a:r>
              <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1:11</a:t>
            </a:r>
          </a:p>
          <a:p xmlns:a="http://schemas.openxmlformats.org/drawingml/2006/main">
            <a:r>
              <a:t>Nach dem Ergebnis fragen: Wer ist für den KI-Einsatz verantwortlich, und wer entscheidet im Einzelfall?</a:t>
            </a:r>
          </a:p>
          <a:p xmlns:a="http://schemas.openxmlformats.org/drawingml/2006/main">
            <a:r>
              <a:t>HH: nach 60 Sekunden Ergebnisansicht /frage/3 zeigen.</a:t>
            </a:r>
          </a:p>
          <a:p xmlns:a="http://schemas.openxmlformats.org/drawingml/2006/main">
            <a:r>
              <a:t/>
            </a:r>
          </a:p>
          <a:p xmlns:a="http://schemas.openxmlformats.org/drawingml/2006/main">
            <a:r>
              <a:t/>
            </a:r>
          </a:p>
          <a:p xmlns:a="http://schemas.openxmlformats.org/drawingml/2006/main">
            <a:r>
              <a:t>Teilnehmerlink: https://workshops.mmind.ai/de/w/bratschi-2026-09-29/frage/3</a:t>
            </a:r>
          </a:p>
          <a:p xmlns:a="http://schemas.openxmlformats.org/drawingml/2006/main">
            <a:r>
              <a:t>https://workshops.mmind.ai/de/w/bratschi-2026-09-29/frage/3/beamer</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1:13</a:t>
            </a:r>
          </a:p>
          <a:p xmlns:a="http://schemas.openxmlformats.org/drawingml/2006/main">
            <a:r>
              <a:t>Historische Studie zu drei US-Rechtsrecherche-Werkzeugen. Datenfreigabe hängt von Inhalt, Vertrag und Zugriff ab. Konzernsitz allein reicht nicht. Quelle: https://www.edoeb.admin.ch/de/datenbearbeitungen-in-der-cloud</a:t>
            </a:r>
          </a:p>
          <a:p xmlns:a="http://schemas.openxmlformats.org/drawingml/2006/main">
            <a:r>
              <a:t/>
            </a:r>
          </a:p>
          <a:p xmlns:a="http://schemas.openxmlformats.org/drawingml/2006/main">
            <a:r>
              <a:t>Quellen: Stanford RegLab (Magesh u. a., 2024, Lexis+ AI 17 %, Westlaw 33 %). Die Zahlen beschreiben den Test von 2024, nicht heutige Systeme. CLOUD Act: Merkblatt der Datenschutzbeauftragten des Kantons Zürich, Februar 2026.</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1:15</a:t>
            </a:r>
          </a:p>
          <a:p xmlns:a="http://schemas.openxmlformats.org/drawingml/2006/main">
            <a:r>
              <a:t>«Die Hochrisiko-Pflichten kommen später als geplant. Artikel 4 gilt aber schon. Der einfachste Nachweis: eine kurze Schulung mit Teilnahmeliste. Zum Beispiel dieser Workshop.»</a:t>
            </a:r>
          </a:p>
          <a:p xmlns:a="http://schemas.openxmlformats.org/drawingml/2006/main">
            <a:r>
              <a:t/>
            </a:r>
          </a:p>
          <a:p xmlns:a="http://schemas.openxmlformats.org/drawingml/2006/main">
            <a:r>
              <a:t>Quelle: Verordnung (EU) 2026/1744, Amtsblatt vom 24.7.2026, in Kraft seit 27.7.2026. Artikel 26 blieb unverändert. Für Liechtenstein vor dem Workshop prüfen: Stand der Übernahme ins EWR-Abkommen. Whitepaper Kapitel 13 ist hier noch nicht korrigiert.</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 1:17</a:t>
            </a:r>
          </a:p>
          <a:p xmlns:a="http://schemas.openxmlformats.org/drawingml/2006/main">
            <a:r>
              <a:t>«Diese sieben Punkte brauchst du, bevor der erste Ablauf läuft. Drei davon sind Pflicht aus dem AI Act, die anderen sind die praktische Grundlage.» Zum Schluss: «Hartmut, was machen wir ab morgen?»</a:t>
            </a:r>
          </a:p>
          <a:p xmlns:a="http://schemas.openxmlformats.org/drawingml/2006/main">
            <a:r>
              <a:t>Auf den Hub verweisen: Die Checkliste liegt unter Material als PDF.</a:t>
            </a:r>
          </a:p>
          <a:p xmlns:a="http://schemas.openxmlformats.org/drawingml/2006/main">
            <a:r>
              <a:t>Punkte 3 und 7 sind nur für Hochrisiko-KI Pflicht. Für alle anderen sind sie gute Praxis. Nicht als allgemeine Pflicht darstellen.</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 1:20</a:t>
            </a:r>
          </a:p>
          <a:p xmlns:a="http://schemas.openxmlformats.org/drawingml/2006/main">
            <a:r>
              <a:t>«Drei Schritte für nächste Woche. Nicht mehr.»</a:t>
            </a:r>
          </a:p>
          <a:p xmlns:a="http://schemas.openxmlformats.org/drawingml/2006/main">
            <a:r>
              <a:t>Präsentation Teil 2 an dieser Stelle öffnen.</a:t>
            </a:r>
          </a:p>
          <a:p xmlns:a="http://schemas.openxmlformats.org/drawingml/2006/main">
            <a:r>
              <a:t/>
            </a:r>
          </a:p>
          <a:p xmlns:a="http://schemas.openxmlformats.org/drawingml/2006/main">
            <a:r>
              <a:t/>
            </a:r>
          </a:p>
          <a:p xmlns:a="http://schemas.openxmlformats.org/drawingml/2006/main">
            <a:r>
              <a:t>Teilnehmerlink: https://workshops.mmind.ai/de/w/bratschi-2026-09-29</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CW, HH · 1:23</a:t>
            </a:r>
          </a:p>
          <a:p xmlns:a="http://schemas.openxmlformats.org/drawingml/2006/main">
            <a:r>
              <a:t>Den 90-Minuten-Workshop als Einstieg und den Tagessprint als praktische Vertiefung erklären.</a:t>
            </a:r>
          </a:p>
          <a:p xmlns:a="http://schemas.openxmlformats.org/drawingml/2006/main">
            <a:r>
              <a:t>Keine Einsparungen versprechen. Nutzen am gewählten Fall messen.</a:t>
            </a:r>
          </a:p>
          <a:p xmlns:a="http://schemas.openxmlformats.org/drawingml/2006/main">
            <a:r>
              <a:t>CHF 4'900 als Angebot für ein Team nennen. Termin nach Vereinbarung.</a:t>
            </a:r>
          </a:p>
          <a:p xmlns:a="http://schemas.openxmlformats.org/drawingml/2006/main">
            <a:r>
              <a:t/>
            </a:r>
          </a:p>
          <a:p xmlns:a="http://schemas.openxmlformats.org/drawingml/2006/main">
            <a:r>
              <a:t>Teilnehmerlink: https://workshops.mmind.ai/de/w/bratschi-2026-09-29/material#tagessprint</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CW · 1:26</a:t>
            </a:r>
          </a:p>
          <a:p xmlns:a="http://schemas.openxmlformats.org/drawingml/2006/main">
            <a:r>
              <a:t>Ablauf und Ergebnisse kurz erklären. Für Interesse auf Materialseite verweisen.</a:t>
            </a:r>
          </a:p>
          <a:p xmlns:a="http://schemas.openxmlformats.org/drawingml/2006/main">
            <a:r>
              <a:t>Auf die zwei bis drei gewählten Abläufe als Ergebnis hinweisen.</a:t>
            </a:r>
          </a:p>
          <a:p xmlns:a="http://schemas.openxmlformats.org/drawingml/2006/main">
            <a:r>
              <a:t/>
            </a:r>
          </a:p>
          <a:p xmlns:a="http://schemas.openxmlformats.org/drawingml/2006/main">
            <a:r>
              <a:t/>
            </a:r>
          </a:p>
          <a:p xmlns:a="http://schemas.openxmlformats.org/drawingml/2006/main">
            <a:r>
              <a:t>Teilnehmerlink: https://workshops.mmind.ai/de/w/bratschi-2026-09-29/material#tagessprint</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HH, CW · 1:28</a:t>
            </a:r>
          </a:p>
          <a:p xmlns:a="http://schemas.openxmlformats.org/drawingml/2006/main">
            <a:r>
              <a:t>Klare Einladung: Im Tagessprint analysieren wir euer Geschäft und eure Daten, wählen die passenden KI-Werkzeuge und bauen zwei bis drei geprüfte Abläufe mit eurem Team. Angebot: CHF 4'900 pro Team, Termin nach Vereinbarung.</a:t>
            </a:r>
          </a:p>
          <a:p xmlns:a="http://schemas.openxmlformats.org/drawingml/2006/main">
            <a:r>
              <a:t>Kontaktadresse und Hub-Material zeigen.</a:t>
            </a:r>
          </a:p>
          <a:p xmlns:a="http://schemas.openxmlformats.org/drawingml/2006/main">
            <a:r>
              <a:t>Leistungsumfang, Mehrwertsteuer und Spesen bei konkreter Anfrage schriftlich klären.</a:t>
            </a:r>
          </a:p>
          <a:p xmlns:a="http://schemas.openxmlformats.org/drawingml/2006/main">
            <a:r>
              <a:t/>
            </a:r>
          </a:p>
          <a:p xmlns:a="http://schemas.openxmlformats.org/drawingml/2006/main">
            <a:r>
              <a:t>Teilnehmerlink: https://workshops.mmind.ai/de/w/bratschi-2026-09-29/material#tagessprint</a:t>
            </a:r>
          </a:p>
          <a:p xmlns:a="http://schemas.openxmlformats.org/drawingml/2006/main">
            <a:r>
              <a:t/>
            </a:r>
          </a:p>
          <a:p xmlns:a="http://schemas.openxmlformats.org/drawingml/2006/main">
            <a:r>
              <a:t>Content reviewed 26 September 2026. Survey: user-supplied workshop source.</a:t>
            </a:r>
          </a:p>
          <a:p xmlns:a="http://schemas.openxmlformats.org/drawingml/2006/main">
            <a:r>
              <a:t>Legal sources: https://eur-lex.europa.eu/eli/reg/2026/1744/oj ; https://www.edoeb.admin.ch/de/datenbearbeitungen-in-der-cloud</a:t>
            </a:r>
          </a:p>
          <a:p xmlns:a="http://schemas.openxmlformats.org/drawingml/2006/main">
            <a:r>
              <a:t>Research: https://arxiv.org/abs/2405.20362 ; https://arxiv.org/abs/2606.29537 ; https://www.anthropic.com/claude-opus-5-5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adc167ad90d4e1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38aab670fe4489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4e00c2c7a1b456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96d3d3fc58e44f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eb9104194dd459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35ded7a8a014c1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9FF9F358-3594-40A4-A3F2-CD589B4949D9}"/>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50CD0024-B8BA-497A-9597-06DE0097770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97E3F089-710F-476D-87D8-964EFDA8C1C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3FC67E07-0DDB-42F2-95B3-55689B5279B4}"/>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2773C18A-F552-4374-900D-C60DE4CD4F7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3AFD9D4E-F66A-4673-9E52-C32D075EE424}"/>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ABBEB7EA-C3B7-46DF-8D40-A8404108306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D56A3505-B705-4866-9A32-837016516C9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29D5F561-59D5-481D-A88C-409FF00372FB}"/>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805C1B49-6253-444F-9265-91472AAF943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2842E78B-FD54-4CD7-B77F-52A6707F8AB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3847B959-3C9B-4267-ABCC-8F7BA5BFB37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B0FEAE18-A87C-435E-97EE-5563DCDFAD1C}"/>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0B2F3E66-91C1-4F3B-86BD-A6A6A401B36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EAB7070C-317E-41AB-8585-F68F5B8C352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8899b1487824f74" /><Relationship Type="http://schemas.openxmlformats.org/officeDocument/2006/relationships/slideLayout" Target="/ppt/slideLayouts/slideLayout1.xml" Id="R8b459e310edf4806" /><Relationship Type="http://schemas.openxmlformats.org/officeDocument/2006/relationships/slideLayout" Target="/ppt/slideLayouts/slideLayout2.xml" Id="Raa883482e100439b" /><Relationship Type="http://schemas.openxmlformats.org/officeDocument/2006/relationships/slideLayout" Target="/ppt/slideLayouts/slideLayout3.xml" Id="Rce9f39d9cd1b4801" /><Relationship Type="http://schemas.openxmlformats.org/officeDocument/2006/relationships/slideLayout" Target="/ppt/slideLayouts/slideLayout4.xml" Id="Rb5485d1c94fc4781" /><Relationship Type="http://schemas.openxmlformats.org/officeDocument/2006/relationships/slideLayout" Target="/ppt/slideLayouts/slideLayout5.xml" Id="R4dc25879a629476d" /><Relationship Type="http://schemas.openxmlformats.org/officeDocument/2006/relationships/slideLayout" Target="/ppt/slideLayouts/slideLayout6.xml" Id="R26117fdefb2c447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459e310edf4806"/>
    <p:sldLayoutId xmlns:r="http://schemas.openxmlformats.org/officeDocument/2006/relationships" id="2147483650" r:id="Raa883482e100439b"/>
    <p:sldLayoutId xmlns:r="http://schemas.openxmlformats.org/officeDocument/2006/relationships" id="2147483651" r:id="Rce9f39d9cd1b4801"/>
    <p:sldLayoutId xmlns:r="http://schemas.openxmlformats.org/officeDocument/2006/relationships" id="2147483652" r:id="Rb5485d1c94fc4781"/>
    <p:sldLayoutId xmlns:r="http://schemas.openxmlformats.org/officeDocument/2006/relationships" id="2147483653" r:id="R4dc25879a629476d"/>
    <p:sldLayoutId xmlns:r="http://schemas.openxmlformats.org/officeDocument/2006/relationships" id="2147483654" r:id="R26117fdefb2c447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8a3b5592a3844d2" /><Relationship Type="http://schemas.openxmlformats.org/officeDocument/2006/relationships/image" Target="/ppt/media/image.png" Id="R7bc0d7f118fc4406" /><Relationship Type="http://schemas.openxmlformats.org/officeDocument/2006/relationships/image" Target="/ppt/media/image2.png" Id="R7c5e7d5dcd024122" /><Relationship Type="http://schemas.openxmlformats.org/officeDocument/2006/relationships/image" Target="/ppt/media/image3.png" Id="R06583c1914fd4a9f" /><Relationship Type="http://schemas.openxmlformats.org/officeDocument/2006/relationships/notesSlide" Target="/ppt/notesSlides/notesSlide1.xml" Id="R9b7db995da4b43f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4f77d9841d54d99" /><Relationship Type="http://schemas.openxmlformats.org/officeDocument/2006/relationships/image" Target="/ppt/media/image4.png" Id="Rd7cc695baf45471e" /><Relationship Type="http://schemas.openxmlformats.org/officeDocument/2006/relationships/image" Target="/ppt/media/image5.png" Id="Rc4d64272bbf84b30" /><Relationship Type="http://schemas.openxmlformats.org/officeDocument/2006/relationships/image" Target="/ppt/media/image6.png" Id="R4aa6cfc9adcf435c" /><Relationship Type="http://schemas.openxmlformats.org/officeDocument/2006/relationships/notesSlide" Target="/ppt/notesSlides/notesSlide2.xml" Id="Rcb026d01cd13445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62f6843a0df4843" /><Relationship Type="http://schemas.openxmlformats.org/officeDocument/2006/relationships/image" Target="/ppt/media/image7.png" Id="R81d0b1ce5f02426a" /><Relationship Type="http://schemas.openxmlformats.org/officeDocument/2006/relationships/image" Target="/ppt/media/image8.png" Id="Rb995d75bfafb4468" /><Relationship Type="http://schemas.openxmlformats.org/officeDocument/2006/relationships/notesSlide" Target="/ppt/notesSlides/notesSlide3.xml" Id="R317a685fccd7425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0382179d1a14bf7" /><Relationship Type="http://schemas.openxmlformats.org/officeDocument/2006/relationships/image" Target="/ppt/media/image9.png" Id="Rc85d763425a843d3" /><Relationship Type="http://schemas.openxmlformats.org/officeDocument/2006/relationships/image" Target="/ppt/media/image10.png" Id="Ra2a70d60e6bf433a" /><Relationship Type="http://schemas.openxmlformats.org/officeDocument/2006/relationships/image" Target="/ppt/media/image11.png" Id="R374f1bb7cfd64d62" /><Relationship Type="http://schemas.openxmlformats.org/officeDocument/2006/relationships/notesSlide" Target="/ppt/notesSlides/notesSlide4.xml" Id="Rae3b655a50944cd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1f576ccbb6a44fc" /><Relationship Type="http://schemas.openxmlformats.org/officeDocument/2006/relationships/image" Target="/ppt/media/image12.png" Id="R77cbd2330cdc4c2a" /><Relationship Type="http://schemas.openxmlformats.org/officeDocument/2006/relationships/image" Target="/ppt/media/image13.png" Id="R43d90acbece84984" /><Relationship Type="http://schemas.openxmlformats.org/officeDocument/2006/relationships/notesSlide" Target="/ppt/notesSlides/notesSlide5.xml" Id="R73f02a7c09aa4ae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7f03da0e32e49ad" /><Relationship Type="http://schemas.openxmlformats.org/officeDocument/2006/relationships/image" Target="/ppt/media/image14.png" Id="R715a04c099864317" /><Relationship Type="http://schemas.openxmlformats.org/officeDocument/2006/relationships/image" Target="/ppt/media/image15.png" Id="R22f3acb53b4645c1" /><Relationship Type="http://schemas.openxmlformats.org/officeDocument/2006/relationships/image" Target="/ppt/media/image16.png" Id="R9de8b912ee0b4e8d" /><Relationship Type="http://schemas.openxmlformats.org/officeDocument/2006/relationships/hyperlink" Target="https://workshops.mmind.ai/de/w/bratschi-2026-09-29/frage/1/beamer" TargetMode="External" Id="Rdfaf5c2ff95e43f0" /><Relationship Type="http://schemas.openxmlformats.org/officeDocument/2006/relationships/notesSlide" Target="/ppt/notesSlides/notesSlide6.xml" Id="R8b0c83b53bfe472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bc868441d3a4125" /><Relationship Type="http://schemas.openxmlformats.org/officeDocument/2006/relationships/image" Target="/ppt/media/image17.png" Id="Rfa85e9209bb44b1c" /><Relationship Type="http://schemas.openxmlformats.org/officeDocument/2006/relationships/image" Target="/ppt/media/image18.png" Id="R5b011d9b333d4f00" /><Relationship Type="http://schemas.openxmlformats.org/officeDocument/2006/relationships/notesSlide" Target="/ppt/notesSlides/notesSlide7.xml" Id="R9d5f9539430c42d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bdac67b132d457a" /><Relationship Type="http://schemas.openxmlformats.org/officeDocument/2006/relationships/image" Target="/ppt/media/image19.png" Id="Rea069701b00f4217" /><Relationship Type="http://schemas.openxmlformats.org/officeDocument/2006/relationships/image" Target="/ppt/media/image20.png" Id="Ra185c944ef034481" /><Relationship Type="http://schemas.openxmlformats.org/officeDocument/2006/relationships/chart" Target="/ppt/slides/charts/chart1.xml" Id="R6751729f78244783" /><Relationship Type="http://schemas.openxmlformats.org/officeDocument/2006/relationships/notesSlide" Target="/ppt/notesSlides/notesSlide8.xml" Id="R34dd2eb084c94e9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6671ae76e5a40f2" /><Relationship Type="http://schemas.openxmlformats.org/officeDocument/2006/relationships/image" Target="/ppt/media/image21.png" Id="R445d86bbb11441c4" /><Relationship Type="http://schemas.openxmlformats.org/officeDocument/2006/relationships/image" Target="/ppt/media/image22.png" Id="R0bc57bb65a044b27" /><Relationship Type="http://schemas.openxmlformats.org/officeDocument/2006/relationships/chart" Target="/ppt/slides/charts/chart2.xml" Id="R2673455dbd3047a7" /><Relationship Type="http://schemas.openxmlformats.org/officeDocument/2006/relationships/notesSlide" Target="/ppt/notesSlides/notesSlide9.xml" Id="R0f9e6c498d1a4ee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888ca923773410a" /><Relationship Type="http://schemas.openxmlformats.org/officeDocument/2006/relationships/image" Target="/ppt/media/image23.png" Id="Rc608e14515974fdc" /><Relationship Type="http://schemas.openxmlformats.org/officeDocument/2006/relationships/image" Target="/ppt/media/image24.png" Id="R6b0b2d4d80f04386" /><Relationship Type="http://schemas.openxmlformats.org/officeDocument/2006/relationships/notesSlide" Target="/ppt/notesSlides/notesSlide10.xml" Id="R32b11d0f2aeb429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1e27d8011ec419f" /><Relationship Type="http://schemas.openxmlformats.org/officeDocument/2006/relationships/image" Target="/ppt/media/image25.png" Id="R944d60ff4de24dda" /><Relationship Type="http://schemas.openxmlformats.org/officeDocument/2006/relationships/image" Target="/ppt/media/image26.png" Id="R4bc0643edd15490c" /><Relationship Type="http://schemas.openxmlformats.org/officeDocument/2006/relationships/image" Target="/ppt/media/image27.png" Id="Rfb9e7baacfb149bd" /><Relationship Type="http://schemas.openxmlformats.org/officeDocument/2006/relationships/notesSlide" Target="/ppt/notesSlides/notesSlide11.xml" Id="Rb7019d6e1005401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4d128fb6890442a" /><Relationship Type="http://schemas.openxmlformats.org/officeDocument/2006/relationships/image" Target="/ppt/media/image28.png" Id="R6e3b3c6868ce4c69" /><Relationship Type="http://schemas.openxmlformats.org/officeDocument/2006/relationships/image" Target="/ppt/media/image29.png" Id="R7a803586608940ff" /><Relationship Type="http://schemas.openxmlformats.org/officeDocument/2006/relationships/image" Target="/ppt/media/image30.png" Id="R46f362eb74f64171" /><Relationship Type="http://schemas.openxmlformats.org/officeDocument/2006/relationships/notesSlide" Target="/ppt/notesSlides/notesSlide12.xml" Id="Racd17188f2fd466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d291a213eeaa4e81" /><Relationship Type="http://schemas.openxmlformats.org/officeDocument/2006/relationships/image" Target="/ppt/media/image31.png" Id="R2cd63137b93841ff" /><Relationship Type="http://schemas.openxmlformats.org/officeDocument/2006/relationships/image" Target="/ppt/media/image32.png" Id="R27aacd8ba9ff4099" /><Relationship Type="http://schemas.openxmlformats.org/officeDocument/2006/relationships/notesSlide" Target="/ppt/notesSlides/notesSlide13.xml" Id="Ra29f9d422d05478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59a67889752043fc" /><Relationship Type="http://schemas.openxmlformats.org/officeDocument/2006/relationships/image" Target="/ppt/media/image33.png" Id="Rda239a21970f40f9" /><Relationship Type="http://schemas.openxmlformats.org/officeDocument/2006/relationships/image" Target="/ppt/media/image34.png" Id="R5e9a767303e346dd" /><Relationship Type="http://schemas.openxmlformats.org/officeDocument/2006/relationships/notesSlide" Target="/ppt/notesSlides/notesSlide14.xml" Id="Ra55965a6ee4c407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c0de9313b5a94c90" /><Relationship Type="http://schemas.openxmlformats.org/officeDocument/2006/relationships/image" Target="/ppt/media/image35.png" Id="R3e4c6652a2644b2f" /><Relationship Type="http://schemas.openxmlformats.org/officeDocument/2006/relationships/image" Target="/ppt/media/image36.png" Id="R94c73947c5754911" /><Relationship Type="http://schemas.openxmlformats.org/officeDocument/2006/relationships/image" Target="/ppt/media/image37.png" Id="Ra226173dafb54c1a" /><Relationship Type="http://schemas.openxmlformats.org/officeDocument/2006/relationships/notesSlide" Target="/ppt/notesSlides/notesSlide15.xml" Id="Rfe245e69c14f413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9ce2b7d6052a4dee" /><Relationship Type="http://schemas.openxmlformats.org/officeDocument/2006/relationships/image" Target="/ppt/media/image38.png" Id="Rbc3e4fcbf3d74161" /><Relationship Type="http://schemas.openxmlformats.org/officeDocument/2006/relationships/image" Target="/ppt/media/image39.png" Id="Rb56c68a35f4e47cc" /><Relationship Type="http://schemas.openxmlformats.org/officeDocument/2006/relationships/image" Target="/ppt/media/image40.png" Id="Rc36c33a4939a4da7" /><Relationship Type="http://schemas.openxmlformats.org/officeDocument/2006/relationships/hyperlink" Target="https://workshops.mmind.ai/de/w/bratschi-2026-09-29/uebung-1/ergebnis" TargetMode="External" Id="Rc0a0236b71d3412c" /><Relationship Type="http://schemas.openxmlformats.org/officeDocument/2006/relationships/notesSlide" Target="/ppt/notesSlides/notesSlide16.xml" Id="R9c5034941795431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ac917da6733f43e9" /><Relationship Type="http://schemas.openxmlformats.org/officeDocument/2006/relationships/image" Target="/ppt/media/image41.png" Id="Rfdce5f637975477e" /><Relationship Type="http://schemas.openxmlformats.org/officeDocument/2006/relationships/image" Target="/ppt/media/image42.png" Id="R9a61f3cab6bb4be9" /><Relationship Type="http://schemas.openxmlformats.org/officeDocument/2006/relationships/image" Target="/ppt/media/image43.png" Id="R002f5e178fc049aa" /><Relationship Type="http://schemas.openxmlformats.org/officeDocument/2006/relationships/notesSlide" Target="/ppt/notesSlides/notesSlide17.xml" Id="Rbfbf4342516b4b9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0254ff3636ca4207" /><Relationship Type="http://schemas.openxmlformats.org/officeDocument/2006/relationships/image" Target="/ppt/media/image44.png" Id="Rcf70496c3bc94dda" /><Relationship Type="http://schemas.openxmlformats.org/officeDocument/2006/relationships/image" Target="/ppt/media/image45.png" Id="R42b79f4e287645af" /><Relationship Type="http://schemas.openxmlformats.org/officeDocument/2006/relationships/notesSlide" Target="/ppt/notesSlides/notesSlide18.xml" Id="R734b89c45eb34e4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e6a1580fa5b54286" /><Relationship Type="http://schemas.openxmlformats.org/officeDocument/2006/relationships/image" Target="/ppt/media/image46.png" Id="R4c6e24eeeffb40c9" /><Relationship Type="http://schemas.openxmlformats.org/officeDocument/2006/relationships/image" Target="/ppt/media/image47.png" Id="R19b5fd38eb3d458e" /><Relationship Type="http://schemas.openxmlformats.org/officeDocument/2006/relationships/hyperlink" Target="https://workshops.mmind.ai/workshops/bratschi-2026-09-29/demo/certification-navigator.skill" TargetMode="External" Id="R42e04625f3174a8f" /><Relationship Type="http://schemas.openxmlformats.org/officeDocument/2006/relationships/hyperlink" Target="https://workshops.mmind.ai/de/w/bratschi-2026-09-29/material#bcorp-demo" TargetMode="External" Id="R03d75886286d4261" /><Relationship Type="http://schemas.openxmlformats.org/officeDocument/2006/relationships/notesSlide" Target="/ppt/notesSlides/notesSlide19.xml" Id="Rb3b08520143a4c1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67a192664744446b" /><Relationship Type="http://schemas.openxmlformats.org/officeDocument/2006/relationships/image" Target="/ppt/media/image48.png" Id="R98810674695e45d6" /><Relationship Type="http://schemas.openxmlformats.org/officeDocument/2006/relationships/image" Target="/ppt/media/image49.png" Id="Rb34801c7ad7a4a1b" /><Relationship Type="http://schemas.openxmlformats.org/officeDocument/2006/relationships/notesSlide" Target="/ppt/notesSlides/notesSlide20.xml" Id="R8a5932d1c95b4c9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9f6ce33d7ff14e29" /><Relationship Type="http://schemas.openxmlformats.org/officeDocument/2006/relationships/image" Target="/ppt/media/image50.png" Id="Rd8291e51c1e443fd" /><Relationship Type="http://schemas.openxmlformats.org/officeDocument/2006/relationships/image" Target="/ppt/media/image51.png" Id="R9fa015f2be884385" /><Relationship Type="http://schemas.openxmlformats.org/officeDocument/2006/relationships/notesSlide" Target="/ppt/notesSlides/notesSlide21.xml" Id="Rb82b97032a5e43f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ab5fdd437da34f7e" /><Relationship Type="http://schemas.openxmlformats.org/officeDocument/2006/relationships/image" Target="/ppt/media/image52.png" Id="R771cf08392bb4ce9" /><Relationship Type="http://schemas.openxmlformats.org/officeDocument/2006/relationships/image" Target="/ppt/media/image53.png" Id="R08dad8775ba84d07" /><Relationship Type="http://schemas.openxmlformats.org/officeDocument/2006/relationships/notesSlide" Target="/ppt/notesSlides/notesSlide22.xml" Id="Rc77af5dae07849d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f9b66025c55d496e" /><Relationship Type="http://schemas.openxmlformats.org/officeDocument/2006/relationships/image" Target="/ppt/media/image54.png" Id="Rba7e1957d2394942" /><Relationship Type="http://schemas.openxmlformats.org/officeDocument/2006/relationships/image" Target="/ppt/media/image55.png" Id="R097e77c6a003416a" /><Relationship Type="http://schemas.openxmlformats.org/officeDocument/2006/relationships/hyperlink" Target="https://workshops.mmind.ai/workshops/bratschi-2026-09-29/demo/question-5/bratschi-question-5-demo-de.zip" TargetMode="External" Id="R011d4a2f6ed24e87" /><Relationship Type="http://schemas.openxmlformats.org/officeDocument/2006/relationships/hyperlink" Target="https://workshops.mmind.aihttps://docs.google.com/document/d/1PToRpJzbLDLSbLhagdx66phpNkMbKHB3oYB2ykWkSs4/edit?usp=drive_link" TargetMode="External" Id="R1e5a022484154ab1" /><Relationship Type="http://schemas.openxmlformats.org/officeDocument/2006/relationships/hyperlink" Target="https://workshops.mmind.aihttps://docs.google.com/presentation/d/119zMK4AnDZbnwRNRlO5ULUF4MVNTyyRqDhbrMd5ZXsI/edit" TargetMode="External" Id="R8a1ab4c7f18e4366" /><Relationship Type="http://schemas.openxmlformats.org/officeDocument/2006/relationships/notesSlide" Target="/ppt/notesSlides/notesSlide23.xml" Id="R80de2ed7c9b1458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0c5e39b0ee264d5c" /><Relationship Type="http://schemas.openxmlformats.org/officeDocument/2006/relationships/image" Target="/ppt/media/image56.png" Id="R4b9437f08c434cda" /><Relationship Type="http://schemas.openxmlformats.org/officeDocument/2006/relationships/image" Target="/ppt/media/image57.png" Id="Rce6194ec03754d37" /><Relationship Type="http://schemas.openxmlformats.org/officeDocument/2006/relationships/image" Target="/ppt/media/image58.png" Id="R174fba9e6ff64f57" /><Relationship Type="http://schemas.openxmlformats.org/officeDocument/2006/relationships/hyperlink" Target="https://workshops.mmind.ai/de/w/bratschi-2026-09-29/frage/2/beamer" TargetMode="External" Id="Rc24e53d52d7746e4" /><Relationship Type="http://schemas.openxmlformats.org/officeDocument/2006/relationships/notesSlide" Target="/ppt/notesSlides/notesSlide24.xml" Id="R26be3de5492e41a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3b48e5a0e62a4de5" /><Relationship Type="http://schemas.openxmlformats.org/officeDocument/2006/relationships/image" Target="/ppt/media/image59.png" Id="Rb4eb747349d64121" /><Relationship Type="http://schemas.openxmlformats.org/officeDocument/2006/relationships/image" Target="/ppt/media/image60.png" Id="R7c3bba7a50f443a8" /><Relationship Type="http://schemas.openxmlformats.org/officeDocument/2006/relationships/hyperlink" Target="https://workshops.mmind.ai/workshops/bratschi-2026-09-29/demo/regulatorik-monitor-de.zip" TargetMode="External" Id="R96b576b544bb48be" /><Relationship Type="http://schemas.openxmlformats.org/officeDocument/2006/relationships/hyperlink" Target="https://workshops.mmind.ai/de/w/bratschi-2026-09-29/uebung-2" TargetMode="External" Id="R0fc7a114331d4d6c" /><Relationship Type="http://schemas.openxmlformats.org/officeDocument/2006/relationships/notesSlide" Target="/ppt/notesSlides/notesSlide25.xml" Id="Re1382615bb6348b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c251e42c814844b4" /><Relationship Type="http://schemas.openxmlformats.org/officeDocument/2006/relationships/image" Target="/ppt/media/image61.png" Id="R137f52fc89d3453c" /><Relationship Type="http://schemas.openxmlformats.org/officeDocument/2006/relationships/image" Target="/ppt/media/image62.png" Id="R7a30c8d2b7df4b75" /><Relationship Type="http://schemas.openxmlformats.org/officeDocument/2006/relationships/notesSlide" Target="/ppt/notesSlides/notesSlide26.xml" Id="Rcd8f575289404f1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45f4fda26ec24dac" /><Relationship Type="http://schemas.openxmlformats.org/officeDocument/2006/relationships/image" Target="/ppt/media/image63.png" Id="R7e83c7a490224ec3" /><Relationship Type="http://schemas.openxmlformats.org/officeDocument/2006/relationships/image" Target="/ppt/media/image64.png" Id="R810c5d95a0c543c7" /><Relationship Type="http://schemas.openxmlformats.org/officeDocument/2006/relationships/notesSlide" Target="/ppt/notesSlides/notesSlide27.xml" Id="R011a0fc0df8c446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c034803d318648a3" /><Relationship Type="http://schemas.openxmlformats.org/officeDocument/2006/relationships/image" Target="/ppt/media/image65.png" Id="R58302561d1db41ad" /><Relationship Type="http://schemas.openxmlformats.org/officeDocument/2006/relationships/image" Target="/ppt/media/image66.png" Id="R5a9246cbc1e84b69" /><Relationship Type="http://schemas.openxmlformats.org/officeDocument/2006/relationships/notesSlide" Target="/ppt/notesSlides/notesSlide28.xml" Id="R04cc95a768fd4c1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bbb392f8d7cc444a" /><Relationship Type="http://schemas.openxmlformats.org/officeDocument/2006/relationships/image" Target="/ppt/media/image67.png" Id="Rd190afe525744290" /><Relationship Type="http://schemas.openxmlformats.org/officeDocument/2006/relationships/image" Target="/ppt/media/image68.png" Id="Rc8cf8e0f12ef4298" /><Relationship Type="http://schemas.openxmlformats.org/officeDocument/2006/relationships/image" Target="/ppt/media/image69.png" Id="Rd3739adc35f3429b" /><Relationship Type="http://schemas.openxmlformats.org/officeDocument/2006/relationships/notesSlide" Target="/ppt/notesSlides/notesSlide29.xml" Id="R7e46df1688cf459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90577cbecd8c444e" /><Relationship Type="http://schemas.openxmlformats.org/officeDocument/2006/relationships/image" Target="/ppt/media/image70.png" Id="Rc8b68e22ee8e4ef6" /><Relationship Type="http://schemas.openxmlformats.org/officeDocument/2006/relationships/image" Target="/ppt/media/image71.png" Id="Rc4378cf9ce6d43ce" /><Relationship Type="http://schemas.openxmlformats.org/officeDocument/2006/relationships/image" Target="/ppt/media/image72.png" Id="R1a46cf097d6e4066" /><Relationship Type="http://schemas.openxmlformats.org/officeDocument/2006/relationships/hyperlink" Target="https://workshops.mmind.ai/de/w/bratschi-2026-09-29/frage/3/beamer" TargetMode="External" Id="R294e5198465c43ef" /><Relationship Type="http://schemas.openxmlformats.org/officeDocument/2006/relationships/notesSlide" Target="/ppt/notesSlides/notesSlide30.xml" Id="Rb15a61f4e4ba41a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570088e40b944000" /><Relationship Type="http://schemas.openxmlformats.org/officeDocument/2006/relationships/image" Target="/ppt/media/image73.png" Id="Rb89b3eda1af34e3f" /><Relationship Type="http://schemas.openxmlformats.org/officeDocument/2006/relationships/image" Target="/ppt/media/image74.png" Id="R73d652eeb2724108" /><Relationship Type="http://schemas.openxmlformats.org/officeDocument/2006/relationships/notesSlide" Target="/ppt/notesSlides/notesSlide31.xml" Id="R28a0399ff1cc411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a10a734120a34dac" /><Relationship Type="http://schemas.openxmlformats.org/officeDocument/2006/relationships/image" Target="/ppt/media/image75.png" Id="R3c717ada11454fa5" /><Relationship Type="http://schemas.openxmlformats.org/officeDocument/2006/relationships/image" Target="/ppt/media/image76.png" Id="R8f6de637f2d246b6" /><Relationship Type="http://schemas.openxmlformats.org/officeDocument/2006/relationships/notesSlide" Target="/ppt/notesSlides/notesSlide32.xml" Id="Rc50aad5cf71a458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34c6cccaea3b40ea" /><Relationship Type="http://schemas.openxmlformats.org/officeDocument/2006/relationships/image" Target="/ppt/media/image77.png" Id="R1eb0c5eeb3614804" /><Relationship Type="http://schemas.openxmlformats.org/officeDocument/2006/relationships/image" Target="/ppt/media/image78.png" Id="R9dcffc8b6d3f431a" /><Relationship Type="http://schemas.openxmlformats.org/officeDocument/2006/relationships/notesSlide" Target="/ppt/notesSlides/notesSlide33.xml" Id="R114cbd061c52474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8946b28b94b34645" /><Relationship Type="http://schemas.openxmlformats.org/officeDocument/2006/relationships/image" Target="/ppt/media/image79.png" Id="Rd97fe76e78104f63" /><Relationship Type="http://schemas.openxmlformats.org/officeDocument/2006/relationships/image" Target="/ppt/media/image80.png" Id="Rcaf76252cfae4235" /><Relationship Type="http://schemas.openxmlformats.org/officeDocument/2006/relationships/notesSlide" Target="/ppt/notesSlides/notesSlide34.xml" Id="R6c5274192a8447f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88796f4232bf44c4" /><Relationship Type="http://schemas.openxmlformats.org/officeDocument/2006/relationships/image" Target="/ppt/media/image81.png" Id="Redbaabd4958a40f6" /><Relationship Type="http://schemas.openxmlformats.org/officeDocument/2006/relationships/image" Target="/ppt/media/image82.png" Id="R41ac00948c3e4ea6" /><Relationship Type="http://schemas.openxmlformats.org/officeDocument/2006/relationships/image" Target="/ppt/media/image83.png" Id="R36e2637003134960" /><Relationship Type="http://schemas.openxmlformats.org/officeDocument/2006/relationships/notesSlide" Target="/ppt/notesSlides/notesSlide35.xml" Id="R1c053ad942b842e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3e734c3646494d9f" /><Relationship Type="http://schemas.openxmlformats.org/officeDocument/2006/relationships/image" Target="/ppt/media/image84.png" Id="Rb4a2aec44e3b45e9" /><Relationship Type="http://schemas.openxmlformats.org/officeDocument/2006/relationships/image" Target="/ppt/media/image85.png" Id="R048eab30291b4be2" /><Relationship Type="http://schemas.openxmlformats.org/officeDocument/2006/relationships/notesSlide" Target="/ppt/notesSlides/notesSlide36.xml" Id="Re88c963f4e18485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8a91f6d508704402" /><Relationship Type="http://schemas.openxmlformats.org/officeDocument/2006/relationships/image" Target="/ppt/media/image86.png" Id="Rc8e24be56a064fa9" /><Relationship Type="http://schemas.openxmlformats.org/officeDocument/2006/relationships/image" Target="/ppt/media/image87.png" Id="R80276b6f41b04d27" /><Relationship Type="http://schemas.openxmlformats.org/officeDocument/2006/relationships/image" Target="/ppt/media/image88.png" Id="R732e7971e29f4cc3" /><Relationship Type="http://schemas.openxmlformats.org/officeDocument/2006/relationships/hyperlink" Target="mailto:projekte@mmind.ai?subject=Compliance-Tagessprint" TargetMode="External" Id="Ref8de5ce4fee4571" /><Relationship Type="http://schemas.openxmlformats.org/officeDocument/2006/relationships/notesSlide" Target="/ppt/notesSlides/notesSlide37.xml" Id="Rcdce35bb300f4ebf"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Umfrage</c:v>
          </c:tx>
          <c:spPr>
            <a:solidFill xmlns:a="http://schemas.openxmlformats.org/drawingml/2006/main">
              <a:srgbClr val="694BAD"/>
            </a:solidFill>
          </c:spPr>
          <c:cat>
            <c:strRef>
              <c:f>'Chart Data'!$A$2:$A$6</c:f>
              <c:strCache>
                <c:ptCount val="5"/>
                <c:pt idx="0">
                  <c:v>unter 5 h</c:v>
                </c:pt>
                <c:pt idx="1">
                  <c:v>5 bis 19 h</c:v>
                </c:pt>
                <c:pt idx="2">
                  <c:v>20 bis 49 h</c:v>
                </c:pt>
                <c:pt idx="3">
                  <c:v>50 bis 100 h</c:v>
                </c:pt>
                <c:pt idx="4">
                  <c:v>über 100 h</c:v>
                </c:pt>
              </c:strCache>
            </c:strRef>
          </c:cat>
          <c:val>
            <c:numRef>
              <c:f>'Chart Data'!$B$2:$B$6</c:f>
              <c:numCache>
                <c:formatCode>General</c:formatCode>
                <c:ptCount val="5"/>
                <c:pt idx="0">
                  <c:v>13</c:v>
                </c:pt>
                <c:pt idx="1">
                  <c:v>38</c:v>
                </c:pt>
                <c:pt idx="2">
                  <c:v>38</c:v>
                </c:pt>
                <c:pt idx="3">
                  <c:v>9</c:v>
                </c:pt>
                <c:pt idx="4">
                  <c:v>3</c:v>
                </c:pt>
              </c:numCache>
            </c:numRef>
          </c:val>
        </c:ser>
        <c:dLbls>
          <c:txPr>
            <a:bodyPr xmlns:a="http://schemas.openxmlformats.org/drawingml/2006/main" anchorCtr="1"/>
            <a:lstStyle xmlns:a="http://schemas.openxmlformats.org/drawingml/2006/main"/>
            <a:p xmlns:a="http://schemas.openxmlformats.org/drawingml/2006/main">
              <a:pPr>
                <a:defRPr sz="1350">
                  <a:latin typeface="Sora"/>
                  <a:ea typeface="Sora"/>
                  <a:cs typeface="Sora"/>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l"/>
        <c:numFmt formatCode="0&quot;%&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Sora"/>
                <a:ea typeface="Sora"/>
                <a:cs typeface="Sora"/>
              </a:defRPr>
            </a:pPr>
          </a:p>
        </c:txPr>
        <c:crossAx val="48672768"/>
      </c:catAx>
      <c:valAx>
        <c:axId val="48672768"/>
        <c:scaling>
          <c:orientation val="minMax"/>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Sora"/>
                <a:ea typeface="Sora"/>
                <a:cs typeface="Sora"/>
              </a:defRPr>
            </a:pPr>
          </a:p>
        </c:txPr>
        <c:crossAx val="48650112"/>
        <c:crossBetween val="between"/>
      </c:valAx>
    </c:plotArea>
    <c:plotVisOnly val="1"/>
  </c:chart>
  <c:spPr>
    <a:solidFill xmlns:a="http://schemas.openxmlformats.org/drawingml/2006/main">
      <a:srgbClr val="FFFFFF"/>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Umfrage</c:v>
          </c:tx>
          <c:spPr>
            <a:solidFill xmlns:a="http://schemas.openxmlformats.org/drawingml/2006/main">
              <a:srgbClr val="694BAD"/>
            </a:solidFill>
          </c:spPr>
          <c:cat>
            <c:strRef>
              <c:f>'Chart Data'!$A$2:$A$9</c:f>
              <c:strCache>
                <c:ptCount val="8"/>
                <c:pt idx="0">
                  <c:v>Policy Management</c:v>
                </c:pt>
                <c:pt idx="1">
                  <c:v>Geschenkeregister</c:v>
                </c:pt>
                <c:pt idx="2">
                  <c:v>Schulungsnachweise überwachen</c:v>
                </c:pt>
                <c:pt idx="3">
                  <c:v>Geschäftspartner prüfen</c:v>
                </c:pt>
                <c:pt idx="4">
                  <c:v>Schulungsmaterial erstellen</c:v>
                </c:pt>
                <c:pt idx="5">
                  <c:v>Reporting aus Rohdaten</c:v>
                </c:pt>
                <c:pt idx="6">
                  <c:v>Regulatory Monitoring</c:v>
                </c:pt>
                <c:pt idx="7">
                  <c:v>Jährliches Risk Assessment</c:v>
                </c:pt>
              </c:strCache>
            </c:strRef>
          </c:cat>
          <c:val>
            <c:numRef>
              <c:f>'Chart Data'!$B$2:$B$9</c:f>
              <c:numCache>
                <c:formatCode>General</c:formatCode>
                <c:ptCount val="8"/>
                <c:pt idx="0">
                  <c:v>14</c:v>
                </c:pt>
                <c:pt idx="1">
                  <c:v>15</c:v>
                </c:pt>
                <c:pt idx="2">
                  <c:v>16</c:v>
                </c:pt>
                <c:pt idx="3">
                  <c:v>16</c:v>
                </c:pt>
                <c:pt idx="4">
                  <c:v>16</c:v>
                </c:pt>
                <c:pt idx="5">
                  <c:v>16</c:v>
                </c:pt>
                <c:pt idx="6">
                  <c:v>18</c:v>
                </c:pt>
                <c:pt idx="7">
                  <c:v>23</c:v>
                </c:pt>
              </c:numCache>
            </c:numRef>
          </c:val>
        </c:ser>
        <c:dLbls>
          <c:txPr>
            <a:bodyPr xmlns:a="http://schemas.openxmlformats.org/drawingml/2006/main" anchorCtr="1"/>
            <a:lstStyle xmlns:a="http://schemas.openxmlformats.org/drawingml/2006/main"/>
            <a:p xmlns:a="http://schemas.openxmlformats.org/drawingml/2006/main">
              <a:pPr>
                <a:defRPr sz="1350">
                  <a:latin typeface="Sora"/>
                  <a:ea typeface="Sora"/>
                  <a:cs typeface="Sora"/>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l"/>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Sora"/>
                <a:ea typeface="Sora"/>
                <a:cs typeface="Sora"/>
              </a:defRPr>
            </a:pPr>
          </a:p>
        </c:txPr>
        <c:crossAx val="48672768"/>
      </c:catAx>
      <c:valAx>
        <c:axId val="48672768"/>
        <c:scaling>
          <c:orientation val="minMax"/>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Sora"/>
                <a:ea typeface="Sora"/>
                <a:cs typeface="Sora"/>
              </a:defRPr>
            </a:pPr>
          </a:p>
        </c:txPr>
        <c:crossAx val="48650112"/>
        <c:crossBetween val="between"/>
      </c:valAx>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59E5417-AEF2-4600-BE50-2926B67A352A}"/>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2AF91E9-8E1F-442C-A160-05B964B6F325}"/>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17:00 · CW, HH, ZJ</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bc0d7f118fc4406"/>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c5e7d5dcd024122"/>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E0A305D-4F51-4A40-9B6E-86F795A2B41C}"/>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KI in Compliance. Vom Befund zum eigenen Ablauf.</a:t>
            </a:r>
          </a:p>
        </p:txBody>
      </p:sp>
      <p:sp>
        <p:nvSpPr>
          <p:cNvPr id="6" name="">
            <a:extLst xmlns:a="http://schemas.openxmlformats.org/drawingml/2006/main">
              <a:ext uri="{FF2B5EF4-FFF2-40B4-BE49-F238E27FC236}">
                <a16:creationId xmlns:a16="http://schemas.microsoft.com/office/drawing/2014/main" id="{C5D4D5EB-D782-4882-8F57-8D283CC8B0C1}"/>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557719FC-8B60-41C6-933F-15B507CB6A6E}"/>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 / 37</a:t>
            </a:r>
          </a:p>
        </p:txBody>
      </p:sp>
      <p:sp>
        <p:nvSpPr>
          <p:cNvPr id="8" name="">
            <a:extLst xmlns:a="http://schemas.openxmlformats.org/drawingml/2006/main">
              <a:ext uri="{FF2B5EF4-FFF2-40B4-BE49-F238E27FC236}">
                <a16:creationId xmlns:a16="http://schemas.microsoft.com/office/drawing/2014/main" id="{06450DC3-48E9-4D33-B092-CA42D7C18340}"/>
              </a:ext>
            </a:extLst>
          </p:cNvPr>
          <p:cNvSpPr>
            <a:spLocks xmlns:a="http://schemas.openxmlformats.org/drawingml/2006/main" noGrp="1"/>
          </p:cNvSpPr>
          <p:nvPr/>
        </p:nvSpPr>
        <p:spPr>
          <a:xfrm xmlns:a="http://schemas.openxmlformats.org/drawingml/2006/main">
            <a:off x="609600" y="2076450"/>
            <a:ext cx="6191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2F1863"/>
                </a:solidFill>
                <a:latin typeface="Sora"/>
                <a:ea typeface="Sora"/>
                <a:cs typeface="Sora"/>
              </a:defRPr>
            </a:pPr>
            <a:r>
              <a:rPr sz="2250" b="0">
                <a:solidFill>
                  <a:srgbClr val="2F1863"/>
                </a:solidFill>
                <a:latin typeface="Sora"/>
                <a:ea typeface="Sora"/>
                <a:cs typeface="Sora"/>
              </a:rPr>
              <a:t>Heute ordnest du einen Fall ein und siehst, wie ein Regulatorik-Monitor mit Quellen geprüft wird.</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6583c1914fd4a9f"/>
          <a:stretch xmlns:a="http://schemas.openxmlformats.org/drawingml/2006/main"/>
        </p:blipFill>
        <p:spPr>
          <a:xfrm xmlns:a="http://schemas.openxmlformats.org/drawingml/2006/main">
            <a:off x="7334250" y="2236130"/>
            <a:ext cx="4238625" cy="238574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27B50753-C08C-4FFD-BF97-D975FC6EF46B}"/>
              </a:ext>
            </a:extLst>
          </p:cNvPr>
          <p:cNvSpPr>
            <a:spLocks xmlns:a="http://schemas.openxmlformats.org/drawingml/2006/main" noGrp="1"/>
          </p:cNvSpPr>
          <p:nvPr/>
        </p:nvSpPr>
        <p:spPr>
          <a:xfrm xmlns:a="http://schemas.openxmlformats.org/drawingml/2006/main">
            <a:off x="609600" y="535305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Christian Wind · Bratschi AG      Hartmut Hübner · MMIND.ai      Zeno John · MMIND.ai      29. September 2026</a:t>
            </a:r>
          </a:p>
        </p:txBody>
      </p:sp>
    </p:spTree>
    <p:extLst>
      <p:ext uri="{BB962C8B-B14F-4D97-AF65-F5344CB8AC3E}">
        <p14:creationId xmlns:p14="http://schemas.microsoft.com/office/powerpoint/2010/main" val="157577633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BAA5CE8B-AFF2-4FDD-AD14-7302C22753C7}"/>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387B6CC-D2D4-4773-86DE-CD9258D1AA25}"/>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17:02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d7cc695baf45471e"/>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4d64272bbf84b30"/>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C6D9306-A24F-4979-9A7E-335F032BDF6A}"/>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Was wir heute prüfen</a:t>
            </a:r>
          </a:p>
        </p:txBody>
      </p:sp>
      <p:sp>
        <p:nvSpPr>
          <p:cNvPr id="6" name="">
            <a:extLst xmlns:a="http://schemas.openxmlformats.org/drawingml/2006/main">
              <a:ext uri="{FF2B5EF4-FFF2-40B4-BE49-F238E27FC236}">
                <a16:creationId xmlns:a16="http://schemas.microsoft.com/office/drawing/2014/main" id="{1C2E732E-A671-479F-AC92-D7371B6CA79D}"/>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E7BF9A55-3B9B-49CA-A4D9-6623937ABF0D}"/>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 / 37</a:t>
            </a:r>
          </a:p>
        </p:txBody>
      </p:sp>
      <p:sp>
        <p:nvSpPr>
          <p:cNvPr id="8" name="">
            <a:extLst xmlns:a="http://schemas.openxmlformats.org/drawingml/2006/main">
              <a:ext uri="{FF2B5EF4-FFF2-40B4-BE49-F238E27FC236}">
                <a16:creationId xmlns:a16="http://schemas.microsoft.com/office/drawing/2014/main" id="{D567A4CA-3F14-4F32-B00D-825703413797}"/>
              </a:ext>
            </a:extLst>
          </p:cNvPr>
          <p:cNvSpPr>
            <a:spLocks xmlns:a="http://schemas.openxmlformats.org/drawingml/2006/main" noGrp="1"/>
          </p:cNvSpPr>
          <p:nvPr/>
        </p:nvSpPr>
        <p:spPr>
          <a:xfrm xmlns:a="http://schemas.openxmlformats.org/drawingml/2006/main">
            <a:off x="609600" y="1790700"/>
            <a:ext cx="8458200" cy="12636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965B121-8BBC-4E82-A833-7D15BFFC0CE3}"/>
              </a:ext>
            </a:extLst>
          </p:cNvPr>
          <p:cNvSpPr>
            <a:spLocks xmlns:a="http://schemas.openxmlformats.org/drawingml/2006/main" noGrp="1"/>
          </p:cNvSpPr>
          <p:nvPr/>
        </p:nvSpPr>
        <p:spPr>
          <a:xfrm xmlns:a="http://schemas.openxmlformats.org/drawingml/2006/main">
            <a:off x="762000" y="1885950"/>
            <a:ext cx="315468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1  Deine Einordnung</a:t>
            </a:r>
          </a:p>
        </p:txBody>
      </p:sp>
      <p:sp>
        <p:nvSpPr>
          <p:cNvPr id="10" name="">
            <a:extLst xmlns:a="http://schemas.openxmlformats.org/drawingml/2006/main">
              <a:ext uri="{FF2B5EF4-FFF2-40B4-BE49-F238E27FC236}">
                <a16:creationId xmlns:a16="http://schemas.microsoft.com/office/drawing/2014/main" id="{1E53F28C-7B04-4226-A001-837EE13F8D54}"/>
              </a:ext>
            </a:extLst>
          </p:cNvPr>
          <p:cNvSpPr>
            <a:spLocks xmlns:a="http://schemas.openxmlformats.org/drawingml/2006/main" noGrp="1"/>
          </p:cNvSpPr>
          <p:nvPr/>
        </p:nvSpPr>
        <p:spPr>
          <a:xfrm xmlns:a="http://schemas.openxmlformats.org/drawingml/2006/main">
            <a:off x="3992880" y="1885950"/>
            <a:ext cx="492252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Welcher Prozess zuerst, auf welchem Weg, mit welcher Datenklasse.</a:t>
            </a:r>
          </a:p>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Übung 1</a:t>
            </a:r>
          </a:p>
        </p:txBody>
      </p:sp>
      <p:sp>
        <p:nvSpPr>
          <p:cNvPr id="11" name="">
            <a:extLst xmlns:a="http://schemas.openxmlformats.org/drawingml/2006/main">
              <a:ext uri="{FF2B5EF4-FFF2-40B4-BE49-F238E27FC236}">
                <a16:creationId xmlns:a16="http://schemas.microsoft.com/office/drawing/2014/main" id="{4ACF50DE-A38F-4F33-B8D9-97C7D077471F}"/>
              </a:ext>
            </a:extLst>
          </p:cNvPr>
          <p:cNvSpPr>
            <a:spLocks xmlns:a="http://schemas.openxmlformats.org/drawingml/2006/main" noGrp="1"/>
          </p:cNvSpPr>
          <p:nvPr/>
        </p:nvSpPr>
        <p:spPr>
          <a:xfrm xmlns:a="http://schemas.openxmlformats.org/drawingml/2006/main">
            <a:off x="609600" y="3244850"/>
            <a:ext cx="8458200" cy="12636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99294C78-0215-4722-9235-0043A25984A8}"/>
              </a:ext>
            </a:extLst>
          </p:cNvPr>
          <p:cNvSpPr>
            <a:spLocks xmlns:a="http://schemas.openxmlformats.org/drawingml/2006/main" noGrp="1"/>
          </p:cNvSpPr>
          <p:nvPr/>
        </p:nvSpPr>
        <p:spPr>
          <a:xfrm xmlns:a="http://schemas.openxmlformats.org/drawingml/2006/main">
            <a:off x="762000" y="3340100"/>
            <a:ext cx="315468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2  Eine gemeinsame Monitor-Demo</a:t>
            </a:r>
          </a:p>
        </p:txBody>
      </p:sp>
      <p:sp>
        <p:nvSpPr>
          <p:cNvPr id="13" name="">
            <a:extLst xmlns:a="http://schemas.openxmlformats.org/drawingml/2006/main">
              <a:ext uri="{FF2B5EF4-FFF2-40B4-BE49-F238E27FC236}">
                <a16:creationId xmlns:a16="http://schemas.microsoft.com/office/drawing/2014/main" id="{A45A4355-D49B-48DD-A26D-A3C30A29FFC8}"/>
              </a:ext>
            </a:extLst>
          </p:cNvPr>
          <p:cNvSpPr>
            <a:spLocks xmlns:a="http://schemas.openxmlformats.org/drawingml/2006/main" noGrp="1"/>
          </p:cNvSpPr>
          <p:nvPr/>
        </p:nvSpPr>
        <p:spPr>
          <a:xfrm xmlns:a="http://schemas.openxmlformats.org/drawingml/2006/main">
            <a:off x="3992880" y="3340100"/>
            <a:ext cx="492252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Ein Beispielablauf mit Quelle und menschlichem Entscheidpunkt.</a:t>
            </a:r>
          </a:p>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Live-Demo</a:t>
            </a:r>
          </a:p>
        </p:txBody>
      </p:sp>
      <p:sp>
        <p:nvSpPr>
          <p:cNvPr id="14" name="">
            <a:extLst xmlns:a="http://schemas.openxmlformats.org/drawingml/2006/main">
              <a:ext uri="{FF2B5EF4-FFF2-40B4-BE49-F238E27FC236}">
                <a16:creationId xmlns:a16="http://schemas.microsoft.com/office/drawing/2014/main" id="{5EE55B22-E78A-4C2F-BAB4-7C1872CB8462}"/>
              </a:ext>
            </a:extLst>
          </p:cNvPr>
          <p:cNvSpPr>
            <a:spLocks xmlns:a="http://schemas.openxmlformats.org/drawingml/2006/main" noGrp="1"/>
          </p:cNvSpPr>
          <p:nvPr/>
        </p:nvSpPr>
        <p:spPr>
          <a:xfrm xmlns:a="http://schemas.openxmlformats.org/drawingml/2006/main">
            <a:off x="609600" y="4699000"/>
            <a:ext cx="8458200" cy="12636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C4FCD35C-1545-4E23-8844-F30580236570}"/>
              </a:ext>
            </a:extLst>
          </p:cNvPr>
          <p:cNvSpPr>
            <a:spLocks xmlns:a="http://schemas.openxmlformats.org/drawingml/2006/main" noGrp="1"/>
          </p:cNvSpPr>
          <p:nvPr/>
        </p:nvSpPr>
        <p:spPr>
          <a:xfrm xmlns:a="http://schemas.openxmlformats.org/drawingml/2006/main">
            <a:off x="762000" y="4794250"/>
            <a:ext cx="315468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3  Das Governance-Minimum</a:t>
            </a:r>
          </a:p>
        </p:txBody>
      </p:sp>
      <p:sp>
        <p:nvSpPr>
          <p:cNvPr id="16" name="">
            <a:extLst xmlns:a="http://schemas.openxmlformats.org/drawingml/2006/main">
              <a:ext uri="{FF2B5EF4-FFF2-40B4-BE49-F238E27FC236}">
                <a16:creationId xmlns:a16="http://schemas.microsoft.com/office/drawing/2014/main" id="{641C388A-1A59-483F-8137-A006A52CEB83}"/>
              </a:ext>
            </a:extLst>
          </p:cNvPr>
          <p:cNvSpPr>
            <a:spLocks xmlns:a="http://schemas.openxmlformats.org/drawingml/2006/main" noGrp="1"/>
          </p:cNvSpPr>
          <p:nvPr/>
        </p:nvSpPr>
        <p:spPr>
          <a:xfrm xmlns:a="http://schemas.openxmlformats.org/drawingml/2006/main">
            <a:off x="3992880" y="4794250"/>
            <a:ext cx="4922520" cy="111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Sieben Punkte als Checkliste für dein Unternehmen.</a:t>
            </a:r>
          </a:p>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Zum Schluss</a:t>
            </a:r>
          </a:p>
        </p:txBody>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4aa6cfc9adcf435c"/>
          <a:stretch xmlns:a="http://schemas.openxmlformats.org/drawingml/2006/main"/>
        </p:blipFill>
        <p:spPr>
          <a:xfrm xmlns:a="http://schemas.openxmlformats.org/drawingml/2006/main">
            <a:off x="9525000" y="2333625"/>
            <a:ext cx="1809750" cy="1809750"/>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75639A04-616C-4979-A103-269FABECDE55}"/>
              </a:ext>
            </a:extLst>
          </p:cNvPr>
          <p:cNvSpPr>
            <a:spLocks xmlns:a="http://schemas.openxmlformats.org/drawingml/2006/main" noGrp="1"/>
          </p:cNvSpPr>
          <p:nvPr/>
        </p:nvSpPr>
        <p:spPr>
          <a:xfrm xmlns:a="http://schemas.openxmlformats.org/drawingml/2006/main">
            <a:off x="9525000" y="4257675"/>
            <a:ext cx="1809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1">
                <a:solidFill>
                  <a:srgbClr val="2F1863"/>
                </a:solidFill>
                <a:latin typeface="Sora"/>
                <a:ea typeface="Sora"/>
                <a:cs typeface="Sora"/>
              </a:defRPr>
            </a:pPr>
            <a:r>
              <a:rPr sz="1350" b="1">
                <a:solidFill>
                  <a:srgbClr val="2F1863"/>
                </a:solidFill>
                <a:latin typeface="Sora"/>
                <a:ea typeface="Sora"/>
                <a:cs typeface="Sora"/>
              </a:rPr>
              <a:t>Im Hub öffnen</a:t>
            </a:r>
          </a:p>
        </p:txBody>
      </p:sp>
    </p:spTree>
    <p:extLst>
      <p:ext uri="{BB962C8B-B14F-4D97-AF65-F5344CB8AC3E}">
        <p14:creationId xmlns:p14="http://schemas.microsoft.com/office/powerpoint/2010/main" val="5017376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B3F2B13-190E-4268-9AFB-0B9ED61B5BC5}"/>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B9BAD8D-FC90-40DF-A3B8-14A7CC8BE347}"/>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17:03 · CW</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1d0b1ce5f02426a"/>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b995d75bfafb4468"/>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D483C00-720A-4D13-8B81-7D28BBCF1447}"/>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Agenda</a:t>
            </a:r>
          </a:p>
        </p:txBody>
      </p:sp>
      <p:sp>
        <p:nvSpPr>
          <p:cNvPr id="6" name="">
            <a:extLst xmlns:a="http://schemas.openxmlformats.org/drawingml/2006/main">
              <a:ext uri="{FF2B5EF4-FFF2-40B4-BE49-F238E27FC236}">
                <a16:creationId xmlns:a16="http://schemas.microsoft.com/office/drawing/2014/main" id="{45748C45-6576-48FE-9D96-C37759CCD503}"/>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C63CA70A-AACF-413F-A17E-5055E6E719E8}"/>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 / 37</a:t>
            </a:r>
          </a:p>
        </p:txBody>
      </p:sp>
      <p:graphicFrame>
        <p:nvGraphicFramePr>
          <p:cNvPr id="16" name=""/>
          <p:cNvGraphicFramePr/>
          <p:nvPr/>
        </p:nvGraphicFramePr>
        <p:xfrm>
          <a:off xmlns:a="http://schemas.openxmlformats.org/drawingml/2006/main" x="609600" y="1724025"/>
          <a:ext xmlns:a="http://schemas.openxmlformats.org/drawingml/2006/main" cx="10972800" cy="4400550"/>
        </p:xfrm>
        <a:graphic xmlns:a="http://schemas.openxmlformats.org/drawingml/2006/main">
          <a:graphicData uri="http://schemas.openxmlformats.org/drawingml/2006/table">
            <a:tbl>
              <a:tblPr/>
              <a:tblGrid>
                <a:gridCol w="1975104"/>
                <a:gridCol w="6583680"/>
                <a:gridCol w="2414016"/>
              </a:tblGrid>
              <a:tr h="488950">
                <a:tc>
                  <a:txBody>
                    <a:bodyPr/>
                    <a:lstStyle/>
                    <a:p>
                      <a:r>
                        <a:rPr sz="1275" b="1">
                          <a:solidFill>
                            <a:srgbClr val="FFFFFF"/>
                          </a:solidFill>
                          <a:latin typeface="Sora"/>
                          <a:ea typeface="Sora"/>
                          <a:cs typeface="Sora"/>
                        </a:rPr>
                        <a:t>Zeit</a:t>
                      </a:r>
                    </a:p>
                  </a:txBody>
                  <a:tcPr marL="91440" marR="91440" marT="45720" marB="45720">
                    <a:solidFill>
                      <a:srgbClr val="2F1863"/>
                    </a:solidFill>
                  </a:tcPr>
                </a:tc>
                <a:tc>
                  <a:txBody>
                    <a:bodyPr/>
                    <a:lstStyle/>
                    <a:p>
                      <a:r>
                        <a:rPr sz="1275" b="1">
                          <a:solidFill>
                            <a:srgbClr val="FFFFFF"/>
                          </a:solidFill>
                          <a:latin typeface="Sora"/>
                          <a:ea typeface="Sora"/>
                          <a:cs typeface="Sora"/>
                        </a:rPr>
                        <a:t>Ablauf</a:t>
                      </a:r>
                    </a:p>
                  </a:txBody>
                  <a:tcPr marL="91440" marR="91440" marT="45720" marB="45720">
                    <a:solidFill>
                      <a:srgbClr val="2F1863"/>
                    </a:solidFill>
                  </a:tcPr>
                </a:tc>
                <a:tc>
                  <a:txBody>
                    <a:bodyPr/>
                    <a:lstStyle/>
                    <a:p>
                      <a:r>
                        <a:rPr sz="1275" b="1">
                          <a:solidFill>
                            <a:srgbClr val="FFFFFF"/>
                          </a:solidFill>
                          <a:latin typeface="Sora"/>
                          <a:ea typeface="Sora"/>
                          <a:cs typeface="Sora"/>
                        </a:rPr>
                        <a:t>Leitung</a:t>
                      </a:r>
                    </a:p>
                  </a:txBody>
                  <a:tcPr marL="91440" marR="91440" marT="45720" marB="45720">
                    <a:solidFill>
                      <a:srgbClr val="2F1863"/>
                    </a:solidFill>
                  </a:tcPr>
                </a:tc>
              </a:tr>
              <a:tr h="488950">
                <a:tc>
                  <a:txBody>
                    <a:bodyPr/>
                    <a:lstStyle/>
                    <a:p>
                      <a:r>
                        <a:rPr sz="1275" b="0">
                          <a:solidFill>
                            <a:srgbClr val="2F1863"/>
                          </a:solidFill>
                          <a:latin typeface="Sora"/>
                          <a:ea typeface="Sora"/>
                          <a:cs typeface="Sora"/>
                        </a:rPr>
                        <a:t>17:00</a:t>
                      </a:r>
                    </a:p>
                  </a:txBody>
                  <a:tcPr marL="91440" marR="91440" marT="45720" marB="45720">
                    <a:solidFill>
                      <a:srgbClr val="F1EDF7"/>
                    </a:solidFill>
                  </a:tcPr>
                </a:tc>
                <a:tc>
                  <a:txBody>
                    <a:bodyPr/>
                    <a:lstStyle/>
                    <a:p>
                      <a:r>
                        <a:rPr sz="1275" b="0">
                          <a:solidFill>
                            <a:srgbClr val="2F1863"/>
                          </a:solidFill>
                          <a:latin typeface="Sora"/>
                          <a:ea typeface="Sora"/>
                          <a:cs typeface="Sora"/>
                        </a:rPr>
                        <a:t>Begrüssung, Vorstellungsrunde und Gespräch zu zweit</a:t>
                      </a:r>
                    </a:p>
                  </a:txBody>
                  <a:tcPr marL="91440" marR="91440" marT="45720" marB="45720">
                    <a:solidFill>
                      <a:srgbClr val="F1EDF7"/>
                    </a:solidFill>
                  </a:tcPr>
                </a:tc>
                <a:tc>
                  <a:txBody>
                    <a:bodyPr/>
                    <a:lstStyle/>
                    <a:p>
                      <a:r>
                        <a:rPr sz="1275" b="0">
                          <a:solidFill>
                            <a:srgbClr val="2F1863"/>
                          </a:solidFill>
                          <a:latin typeface="Sora"/>
                          <a:ea typeface="Sora"/>
                          <a:cs typeface="Sora"/>
                        </a:rPr>
                        <a:t>CW, HH, ZJ</a:t>
                      </a:r>
                    </a:p>
                  </a:txBody>
                  <a:tcPr marL="91440" marR="91440" marT="45720" marB="45720">
                    <a:solidFill>
                      <a:srgbClr val="F1EDF7"/>
                    </a:solidFill>
                  </a:tcPr>
                </a:tc>
              </a:tr>
              <a:tr h="488950">
                <a:tc>
                  <a:txBody>
                    <a:bodyPr/>
                    <a:lstStyle/>
                    <a:p>
                      <a:r>
                        <a:rPr sz="1275" b="0">
                          <a:solidFill>
                            <a:srgbClr val="2F1863"/>
                          </a:solidFill>
                          <a:latin typeface="Sora"/>
                          <a:ea typeface="Sora"/>
                          <a:cs typeface="Sora"/>
                        </a:rPr>
                        <a:t>17:15</a:t>
                      </a:r>
                    </a:p>
                  </a:txBody>
                  <a:tcPr marL="91440" marR="91440" marT="45720" marB="45720">
                    <a:solidFill>
                      <a:srgbClr val="FFFFFF"/>
                    </a:solidFill>
                  </a:tcPr>
                </a:tc>
                <a:tc>
                  <a:txBody>
                    <a:bodyPr/>
                    <a:lstStyle/>
                    <a:p>
                      <a:r>
                        <a:rPr sz="1275" b="0">
                          <a:solidFill>
                            <a:srgbClr val="2F1863"/>
                          </a:solidFill>
                          <a:latin typeface="Sora"/>
                          <a:ea typeface="Sora"/>
                          <a:cs typeface="Sora"/>
                        </a:rPr>
                        <a:t>Was Compliance-Verantwortliche berichten</a:t>
                      </a:r>
                    </a:p>
                  </a:txBody>
                  <a:tcPr marL="91440" marR="91440" marT="45720" marB="45720">
                    <a:solidFill>
                      <a:srgbClr val="FFFFFF"/>
                    </a:solidFill>
                  </a:tcPr>
                </a:tc>
                <a:tc>
                  <a:txBody>
                    <a:bodyPr/>
                    <a:lstStyle/>
                    <a:p>
                      <a:r>
                        <a:rPr sz="1275" b="0">
                          <a:solidFill>
                            <a:srgbClr val="2F1863"/>
                          </a:solidFill>
                          <a:latin typeface="Sora"/>
                          <a:ea typeface="Sora"/>
                          <a:cs typeface="Sora"/>
                        </a:rPr>
                        <a:t>CW</a:t>
                      </a:r>
                    </a:p>
                  </a:txBody>
                  <a:tcPr marL="91440" marR="91440" marT="45720" marB="45720">
                    <a:solidFill>
                      <a:srgbClr val="FFFFFF"/>
                    </a:solidFill>
                  </a:tcPr>
                </a:tc>
              </a:tr>
              <a:tr h="488950">
                <a:tc>
                  <a:txBody>
                    <a:bodyPr/>
                    <a:lstStyle/>
                    <a:p>
                      <a:r>
                        <a:rPr sz="1275" b="0">
                          <a:solidFill>
                            <a:srgbClr val="2F1863"/>
                          </a:solidFill>
                          <a:latin typeface="Sora"/>
                          <a:ea typeface="Sora"/>
                          <a:cs typeface="Sora"/>
                        </a:rPr>
                        <a:t>17:25</a:t>
                      </a:r>
                    </a:p>
                  </a:txBody>
                  <a:tcPr marL="91440" marR="91440" marT="45720" marB="45720">
                    <a:solidFill>
                      <a:srgbClr val="F1EDF7"/>
                    </a:solidFill>
                  </a:tcPr>
                </a:tc>
                <a:tc>
                  <a:txBody>
                    <a:bodyPr/>
                    <a:lstStyle/>
                    <a:p>
                      <a:r>
                        <a:rPr sz="1275" b="0">
                          <a:solidFill>
                            <a:srgbClr val="2F1863"/>
                          </a:solidFill>
                          <a:latin typeface="Sora"/>
                          <a:ea typeface="Sora"/>
                          <a:cs typeface="Sora"/>
                        </a:rPr>
                        <a:t>Chat, Ordner oder eigene App</a:t>
                      </a:r>
                    </a:p>
                  </a:txBody>
                  <a:tcPr marL="91440" marR="91440" marT="45720" marB="45720">
                    <a:solidFill>
                      <a:srgbClr val="F1EDF7"/>
                    </a:solidFill>
                  </a:tcPr>
                </a:tc>
                <a:tc>
                  <a:txBody>
                    <a:bodyPr/>
                    <a:lstStyle/>
                    <a:p>
                      <a:r>
                        <a:rPr sz="1275" b="0">
                          <a:solidFill>
                            <a:srgbClr val="2F1863"/>
                          </a:solidFill>
                          <a:latin typeface="Sora"/>
                          <a:ea typeface="Sora"/>
                          <a:cs typeface="Sora"/>
                        </a:rPr>
                        <a:t>HH</a:t>
                      </a:r>
                    </a:p>
                  </a:txBody>
                  <a:tcPr marL="91440" marR="91440" marT="45720" marB="45720">
                    <a:solidFill>
                      <a:srgbClr val="F1EDF7"/>
                    </a:solidFill>
                  </a:tcPr>
                </a:tc>
              </a:tr>
              <a:tr h="488950">
                <a:tc>
                  <a:txBody>
                    <a:bodyPr/>
                    <a:lstStyle/>
                    <a:p>
                      <a:r>
                        <a:rPr sz="1275" b="0">
                          <a:solidFill>
                            <a:srgbClr val="2F1863"/>
                          </a:solidFill>
                          <a:latin typeface="Sora"/>
                          <a:ea typeface="Sora"/>
                          <a:cs typeface="Sora"/>
                        </a:rPr>
                        <a:t>17:35</a:t>
                      </a:r>
                    </a:p>
                  </a:txBody>
                  <a:tcPr marL="91440" marR="91440" marT="45720" marB="45720">
                    <a:solidFill>
                      <a:srgbClr val="FFFFFF"/>
                    </a:solidFill>
                  </a:tcPr>
                </a:tc>
                <a:tc>
                  <a:txBody>
                    <a:bodyPr/>
                    <a:lstStyle/>
                    <a:p>
                      <a:r>
                        <a:rPr sz="1275" b="0">
                          <a:solidFill>
                            <a:srgbClr val="2F1863"/>
                          </a:solidFill>
                          <a:latin typeface="Sora"/>
                          <a:ea typeface="Sora"/>
                          <a:cs typeface="Sora"/>
                        </a:rPr>
                        <a:t>Übung 1: Wo stehst du?</a:t>
                      </a:r>
                    </a:p>
                  </a:txBody>
                  <a:tcPr marL="91440" marR="91440" marT="45720" marB="45720">
                    <a:solidFill>
                      <a:srgbClr val="FFFFFF"/>
                    </a:solidFill>
                  </a:tcPr>
                </a:tc>
                <a:tc>
                  <a:txBody>
                    <a:bodyPr/>
                    <a:lstStyle/>
                    <a:p>
                      <a:r>
                        <a:rPr sz="1275" b="0">
                          <a:solidFill>
                            <a:srgbClr val="2F1863"/>
                          </a:solidFill>
                          <a:latin typeface="Sora"/>
                          <a:ea typeface="Sora"/>
                          <a:cs typeface="Sora"/>
                        </a:rPr>
                        <a:t>HH, CW, ZJ</a:t>
                      </a:r>
                    </a:p>
                  </a:txBody>
                  <a:tcPr marL="91440" marR="91440" marT="45720" marB="45720">
                    <a:solidFill>
                      <a:srgbClr val="FFFFFF"/>
                    </a:solidFill>
                  </a:tcPr>
                </a:tc>
              </a:tr>
              <a:tr h="488950">
                <a:tc>
                  <a:txBody>
                    <a:bodyPr/>
                    <a:lstStyle/>
                    <a:p>
                      <a:r>
                        <a:rPr sz="1275" b="0">
                          <a:solidFill>
                            <a:srgbClr val="2F1863"/>
                          </a:solidFill>
                          <a:latin typeface="Sora"/>
                          <a:ea typeface="Sora"/>
                          <a:cs typeface="Sora"/>
                        </a:rPr>
                        <a:t>17:45</a:t>
                      </a:r>
                    </a:p>
                  </a:txBody>
                  <a:tcPr marL="91440" marR="91440" marT="45720" marB="45720">
                    <a:solidFill>
                      <a:srgbClr val="F1EDF7"/>
                    </a:solidFill>
                  </a:tcPr>
                </a:tc>
                <a:tc>
                  <a:txBody>
                    <a:bodyPr/>
                    <a:lstStyle/>
                    <a:p>
                      <a:r>
                        <a:rPr sz="1275" b="0">
                          <a:solidFill>
                            <a:srgbClr val="2F1863"/>
                          </a:solidFill>
                          <a:latin typeface="Sora"/>
                          <a:ea typeface="Sora"/>
                          <a:cs typeface="Sora"/>
                        </a:rPr>
                        <a:t>Ein Prozess zum Lesen</a:t>
                      </a:r>
                    </a:p>
                  </a:txBody>
                  <a:tcPr marL="91440" marR="91440" marT="45720" marB="45720">
                    <a:solidFill>
                      <a:srgbClr val="F1EDF7"/>
                    </a:solidFill>
                  </a:tcPr>
                </a:tc>
                <a:tc>
                  <a:txBody>
                    <a:bodyPr/>
                    <a:lstStyle/>
                    <a:p>
                      <a:r>
                        <a:rPr sz="1275" b="0">
                          <a:solidFill>
                            <a:srgbClr val="2F1863"/>
                          </a:solidFill>
                          <a:latin typeface="Sora"/>
                          <a:ea typeface="Sora"/>
                          <a:cs typeface="Sora"/>
                        </a:rPr>
                        <a:t>HH, ZJ</a:t>
                      </a:r>
                    </a:p>
                  </a:txBody>
                  <a:tcPr marL="91440" marR="91440" marT="45720" marB="45720">
                    <a:solidFill>
                      <a:srgbClr val="F1EDF7"/>
                    </a:solidFill>
                  </a:tcPr>
                </a:tc>
              </a:tr>
              <a:tr h="488950">
                <a:tc>
                  <a:txBody>
                    <a:bodyPr/>
                    <a:lstStyle/>
                    <a:p>
                      <a:r>
                        <a:rPr sz="1275" b="0">
                          <a:solidFill>
                            <a:srgbClr val="2F1863"/>
                          </a:solidFill>
                          <a:latin typeface="Sora"/>
                          <a:ea typeface="Sora"/>
                          <a:cs typeface="Sora"/>
                        </a:rPr>
                        <a:t>17:55</a:t>
                      </a:r>
                    </a:p>
                  </a:txBody>
                  <a:tcPr marL="91440" marR="91440" marT="45720" marB="45720">
                    <a:solidFill>
                      <a:srgbClr val="FFFFFF"/>
                    </a:solidFill>
                  </a:tcPr>
                </a:tc>
                <a:tc>
                  <a:txBody>
                    <a:bodyPr/>
                    <a:lstStyle/>
                    <a:p>
                      <a:r>
                        <a:rPr sz="1275" b="0">
                          <a:solidFill>
                            <a:srgbClr val="2F1863"/>
                          </a:solidFill>
                          <a:latin typeface="Sora"/>
                          <a:ea typeface="Sora"/>
                          <a:cs typeface="Sora"/>
                        </a:rPr>
                        <a:t>Gemeinsame Demo: Regulatorik-Monitor</a:t>
                      </a:r>
                    </a:p>
                  </a:txBody>
                  <a:tcPr marL="91440" marR="91440" marT="45720" marB="45720">
                    <a:solidFill>
                      <a:srgbClr val="FFFFFF"/>
                    </a:solidFill>
                  </a:tcPr>
                </a:tc>
                <a:tc>
                  <a:txBody>
                    <a:bodyPr/>
                    <a:lstStyle/>
                    <a:p>
                      <a:r>
                        <a:rPr sz="1275" b="0">
                          <a:solidFill>
                            <a:srgbClr val="2F1863"/>
                          </a:solidFill>
                          <a:latin typeface="Sora"/>
                          <a:ea typeface="Sora"/>
                          <a:cs typeface="Sora"/>
                        </a:rPr>
                        <a:t>HH, CW, ZJ</a:t>
                      </a:r>
                    </a:p>
                  </a:txBody>
                  <a:tcPr marL="91440" marR="91440" marT="45720" marB="45720">
                    <a:solidFill>
                      <a:srgbClr val="FFFFFF"/>
                    </a:solidFill>
                  </a:tcPr>
                </a:tc>
              </a:tr>
              <a:tr h="488950">
                <a:tc>
                  <a:txBody>
                    <a:bodyPr/>
                    <a:lstStyle/>
                    <a:p>
                      <a:r>
                        <a:rPr sz="1275" b="0">
                          <a:solidFill>
                            <a:srgbClr val="2F1863"/>
                          </a:solidFill>
                          <a:latin typeface="Sora"/>
                          <a:ea typeface="Sora"/>
                          <a:cs typeface="Sora"/>
                        </a:rPr>
                        <a:t>18:10</a:t>
                      </a:r>
                    </a:p>
                  </a:txBody>
                  <a:tcPr marL="91440" marR="91440" marT="45720" marB="45720">
                    <a:solidFill>
                      <a:srgbClr val="F1EDF7"/>
                    </a:solidFill>
                  </a:tcPr>
                </a:tc>
                <a:tc>
                  <a:txBody>
                    <a:bodyPr/>
                    <a:lstStyle/>
                    <a:p>
                      <a:r>
                        <a:rPr sz="1275" b="0">
                          <a:solidFill>
                            <a:srgbClr val="2F1863"/>
                          </a:solidFill>
                          <a:latin typeface="Sora"/>
                          <a:ea typeface="Sora"/>
                          <a:cs typeface="Sora"/>
                        </a:rPr>
                        <a:t>Grenzen und Verantwortung</a:t>
                      </a:r>
                    </a:p>
                  </a:txBody>
                  <a:tcPr marL="91440" marR="91440" marT="45720" marB="45720">
                    <a:solidFill>
                      <a:srgbClr val="F1EDF7"/>
                    </a:solidFill>
                  </a:tcPr>
                </a:tc>
                <a:tc>
                  <a:txBody>
                    <a:bodyPr/>
                    <a:lstStyle/>
                    <a:p>
                      <a:r>
                        <a:rPr sz="1275" b="0">
                          <a:solidFill>
                            <a:srgbClr val="2F1863"/>
                          </a:solidFill>
                          <a:latin typeface="Sora"/>
                          <a:ea typeface="Sora"/>
                          <a:cs typeface="Sora"/>
                        </a:rPr>
                        <a:t>CW</a:t>
                      </a:r>
                    </a:p>
                  </a:txBody>
                  <a:tcPr marL="91440" marR="91440" marT="45720" marB="45720">
                    <a:solidFill>
                      <a:srgbClr val="F1EDF7"/>
                    </a:solidFill>
                  </a:tcPr>
                </a:tc>
              </a:tr>
              <a:tr h="488950">
                <a:tc>
                  <a:txBody>
                    <a:bodyPr/>
                    <a:lstStyle/>
                    <a:p>
                      <a:r>
                        <a:rPr sz="1275" b="0">
                          <a:solidFill>
                            <a:srgbClr val="2F1863"/>
                          </a:solidFill>
                          <a:latin typeface="Sora"/>
                          <a:ea typeface="Sora"/>
                          <a:cs typeface="Sora"/>
                        </a:rPr>
                        <a:t>18:20</a:t>
                      </a:r>
                    </a:p>
                  </a:txBody>
                  <a:tcPr marL="91440" marR="91440" marT="45720" marB="45720">
                    <a:solidFill>
                      <a:srgbClr val="FFFFFF"/>
                    </a:solidFill>
                  </a:tcPr>
                </a:tc>
                <a:tc>
                  <a:txBody>
                    <a:bodyPr/>
                    <a:lstStyle/>
                    <a:p>
                      <a:r>
                        <a:rPr sz="1275" b="0">
                          <a:solidFill>
                            <a:srgbClr val="2F1863"/>
                          </a:solidFill>
                          <a:latin typeface="Sora"/>
                          <a:ea typeface="Sora"/>
                          <a:cs typeface="Sora"/>
                        </a:rPr>
                        <a:t>Nächste Schritte und Compliance-Tagessprint</a:t>
                      </a:r>
                    </a:p>
                  </a:txBody>
                  <a:tcPr marL="91440" marR="91440" marT="45720" marB="45720">
                    <a:solidFill>
                      <a:srgbClr val="FFFFFF"/>
                    </a:solidFill>
                  </a:tcPr>
                </a:tc>
                <a:tc>
                  <a:txBody>
                    <a:bodyPr/>
                    <a:lstStyle/>
                    <a:p>
                      <a:r>
                        <a:rPr sz="1275" b="0">
                          <a:solidFill>
                            <a:srgbClr val="2F1863"/>
                          </a:solidFill>
                          <a:latin typeface="Sora"/>
                          <a:ea typeface="Sora"/>
                          <a:cs typeface="Sora"/>
                        </a:rPr>
                        <a:t>CW, HH, ZJ</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49677082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264FB98-C9C1-4BC9-BD9A-7A0000F345FA}"/>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23A3119-8BB7-4788-ADFB-545FCC828C11}"/>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17:05 · CW</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85d763425a843d3"/>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2a70d60e6bf433a"/>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1184225-3E98-485C-BA3B-139758D8175F}"/>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Kurz vorstellen, dann zu zweit sprechen</a:t>
            </a:r>
          </a:p>
        </p:txBody>
      </p:sp>
      <p:sp>
        <p:nvSpPr>
          <p:cNvPr id="6" name="">
            <a:extLst xmlns:a="http://schemas.openxmlformats.org/drawingml/2006/main">
              <a:ext uri="{FF2B5EF4-FFF2-40B4-BE49-F238E27FC236}">
                <a16:creationId xmlns:a16="http://schemas.microsoft.com/office/drawing/2014/main" id="{CA2CA985-8D41-4A25-B4D3-8E7B64DC2787}"/>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30F8D1D1-5FD5-4FBC-8876-2C99F3618CC9}"/>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4 / 37</a:t>
            </a:r>
          </a:p>
        </p:txBody>
      </p:sp>
      <p:sp>
        <p:nvSpPr>
          <p:cNvPr id="8" name="">
            <a:extLst xmlns:a="http://schemas.openxmlformats.org/drawingml/2006/main">
              <a:ext uri="{FF2B5EF4-FFF2-40B4-BE49-F238E27FC236}">
                <a16:creationId xmlns:a16="http://schemas.microsoft.com/office/drawing/2014/main" id="{5DC296ED-9BEA-4DE8-B368-4C4E6CBAD909}"/>
              </a:ext>
            </a:extLst>
          </p:cNvPr>
          <p:cNvSpPr>
            <a:spLocks xmlns:a="http://schemas.openxmlformats.org/drawingml/2006/main" noGrp="1"/>
          </p:cNvSpPr>
          <p:nvPr/>
        </p:nvSpPr>
        <p:spPr>
          <a:xfrm xmlns:a="http://schemas.openxmlformats.org/drawingml/2006/main">
            <a:off x="609600" y="1790700"/>
            <a:ext cx="6572250" cy="1016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B5288675-62D2-44FC-A80C-0565DAD1D7E8}"/>
              </a:ext>
            </a:extLst>
          </p:cNvPr>
          <p:cNvSpPr>
            <a:spLocks xmlns:a="http://schemas.openxmlformats.org/drawingml/2006/main" noGrp="1"/>
          </p:cNvSpPr>
          <p:nvPr/>
        </p:nvSpPr>
        <p:spPr>
          <a:xfrm xmlns:a="http://schemas.openxmlformats.org/drawingml/2006/main">
            <a:off x="762000" y="1885950"/>
            <a:ext cx="240030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1  Vorstellungsrunde: Name und Funktion, maximal 15 Sekunden pro Person.</a:t>
            </a:r>
          </a:p>
        </p:txBody>
      </p:sp>
      <p:sp>
        <p:nvSpPr>
          <p:cNvPr id="10" name="">
            <a:extLst xmlns:a="http://schemas.openxmlformats.org/drawingml/2006/main">
              <a:ext uri="{FF2B5EF4-FFF2-40B4-BE49-F238E27FC236}">
                <a16:creationId xmlns:a16="http://schemas.microsoft.com/office/drawing/2014/main" id="{416BED38-F5DF-4028-8A80-D03ED19D6CED}"/>
              </a:ext>
            </a:extLst>
          </p:cNvPr>
          <p:cNvSpPr>
            <a:spLocks xmlns:a="http://schemas.openxmlformats.org/drawingml/2006/main" noGrp="1"/>
          </p:cNvSpPr>
          <p:nvPr/>
        </p:nvSpPr>
        <p:spPr>
          <a:xfrm xmlns:a="http://schemas.openxmlformats.org/drawingml/2006/main">
            <a:off x="3238500" y="1885950"/>
            <a:ext cx="379095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t/>
            </a:r>
          </a:p>
        </p:txBody>
      </p:sp>
      <p:sp>
        <p:nvSpPr>
          <p:cNvPr id="11" name="">
            <a:extLst xmlns:a="http://schemas.openxmlformats.org/drawingml/2006/main">
              <a:ext uri="{FF2B5EF4-FFF2-40B4-BE49-F238E27FC236}">
                <a16:creationId xmlns:a16="http://schemas.microsoft.com/office/drawing/2014/main" id="{E62F57AE-36F2-42D4-BA37-621B43D1D16F}"/>
              </a:ext>
            </a:extLst>
          </p:cNvPr>
          <p:cNvSpPr>
            <a:spLocks xmlns:a="http://schemas.openxmlformats.org/drawingml/2006/main" noGrp="1"/>
          </p:cNvSpPr>
          <p:nvPr/>
        </p:nvSpPr>
        <p:spPr>
          <a:xfrm xmlns:a="http://schemas.openxmlformats.org/drawingml/2006/main">
            <a:off x="609600" y="2997200"/>
            <a:ext cx="6572250" cy="1016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A87AF9CC-86E9-46CA-85DD-3A9D3D71A650}"/>
              </a:ext>
            </a:extLst>
          </p:cNvPr>
          <p:cNvSpPr>
            <a:spLocks xmlns:a="http://schemas.openxmlformats.org/drawingml/2006/main" noGrp="1"/>
          </p:cNvSpPr>
          <p:nvPr/>
        </p:nvSpPr>
        <p:spPr>
          <a:xfrm xmlns:a="http://schemas.openxmlformats.org/drawingml/2006/main">
            <a:off x="762000" y="3092450"/>
            <a:ext cx="240030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2  Zu zweit: Wo hilft dir KI heute schon?</a:t>
            </a:r>
          </a:p>
        </p:txBody>
      </p:sp>
      <p:sp>
        <p:nvSpPr>
          <p:cNvPr id="13" name="">
            <a:extLst xmlns:a="http://schemas.openxmlformats.org/drawingml/2006/main">
              <a:ext uri="{FF2B5EF4-FFF2-40B4-BE49-F238E27FC236}">
                <a16:creationId xmlns:a16="http://schemas.microsoft.com/office/drawing/2014/main" id="{E3E739F3-021D-41EF-BA4B-9688FCB1F4B6}"/>
              </a:ext>
            </a:extLst>
          </p:cNvPr>
          <p:cNvSpPr>
            <a:spLocks xmlns:a="http://schemas.openxmlformats.org/drawingml/2006/main" noGrp="1"/>
          </p:cNvSpPr>
          <p:nvPr/>
        </p:nvSpPr>
        <p:spPr>
          <a:xfrm xmlns:a="http://schemas.openxmlformats.org/drawingml/2006/main">
            <a:off x="3238500" y="3092450"/>
            <a:ext cx="379095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t/>
            </a:r>
          </a:p>
        </p:txBody>
      </p:sp>
      <p:sp>
        <p:nvSpPr>
          <p:cNvPr id="14" name="">
            <a:extLst xmlns:a="http://schemas.openxmlformats.org/drawingml/2006/main">
              <a:ext uri="{FF2B5EF4-FFF2-40B4-BE49-F238E27FC236}">
                <a16:creationId xmlns:a16="http://schemas.microsoft.com/office/drawing/2014/main" id="{A8CE60A9-039E-4D09-8EE9-3C12E8324924}"/>
              </a:ext>
            </a:extLst>
          </p:cNvPr>
          <p:cNvSpPr>
            <a:spLocks xmlns:a="http://schemas.openxmlformats.org/drawingml/2006/main" noGrp="1"/>
          </p:cNvSpPr>
          <p:nvPr/>
        </p:nvSpPr>
        <p:spPr>
          <a:xfrm xmlns:a="http://schemas.openxmlformats.org/drawingml/2006/main">
            <a:off x="609600" y="4203700"/>
            <a:ext cx="6572250" cy="1016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12E9E31B-14C8-4B32-8C9E-B0CD8F7F729B}"/>
              </a:ext>
            </a:extLst>
          </p:cNvPr>
          <p:cNvSpPr>
            <a:spLocks xmlns:a="http://schemas.openxmlformats.org/drawingml/2006/main" noGrp="1"/>
          </p:cNvSpPr>
          <p:nvPr/>
        </p:nvSpPr>
        <p:spPr>
          <a:xfrm xmlns:a="http://schemas.openxmlformats.org/drawingml/2006/main">
            <a:off x="762000" y="4298950"/>
            <a:ext cx="240030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3  Zu zweit: Wo muss ein Mensch entscheiden?</a:t>
            </a:r>
          </a:p>
        </p:txBody>
      </p:sp>
      <p:sp>
        <p:nvSpPr>
          <p:cNvPr id="16" name="">
            <a:extLst xmlns:a="http://schemas.openxmlformats.org/drawingml/2006/main">
              <a:ext uri="{FF2B5EF4-FFF2-40B4-BE49-F238E27FC236}">
                <a16:creationId xmlns:a16="http://schemas.microsoft.com/office/drawing/2014/main" id="{CE2A68AD-EC53-4783-9821-13D132C3DF84}"/>
              </a:ext>
            </a:extLst>
          </p:cNvPr>
          <p:cNvSpPr>
            <a:spLocks xmlns:a="http://schemas.openxmlformats.org/drawingml/2006/main" noGrp="1"/>
          </p:cNvSpPr>
          <p:nvPr/>
        </p:nvSpPr>
        <p:spPr>
          <a:xfrm xmlns:a="http://schemas.openxmlformats.org/drawingml/2006/main">
            <a:off x="3238500" y="4298950"/>
            <a:ext cx="3790950" cy="86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t/>
            </a:r>
          </a:p>
        </p:txBody>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374f1bb7cfd64d62"/>
          <a:stretch xmlns:a="http://schemas.openxmlformats.org/drawingml/2006/main"/>
        </p:blipFill>
        <p:spPr>
          <a:xfrm xmlns:a="http://schemas.openxmlformats.org/drawingml/2006/main">
            <a:off x="7572375" y="2398395"/>
            <a:ext cx="4000500" cy="2251710"/>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E027FC95-DA3F-4AA5-A74A-CCF1A21D79B8}"/>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41840FF1-E9BF-475C-8587-CE3F8D261AAE}"/>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24 Personen: rund sechs Minuten. Für das Zweiergespräch bleiben zwei Minuten.</a:t>
            </a:r>
          </a:p>
        </p:txBody>
      </p:sp>
    </p:spTree>
    <p:extLst>
      <p:ext uri="{BB962C8B-B14F-4D97-AF65-F5344CB8AC3E}">
        <p14:creationId xmlns:p14="http://schemas.microsoft.com/office/powerpoint/2010/main" val="161227915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6395223B-6B6D-4FCD-8469-8F8E36F57D4E}"/>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B809238-AFD5-4A45-8477-367D13259A0F}"/>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17:15 · CW</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7cbd2330cdc4c2a"/>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3d90acbece84984"/>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A84E219-D7B8-4F88-A7E6-F7F4F9E17E53}"/>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Wer bei der Umfrage mitgemacht hat</a:t>
            </a:r>
          </a:p>
        </p:txBody>
      </p:sp>
      <p:sp>
        <p:nvSpPr>
          <p:cNvPr id="6" name="">
            <a:extLst xmlns:a="http://schemas.openxmlformats.org/drawingml/2006/main">
              <a:ext uri="{FF2B5EF4-FFF2-40B4-BE49-F238E27FC236}">
                <a16:creationId xmlns:a16="http://schemas.microsoft.com/office/drawing/2014/main" id="{F6044794-020B-4DAC-A32F-EBA2133D0F08}"/>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98B25B71-8A2A-4C0E-9CAE-479AC265971E}"/>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5 / 37</a:t>
            </a:r>
          </a:p>
        </p:txBody>
      </p:sp>
      <p:sp>
        <p:nvSpPr>
          <p:cNvPr id="8" name="">
            <a:extLst xmlns:a="http://schemas.openxmlformats.org/drawingml/2006/main">
              <a:ext uri="{FF2B5EF4-FFF2-40B4-BE49-F238E27FC236}">
                <a16:creationId xmlns:a16="http://schemas.microsoft.com/office/drawing/2014/main" id="{0E91089E-8A4A-4F62-88B9-8A9734E4576E}"/>
              </a:ext>
            </a:extLst>
          </p:cNvPr>
          <p:cNvSpPr>
            <a:spLocks xmlns:a="http://schemas.openxmlformats.org/drawingml/2006/main" noGrp="1"/>
          </p:cNvSpPr>
          <p:nvPr/>
        </p:nvSpPr>
        <p:spPr>
          <a:xfrm xmlns:a="http://schemas.openxmlformats.org/drawingml/2006/main">
            <a:off x="6096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93FC5DDE-7571-47C5-A26C-E34EDADAF300}"/>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32</a:t>
            </a:r>
          </a:p>
        </p:txBody>
      </p:sp>
      <p:sp>
        <p:nvSpPr>
          <p:cNvPr id="10" name="">
            <a:extLst xmlns:a="http://schemas.openxmlformats.org/drawingml/2006/main">
              <a:ext uri="{FF2B5EF4-FFF2-40B4-BE49-F238E27FC236}">
                <a16:creationId xmlns:a16="http://schemas.microsoft.com/office/drawing/2014/main" id="{AA440578-890D-4A5B-822A-EF4ED51C7555}"/>
              </a:ext>
            </a:extLst>
          </p:cNvPr>
          <p:cNvSpPr>
            <a:spLocks xmlns:a="http://schemas.openxmlformats.org/drawingml/2006/main" noGrp="1"/>
          </p:cNvSpPr>
          <p:nvPr/>
        </p:nvSpPr>
        <p:spPr>
          <a:xfrm xmlns:a="http://schemas.openxmlformats.org/drawingml/2006/main">
            <a:off x="8001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Compliance-Fachleute</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aus der Schweiz und Liechtenstein</a:t>
            </a:r>
          </a:p>
        </p:txBody>
      </p:sp>
      <p:sp>
        <p:nvSpPr>
          <p:cNvPr id="11" name="">
            <a:extLst xmlns:a="http://schemas.openxmlformats.org/drawingml/2006/main">
              <a:ext uri="{FF2B5EF4-FFF2-40B4-BE49-F238E27FC236}">
                <a16:creationId xmlns:a16="http://schemas.microsoft.com/office/drawing/2014/main" id="{D132E83D-04D1-4644-AE35-04381B0DDB17}"/>
              </a:ext>
            </a:extLst>
          </p:cNvPr>
          <p:cNvSpPr>
            <a:spLocks xmlns:a="http://schemas.openxmlformats.org/drawingml/2006/main" noGrp="1"/>
          </p:cNvSpPr>
          <p:nvPr/>
        </p:nvSpPr>
        <p:spPr>
          <a:xfrm xmlns:a="http://schemas.openxmlformats.org/drawingml/2006/main">
            <a:off x="43307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3D65896B-56E0-4733-AB17-6C5F76DA2780}"/>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16 von 32</a:t>
            </a:r>
          </a:p>
        </p:txBody>
      </p:sp>
      <p:sp>
        <p:nvSpPr>
          <p:cNvPr id="13" name="">
            <a:extLst xmlns:a="http://schemas.openxmlformats.org/drawingml/2006/main">
              <a:ext uri="{FF2B5EF4-FFF2-40B4-BE49-F238E27FC236}">
                <a16:creationId xmlns:a16="http://schemas.microsoft.com/office/drawing/2014/main" id="{915D3FF6-5B16-4A94-873A-B4E4E64B1450}"/>
              </a:ext>
            </a:extLst>
          </p:cNvPr>
          <p:cNvSpPr>
            <a:spLocks xmlns:a="http://schemas.openxmlformats.org/drawingml/2006/main" noGrp="1"/>
          </p:cNvSpPr>
          <p:nvPr/>
        </p:nvSpPr>
        <p:spPr>
          <a:xfrm xmlns:a="http://schemas.openxmlformats.org/drawingml/2006/main">
            <a:off x="45212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arbeiten in grossen Unternehmen</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mit mehr als 1'000 Mitarbeitenden</a:t>
            </a:r>
          </a:p>
        </p:txBody>
      </p:sp>
      <p:sp>
        <p:nvSpPr>
          <p:cNvPr id="14" name="">
            <a:extLst xmlns:a="http://schemas.openxmlformats.org/drawingml/2006/main">
              <a:ext uri="{FF2B5EF4-FFF2-40B4-BE49-F238E27FC236}">
                <a16:creationId xmlns:a16="http://schemas.microsoft.com/office/drawing/2014/main" id="{A0A21D9A-1AA0-4AC3-89F6-A04FD852FD50}"/>
              </a:ext>
            </a:extLst>
          </p:cNvPr>
          <p:cNvSpPr>
            <a:spLocks xmlns:a="http://schemas.openxmlformats.org/drawingml/2006/main" noGrp="1"/>
          </p:cNvSpPr>
          <p:nvPr/>
        </p:nvSpPr>
        <p:spPr>
          <a:xfrm xmlns:a="http://schemas.openxmlformats.org/drawingml/2006/main">
            <a:off x="80518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A167805-02BC-4EF2-B979-C07342D7195A}"/>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26</a:t>
            </a:r>
          </a:p>
        </p:txBody>
      </p:sp>
      <p:sp>
        <p:nvSpPr>
          <p:cNvPr id="16" name="">
            <a:extLst xmlns:a="http://schemas.openxmlformats.org/drawingml/2006/main">
              <a:ext uri="{FF2B5EF4-FFF2-40B4-BE49-F238E27FC236}">
                <a16:creationId xmlns:a16="http://schemas.microsoft.com/office/drawing/2014/main" id="{D549EFA2-59AB-49F4-86BA-5222C368CD7E}"/>
              </a:ext>
            </a:extLst>
          </p:cNvPr>
          <p:cNvSpPr>
            <a:spLocks xmlns:a="http://schemas.openxmlformats.org/drawingml/2006/main" noGrp="1"/>
          </p:cNvSpPr>
          <p:nvPr/>
        </p:nvSpPr>
        <p:spPr>
          <a:xfrm xmlns:a="http://schemas.openxmlformats.org/drawingml/2006/main">
            <a:off x="82423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Fragen</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zu Aufgaben, Governance, Messung und Daten</a:t>
            </a:r>
          </a:p>
        </p:txBody>
      </p:sp>
      <p:sp>
        <p:nvSpPr>
          <p:cNvPr id="17" name="">
            <a:extLst xmlns:a="http://schemas.openxmlformats.org/drawingml/2006/main">
              <a:ext uri="{FF2B5EF4-FFF2-40B4-BE49-F238E27FC236}">
                <a16:creationId xmlns:a16="http://schemas.microsoft.com/office/drawing/2014/main" id="{98D03349-BA97-45F2-AD88-4FAF3F4D0040}"/>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6245B566-F38D-4C1E-AEEB-3A8E814C7621}"/>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So liest du die Zahlen</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32 Antworten sind statistisch nicht repräsentativ. Wichtiger ist: alle 32 haben sich viel Zeit genommen und quantitative wie qualitative Aussagen getroffen, ein echtes Experten-Panel.</a:t>
            </a:r>
          </a:p>
        </p:txBody>
      </p:sp>
    </p:spTree>
    <p:extLst>
      <p:ext uri="{BB962C8B-B14F-4D97-AF65-F5344CB8AC3E}">
        <p14:creationId xmlns:p14="http://schemas.microsoft.com/office/powerpoint/2010/main" val="106431873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39FC162D-64DE-4938-934C-0A7B2129A2B0}"/>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375082F-AFB3-479C-8575-7CD21CFE08A2}"/>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17:16 · CW</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15a04c099864317"/>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22f3acb53b4645c1"/>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E9C77A8-7B06-438C-BD0C-7A5358B1E1F8}"/>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Wie nutzt du KI heute in deiner Compliance-Arbeit?</a:t>
            </a:r>
          </a:p>
        </p:txBody>
      </p:sp>
      <p:sp>
        <p:nvSpPr>
          <p:cNvPr id="6" name="">
            <a:extLst xmlns:a="http://schemas.openxmlformats.org/drawingml/2006/main">
              <a:ext uri="{FF2B5EF4-FFF2-40B4-BE49-F238E27FC236}">
                <a16:creationId xmlns:a16="http://schemas.microsoft.com/office/drawing/2014/main" id="{9D67C9B7-DB49-42BA-94EA-2C8860143698}"/>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B9691C95-2A4E-46ED-AEDE-660E83CE0B5F}"/>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6 / 37</a:t>
            </a:r>
          </a:p>
        </p:txBody>
      </p:sp>
      <p:sp>
        <p:nvSpPr>
          <p:cNvPr id="8" name="">
            <a:extLst xmlns:a="http://schemas.openxmlformats.org/drawingml/2006/main">
              <a:ext uri="{FF2B5EF4-FFF2-40B4-BE49-F238E27FC236}">
                <a16:creationId xmlns:a16="http://schemas.microsoft.com/office/drawing/2014/main" id="{4D980223-9A6E-44CA-A258-53291DCDE4B7}"/>
              </a:ext>
            </a:extLst>
          </p:cNvPr>
          <p:cNvSpPr>
            <a:spLocks xmlns:a="http://schemas.openxmlformats.org/drawingml/2006/main" noGrp="1"/>
          </p:cNvSpPr>
          <p:nvPr/>
        </p:nvSpPr>
        <p:spPr>
          <a:xfrm xmlns:a="http://schemas.openxmlformats.org/drawingml/2006/main">
            <a:off x="609600" y="1771650"/>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F60C6D8-59BB-4A00-8814-85EFCA9DE823}"/>
              </a:ext>
            </a:extLst>
          </p:cNvPr>
          <p:cNvSpPr>
            <a:spLocks xmlns:a="http://schemas.openxmlformats.org/drawingml/2006/main" noGrp="1"/>
          </p:cNvSpPr>
          <p:nvPr/>
        </p:nvSpPr>
        <p:spPr>
          <a:xfrm xmlns:a="http://schemas.openxmlformats.org/drawingml/2006/main">
            <a:off x="857250" y="188595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A  Gar nicht</a:t>
            </a:r>
          </a:p>
        </p:txBody>
      </p:sp>
      <p:sp>
        <p:nvSpPr>
          <p:cNvPr id="10" name="">
            <a:extLst xmlns:a="http://schemas.openxmlformats.org/drawingml/2006/main">
              <a:ext uri="{FF2B5EF4-FFF2-40B4-BE49-F238E27FC236}">
                <a16:creationId xmlns:a16="http://schemas.microsoft.com/office/drawing/2014/main" id="{BE6C12FC-46DC-4F7A-B330-3526CBFC4283}"/>
              </a:ext>
            </a:extLst>
          </p:cNvPr>
          <p:cNvSpPr>
            <a:spLocks xmlns:a="http://schemas.openxmlformats.org/drawingml/2006/main" noGrp="1"/>
          </p:cNvSpPr>
          <p:nvPr/>
        </p:nvSpPr>
        <p:spPr>
          <a:xfrm xmlns:a="http://schemas.openxmlformats.org/drawingml/2006/main">
            <a:off x="609600" y="2714625"/>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FAF83FA-01A2-43DC-9023-951F239C9BCC}"/>
              </a:ext>
            </a:extLst>
          </p:cNvPr>
          <p:cNvSpPr>
            <a:spLocks xmlns:a="http://schemas.openxmlformats.org/drawingml/2006/main" noGrp="1"/>
          </p:cNvSpPr>
          <p:nvPr/>
        </p:nvSpPr>
        <p:spPr>
          <a:xfrm xmlns:a="http://schemas.openxmlformats.org/drawingml/2006/main">
            <a:off x="857250" y="2828925"/>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B  Privat ausprobiert</a:t>
            </a:r>
          </a:p>
        </p:txBody>
      </p:sp>
      <p:sp>
        <p:nvSpPr>
          <p:cNvPr id="12" name="">
            <a:extLst xmlns:a="http://schemas.openxmlformats.org/drawingml/2006/main">
              <a:ext uri="{FF2B5EF4-FFF2-40B4-BE49-F238E27FC236}">
                <a16:creationId xmlns:a16="http://schemas.microsoft.com/office/drawing/2014/main" id="{A8B75B86-D3D4-4B20-A62C-95EAEF7BA160}"/>
              </a:ext>
            </a:extLst>
          </p:cNvPr>
          <p:cNvSpPr>
            <a:spLocks xmlns:a="http://schemas.openxmlformats.org/drawingml/2006/main" noGrp="1"/>
          </p:cNvSpPr>
          <p:nvPr/>
        </p:nvSpPr>
        <p:spPr>
          <a:xfrm xmlns:a="http://schemas.openxmlformats.org/drawingml/2006/main">
            <a:off x="609600" y="3657600"/>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C21F8B78-9630-4B6A-A490-2835B5E812E5}"/>
              </a:ext>
            </a:extLst>
          </p:cNvPr>
          <p:cNvSpPr>
            <a:spLocks xmlns:a="http://schemas.openxmlformats.org/drawingml/2006/main" noGrp="1"/>
          </p:cNvSpPr>
          <p:nvPr/>
        </p:nvSpPr>
        <p:spPr>
          <a:xfrm xmlns:a="http://schemas.openxmlformats.org/drawingml/2006/main">
            <a:off x="857250" y="377190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C  Ab und zu bei der Arbeit</a:t>
            </a:r>
          </a:p>
        </p:txBody>
      </p:sp>
      <p:sp>
        <p:nvSpPr>
          <p:cNvPr id="14" name="">
            <a:extLst xmlns:a="http://schemas.openxmlformats.org/drawingml/2006/main">
              <a:ext uri="{FF2B5EF4-FFF2-40B4-BE49-F238E27FC236}">
                <a16:creationId xmlns:a16="http://schemas.microsoft.com/office/drawing/2014/main" id="{2FC97C9E-4C60-438E-AD97-A0B53B876668}"/>
              </a:ext>
            </a:extLst>
          </p:cNvPr>
          <p:cNvSpPr>
            <a:spLocks xmlns:a="http://schemas.openxmlformats.org/drawingml/2006/main" noGrp="1"/>
          </p:cNvSpPr>
          <p:nvPr/>
        </p:nvSpPr>
        <p:spPr>
          <a:xfrm xmlns:a="http://schemas.openxmlformats.org/drawingml/2006/main">
            <a:off x="609600" y="4600575"/>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F8854CF-0F09-40AF-B0FC-59F02C8217E8}"/>
              </a:ext>
            </a:extLst>
          </p:cNvPr>
          <p:cNvSpPr>
            <a:spLocks xmlns:a="http://schemas.openxmlformats.org/drawingml/2006/main" noGrp="1"/>
          </p:cNvSpPr>
          <p:nvPr/>
        </p:nvSpPr>
        <p:spPr>
          <a:xfrm xmlns:a="http://schemas.openxmlformats.org/drawingml/2006/main">
            <a:off x="857250" y="4714875"/>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D  Regelmässig bei der Arbeit</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9de8b912ee0b4e8d"/>
          <a:stretch xmlns:a="http://schemas.openxmlformats.org/drawingml/2006/main"/>
        </p:blipFill>
        <p:spPr>
          <a:xfrm xmlns:a="http://schemas.openxmlformats.org/drawingml/2006/main">
            <a:off x="9334500" y="2000250"/>
            <a:ext cx="2190750" cy="2190750"/>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BA861F2B-6083-4B38-9DF4-536C4129F7CA}"/>
              </a:ext>
            </a:extLst>
          </p:cNvPr>
          <p:cNvSpPr>
            <a:spLocks xmlns:a="http://schemas.openxmlformats.org/drawingml/2006/main" noGrp="1"/>
          </p:cNvSpPr>
          <p:nvPr/>
        </p:nvSpPr>
        <p:spPr>
          <a:xfrm xmlns:a="http://schemas.openxmlformats.org/drawingml/2006/main">
            <a:off x="9334500" y="4305300"/>
            <a:ext cx="2190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1">
                <a:solidFill>
                  <a:srgbClr val="2F1863"/>
                </a:solidFill>
                <a:latin typeface="Sora"/>
                <a:ea typeface="Sora"/>
                <a:cs typeface="Sora"/>
              </a:defRPr>
            </a:pPr>
            <a:r>
              <a:rPr sz="1350" b="1">
                <a:solidFill>
                  <a:srgbClr val="2F1863"/>
                </a:solidFill>
                <a:latin typeface="Sora"/>
                <a:ea typeface="Sora"/>
                <a:cs typeface="Sora"/>
              </a:rPr>
              <a:t>Im Hub öffnen</a:t>
            </a:r>
          </a:p>
        </p:txBody>
      </p:sp>
      <p:sp>
        <p:nvSpPr>
          <p:cNvPr id="18" name="">
            <a:extLst xmlns:a="http://schemas.openxmlformats.org/drawingml/2006/main">
              <a:ext uri="{FF2B5EF4-FFF2-40B4-BE49-F238E27FC236}">
                <a16:creationId xmlns:a16="http://schemas.microsoft.com/office/drawing/2014/main" id="{CECA3816-E74A-460D-AE0E-7BFCD4F79078}"/>
              </a:ext>
            </a:extLst>
          </p:cNvPr>
          <p:cNvSpPr>
            <a:spLocks xmlns:a="http://schemas.openxmlformats.org/drawingml/2006/main" noGrp="1"/>
          </p:cNvSpPr>
          <p:nvPr/>
        </p:nvSpPr>
        <p:spPr>
          <a:xfrm xmlns:a="http://schemas.openxmlformats.org/drawingml/2006/main">
            <a:off x="9334500" y="50482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dfaf5c2ff95e43f0"/>
              </a:rPr>
              <a:t>Live-Ergebnis</a:t>
            </a:r>
          </a:p>
        </p:txBody>
      </p:sp>
    </p:spTree>
    <p:extLst>
      <p:ext uri="{BB962C8B-B14F-4D97-AF65-F5344CB8AC3E}">
        <p14:creationId xmlns:p14="http://schemas.microsoft.com/office/powerpoint/2010/main" val="153822464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572883E2-5F2B-41D3-9450-D43680BF6AA3}"/>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E5F5A36-96C2-435D-B744-B97F628092DE}"/>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17:18 · CW</a:t>
            </a:r>
          </a:p>
        </p:txBody>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fa85e9209bb44b1c"/>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5b011d9b333d4f00"/>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FFA63F62-1A03-49BE-BDAB-9106132EFEBB}"/>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Compliance ist heute noch viel Handarbeit</a:t>
            </a:r>
          </a:p>
        </p:txBody>
      </p:sp>
      <p:sp>
        <p:nvSpPr>
          <p:cNvPr id="6" name="">
            <a:extLst xmlns:a="http://schemas.openxmlformats.org/drawingml/2006/main">
              <a:ext uri="{FF2B5EF4-FFF2-40B4-BE49-F238E27FC236}">
                <a16:creationId xmlns:a16="http://schemas.microsoft.com/office/drawing/2014/main" id="{60B72812-A8D7-4B07-B449-EA1ACDFCBE8C}"/>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DCADA957-E17E-4047-B506-D220426EB4C2}"/>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7 / 37</a:t>
            </a:r>
          </a:p>
        </p:txBody>
      </p:sp>
      <p:sp>
        <p:nvSpPr>
          <p:cNvPr id="8" name="">
            <a:extLst xmlns:a="http://schemas.openxmlformats.org/drawingml/2006/main">
              <a:ext uri="{FF2B5EF4-FFF2-40B4-BE49-F238E27FC236}">
                <a16:creationId xmlns:a16="http://schemas.microsoft.com/office/drawing/2014/main" id="{E60E7156-5A65-46A0-9C74-55784A39A431}"/>
              </a:ext>
            </a:extLst>
          </p:cNvPr>
          <p:cNvSpPr>
            <a:spLocks xmlns:a="http://schemas.openxmlformats.org/drawingml/2006/main" noGrp="1"/>
          </p:cNvSpPr>
          <p:nvPr/>
        </p:nvSpPr>
        <p:spPr>
          <a:xfrm xmlns:a="http://schemas.openxmlformats.org/drawingml/2006/main">
            <a:off x="609600" y="1790700"/>
            <a:ext cx="204216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FCC66687-3876-4FC3-B31C-5315F605725C}"/>
              </a:ext>
            </a:extLst>
          </p:cNvPr>
          <p:cNvSpPr>
            <a:spLocks xmlns:a="http://schemas.openxmlformats.org/drawingml/2006/main" noGrp="1"/>
          </p:cNvSpPr>
          <p:nvPr/>
        </p:nvSpPr>
        <p:spPr>
          <a:xfrm xmlns:a="http://schemas.openxmlformats.org/drawingml/2006/main">
            <a:off x="800100" y="1962150"/>
            <a:ext cx="166116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81 %</a:t>
            </a:r>
          </a:p>
        </p:txBody>
      </p:sp>
      <p:sp>
        <p:nvSpPr>
          <p:cNvPr id="10" name="">
            <a:extLst xmlns:a="http://schemas.openxmlformats.org/drawingml/2006/main">
              <a:ext uri="{FF2B5EF4-FFF2-40B4-BE49-F238E27FC236}">
                <a16:creationId xmlns:a16="http://schemas.microsoft.com/office/drawing/2014/main" id="{04799283-1DCF-4592-AE12-F1A742C54D71}"/>
              </a:ext>
            </a:extLst>
          </p:cNvPr>
          <p:cNvSpPr>
            <a:spLocks xmlns:a="http://schemas.openxmlformats.org/drawingml/2006/main" noGrp="1"/>
          </p:cNvSpPr>
          <p:nvPr/>
        </p:nvSpPr>
        <p:spPr>
          <a:xfrm xmlns:a="http://schemas.openxmlformats.org/drawingml/2006/main">
            <a:off x="800100" y="2647950"/>
            <a:ext cx="166116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verfolgen neue Vorgaben von Hand</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26 von 32</a:t>
            </a:r>
          </a:p>
        </p:txBody>
      </p:sp>
      <p:sp>
        <p:nvSpPr>
          <p:cNvPr id="11" name="">
            <a:extLst xmlns:a="http://schemas.openxmlformats.org/drawingml/2006/main">
              <a:ext uri="{FF2B5EF4-FFF2-40B4-BE49-F238E27FC236}">
                <a16:creationId xmlns:a16="http://schemas.microsoft.com/office/drawing/2014/main" id="{EED48F77-06A8-46E1-9A44-FB4F321108EF}"/>
              </a:ext>
            </a:extLst>
          </p:cNvPr>
          <p:cNvSpPr>
            <a:spLocks xmlns:a="http://schemas.openxmlformats.org/drawingml/2006/main" noGrp="1"/>
          </p:cNvSpPr>
          <p:nvPr/>
        </p:nvSpPr>
        <p:spPr>
          <a:xfrm xmlns:a="http://schemas.openxmlformats.org/drawingml/2006/main">
            <a:off x="2842260" y="1790700"/>
            <a:ext cx="204216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52326089-9092-46FC-92B3-AA13AE59E6A2}"/>
              </a:ext>
            </a:extLst>
          </p:cNvPr>
          <p:cNvSpPr>
            <a:spLocks xmlns:a="http://schemas.openxmlformats.org/drawingml/2006/main" noGrp="1"/>
          </p:cNvSpPr>
          <p:nvPr/>
        </p:nvSpPr>
        <p:spPr>
          <a:xfrm xmlns:a="http://schemas.openxmlformats.org/drawingml/2006/main">
            <a:off x="3032760" y="1962150"/>
            <a:ext cx="166116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50 %</a:t>
            </a:r>
          </a:p>
        </p:txBody>
      </p:sp>
      <p:sp>
        <p:nvSpPr>
          <p:cNvPr id="13" name="">
            <a:extLst xmlns:a="http://schemas.openxmlformats.org/drawingml/2006/main">
              <a:ext uri="{FF2B5EF4-FFF2-40B4-BE49-F238E27FC236}">
                <a16:creationId xmlns:a16="http://schemas.microsoft.com/office/drawing/2014/main" id="{78F18D3B-83B4-4B79-BC63-2590E9C3313D}"/>
              </a:ext>
            </a:extLst>
          </p:cNvPr>
          <p:cNvSpPr>
            <a:spLocks xmlns:a="http://schemas.openxmlformats.org/drawingml/2006/main" noGrp="1"/>
          </p:cNvSpPr>
          <p:nvPr/>
        </p:nvSpPr>
        <p:spPr>
          <a:xfrm xmlns:a="http://schemas.openxmlformats.org/drawingml/2006/main">
            <a:off x="3032760" y="2647950"/>
            <a:ext cx="166116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arbeiten 20 Stunden pro Woche oder mehr von Hand</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16 von 32</a:t>
            </a:r>
          </a:p>
        </p:txBody>
      </p:sp>
      <p:sp>
        <p:nvSpPr>
          <p:cNvPr id="14" name="">
            <a:extLst xmlns:a="http://schemas.openxmlformats.org/drawingml/2006/main">
              <a:ext uri="{FF2B5EF4-FFF2-40B4-BE49-F238E27FC236}">
                <a16:creationId xmlns:a16="http://schemas.microsoft.com/office/drawing/2014/main" id="{A737E1F0-9074-43DC-A3EA-F2C493818534}"/>
              </a:ext>
            </a:extLst>
          </p:cNvPr>
          <p:cNvSpPr>
            <a:spLocks xmlns:a="http://schemas.openxmlformats.org/drawingml/2006/main" noGrp="1"/>
          </p:cNvSpPr>
          <p:nvPr/>
        </p:nvSpPr>
        <p:spPr>
          <a:xfrm xmlns:a="http://schemas.openxmlformats.org/drawingml/2006/main">
            <a:off x="5074920" y="1790700"/>
            <a:ext cx="204216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29BC829D-5A62-4424-83CC-6F79F74BE3F8}"/>
              </a:ext>
            </a:extLst>
          </p:cNvPr>
          <p:cNvSpPr>
            <a:spLocks xmlns:a="http://schemas.openxmlformats.org/drawingml/2006/main" noGrp="1"/>
          </p:cNvSpPr>
          <p:nvPr/>
        </p:nvSpPr>
        <p:spPr>
          <a:xfrm xmlns:a="http://schemas.openxmlformats.org/drawingml/2006/main">
            <a:off x="5265420" y="1962150"/>
            <a:ext cx="166116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56 %</a:t>
            </a:r>
          </a:p>
        </p:txBody>
      </p:sp>
      <p:sp>
        <p:nvSpPr>
          <p:cNvPr id="16" name="">
            <a:extLst xmlns:a="http://schemas.openxmlformats.org/drawingml/2006/main">
              <a:ext uri="{FF2B5EF4-FFF2-40B4-BE49-F238E27FC236}">
                <a16:creationId xmlns:a16="http://schemas.microsoft.com/office/drawing/2014/main" id="{D4D49A36-A1A4-4A44-81C1-DC4233B33BB6}"/>
              </a:ext>
            </a:extLst>
          </p:cNvPr>
          <p:cNvSpPr>
            <a:spLocks xmlns:a="http://schemas.openxmlformats.org/drawingml/2006/main" noGrp="1"/>
          </p:cNvSpPr>
          <p:nvPr/>
        </p:nvSpPr>
        <p:spPr>
          <a:xfrm xmlns:a="http://schemas.openxmlformats.org/drawingml/2006/main">
            <a:off x="5265420" y="2647950"/>
            <a:ext cx="166116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messen nicht, ob ihr Programm wirkt</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18 von 32</a:t>
            </a:r>
          </a:p>
        </p:txBody>
      </p:sp>
      <p:sp>
        <p:nvSpPr>
          <p:cNvPr id="17" name="">
            <a:extLst xmlns:a="http://schemas.openxmlformats.org/drawingml/2006/main">
              <a:ext uri="{FF2B5EF4-FFF2-40B4-BE49-F238E27FC236}">
                <a16:creationId xmlns:a16="http://schemas.microsoft.com/office/drawing/2014/main" id="{2CC09DB3-2D35-4237-98BE-3EE812137E68}"/>
              </a:ext>
            </a:extLst>
          </p:cNvPr>
          <p:cNvSpPr>
            <a:spLocks xmlns:a="http://schemas.openxmlformats.org/drawingml/2006/main" noGrp="1"/>
          </p:cNvSpPr>
          <p:nvPr/>
        </p:nvSpPr>
        <p:spPr>
          <a:xfrm xmlns:a="http://schemas.openxmlformats.org/drawingml/2006/main">
            <a:off x="7307580" y="1790700"/>
            <a:ext cx="204216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A67F7F8D-2B21-4653-9AA0-E4790A964CF6}"/>
              </a:ext>
            </a:extLst>
          </p:cNvPr>
          <p:cNvSpPr>
            <a:spLocks xmlns:a="http://schemas.openxmlformats.org/drawingml/2006/main" noGrp="1"/>
          </p:cNvSpPr>
          <p:nvPr/>
        </p:nvSpPr>
        <p:spPr>
          <a:xfrm xmlns:a="http://schemas.openxmlformats.org/drawingml/2006/main">
            <a:off x="7498080" y="1962150"/>
            <a:ext cx="166116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84 %</a:t>
            </a:r>
          </a:p>
        </p:txBody>
      </p:sp>
      <p:sp>
        <p:nvSpPr>
          <p:cNvPr id="19" name="">
            <a:extLst xmlns:a="http://schemas.openxmlformats.org/drawingml/2006/main">
              <a:ext uri="{FF2B5EF4-FFF2-40B4-BE49-F238E27FC236}">
                <a16:creationId xmlns:a16="http://schemas.microsoft.com/office/drawing/2014/main" id="{66887905-B269-40CB-977E-EF8FEE9E908F}"/>
              </a:ext>
            </a:extLst>
          </p:cNvPr>
          <p:cNvSpPr>
            <a:spLocks xmlns:a="http://schemas.openxmlformats.org/drawingml/2006/main" noGrp="1"/>
          </p:cNvSpPr>
          <p:nvPr/>
        </p:nvSpPr>
        <p:spPr>
          <a:xfrm xmlns:a="http://schemas.openxmlformats.org/drawingml/2006/main">
            <a:off x="7498080" y="2647950"/>
            <a:ext cx="166116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arbeiten mit Dokumenten, nicht mit Datenbanken</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27 von 32</a:t>
            </a:r>
          </a:p>
        </p:txBody>
      </p:sp>
      <p:sp>
        <p:nvSpPr>
          <p:cNvPr id="20" name="">
            <a:extLst xmlns:a="http://schemas.openxmlformats.org/drawingml/2006/main">
              <a:ext uri="{FF2B5EF4-FFF2-40B4-BE49-F238E27FC236}">
                <a16:creationId xmlns:a16="http://schemas.microsoft.com/office/drawing/2014/main" id="{B1A9C01B-685E-42C7-89DF-FEE50ADD533A}"/>
              </a:ext>
            </a:extLst>
          </p:cNvPr>
          <p:cNvSpPr>
            <a:spLocks xmlns:a="http://schemas.openxmlformats.org/drawingml/2006/main" noGrp="1"/>
          </p:cNvSpPr>
          <p:nvPr/>
        </p:nvSpPr>
        <p:spPr>
          <a:xfrm xmlns:a="http://schemas.openxmlformats.org/drawingml/2006/main">
            <a:off x="9540240" y="1790700"/>
            <a:ext cx="204216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1C613568-E19B-477D-BF09-D8A64E780B07}"/>
              </a:ext>
            </a:extLst>
          </p:cNvPr>
          <p:cNvSpPr>
            <a:spLocks xmlns:a="http://schemas.openxmlformats.org/drawingml/2006/main" noGrp="1"/>
          </p:cNvSpPr>
          <p:nvPr/>
        </p:nvSpPr>
        <p:spPr>
          <a:xfrm xmlns:a="http://schemas.openxmlformats.org/drawingml/2006/main">
            <a:off x="9730740" y="1962150"/>
            <a:ext cx="166116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75 %</a:t>
            </a:r>
          </a:p>
        </p:txBody>
      </p:sp>
      <p:sp>
        <p:nvSpPr>
          <p:cNvPr id="22" name="">
            <a:extLst xmlns:a="http://schemas.openxmlformats.org/drawingml/2006/main">
              <a:ext uri="{FF2B5EF4-FFF2-40B4-BE49-F238E27FC236}">
                <a16:creationId xmlns:a16="http://schemas.microsoft.com/office/drawing/2014/main" id="{8ACA6F36-3968-48EF-ADD4-8941C686F00F}"/>
              </a:ext>
            </a:extLst>
          </p:cNvPr>
          <p:cNvSpPr>
            <a:spLocks xmlns:a="http://schemas.openxmlformats.org/drawingml/2006/main" noGrp="1"/>
          </p:cNvSpPr>
          <p:nvPr/>
        </p:nvSpPr>
        <p:spPr>
          <a:xfrm xmlns:a="http://schemas.openxmlformats.org/drawingml/2006/main">
            <a:off x="9730740" y="2647950"/>
            <a:ext cx="166116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wollen KI intern oder hybrid betreiben</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24 von 32</a:t>
            </a:r>
          </a:p>
        </p:txBody>
      </p:sp>
      <p:sp>
        <p:nvSpPr>
          <p:cNvPr id="23" name="">
            <a:extLst xmlns:a="http://schemas.openxmlformats.org/drawingml/2006/main">
              <a:ext uri="{FF2B5EF4-FFF2-40B4-BE49-F238E27FC236}">
                <a16:creationId xmlns:a16="http://schemas.microsoft.com/office/drawing/2014/main" id="{BA04E1B4-123A-4932-9418-5C2EECAEC91B}"/>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59CAA480-75BE-42E0-BD2C-E8A886E6F66E}"/>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r>
              <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Das Potenzial für Automation ist gross. Die jüngsten Entwicklungen im KI-Bereich senken die Eintrittsschwelle erheblich.</a:t>
            </a:r>
          </a:p>
        </p:txBody>
      </p:sp>
    </p:spTree>
    <p:extLst>
      <p:ext uri="{BB962C8B-B14F-4D97-AF65-F5344CB8AC3E}">
        <p14:creationId xmlns:p14="http://schemas.microsoft.com/office/powerpoint/2010/main" val="185645006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C5B69B3-928A-4967-9BA1-C5F90C654A85}"/>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E3C8FA7-5DEF-4140-8032-61420562CE55}"/>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17:20 · CW</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a069701b00f4217"/>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a185c944ef034481"/>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99845A5-B1DB-4D23-879F-A9C9F42BC322}"/>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Viel Arbeit, wenig Beleg</a:t>
            </a:r>
          </a:p>
        </p:txBody>
      </p:sp>
      <p:sp>
        <p:nvSpPr>
          <p:cNvPr id="6" name="">
            <a:extLst xmlns:a="http://schemas.openxmlformats.org/drawingml/2006/main">
              <a:ext uri="{FF2B5EF4-FFF2-40B4-BE49-F238E27FC236}">
                <a16:creationId xmlns:a16="http://schemas.microsoft.com/office/drawing/2014/main" id="{C38ACBBC-F14C-4F73-B2DC-156E6B357FC3}"/>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049F6D16-6C04-47BB-914B-7ACA4700B58E}"/>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8 / 37</a:t>
            </a:r>
          </a:p>
        </p:txBody>
      </p:sp>
      <p:graphicFrame>
        <p:nvGraphicFramePr>
          <p:cNvPr id="18" name="Chart"/>
          <p:cNvGraphicFramePr/>
          <p:nvPr/>
        </p:nvGraphicFramePr>
        <p:xfrm>
          <a:off xmlns:a="http://schemas.openxmlformats.org/drawingml/2006/main" x="609600" y="1762125"/>
          <a:ext xmlns:a="http://schemas.openxmlformats.org/drawingml/2006/main" cx="7334250" cy="3905250"/>
        </p:xfrm>
        <a:graphic xmlns:a="http://schemas.openxmlformats.org/drawingml/2006/main">
          <a:graphicData uri="http://schemas.openxmlformats.org/drawingml/2006/chart">
            <c:chart xmlns:r="http://schemas.openxmlformats.org/officeDocument/2006/relationships" xmlns:c="http://schemas.openxmlformats.org/drawingml/2006/chart" r:id="R6751729f78244783"/>
          </a:graphicData>
        </a:graphic>
      </p:graphicFrame>
      <p:sp>
        <p:nvSpPr>
          <p:cNvPr id="9" name="">
            <a:extLst xmlns:a="http://schemas.openxmlformats.org/drawingml/2006/main">
              <a:ext uri="{FF2B5EF4-FFF2-40B4-BE49-F238E27FC236}">
                <a16:creationId xmlns:a16="http://schemas.microsoft.com/office/drawing/2014/main" id="{1AD344D8-13D4-4DF2-8E22-5F898A164104}"/>
              </a:ext>
            </a:extLst>
          </p:cNvPr>
          <p:cNvSpPr>
            <a:spLocks xmlns:a="http://schemas.openxmlformats.org/drawingml/2006/main" noGrp="1"/>
          </p:cNvSpPr>
          <p:nvPr/>
        </p:nvSpPr>
        <p:spPr>
          <a:xfrm xmlns:a="http://schemas.openxmlformats.org/drawingml/2006/main">
            <a:off x="609600" y="5810250"/>
            <a:ext cx="10287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95959"/>
                </a:solidFill>
                <a:latin typeface="Sora"/>
                <a:ea typeface="Sora"/>
                <a:cs typeface="Sora"/>
              </a:defRPr>
            </a:pPr>
            <a:r>
              <a:rPr sz="1200" b="0">
                <a:solidFill>
                  <a:srgbClr val="595959"/>
                </a:solidFill>
                <a:latin typeface="Sora"/>
                <a:ea typeface="Sora"/>
                <a:cs typeface="Sora"/>
              </a:rPr>
              <a:t>Anteil der Antworten in % (gerundet)</a:t>
            </a:r>
          </a:p>
        </p:txBody>
      </p:sp>
      <p:sp>
        <p:nvSpPr>
          <p:cNvPr id="10" name="">
            <a:extLst xmlns:a="http://schemas.openxmlformats.org/drawingml/2006/main">
              <a:ext uri="{FF2B5EF4-FFF2-40B4-BE49-F238E27FC236}">
                <a16:creationId xmlns:a16="http://schemas.microsoft.com/office/drawing/2014/main" id="{26AB1EC4-D8CA-498A-A304-4228E1F9619E}"/>
              </a:ext>
            </a:extLst>
          </p:cNvPr>
          <p:cNvSpPr>
            <a:spLocks xmlns:a="http://schemas.openxmlformats.org/drawingml/2006/main" noGrp="1"/>
          </p:cNvSpPr>
          <p:nvPr/>
        </p:nvSpPr>
        <p:spPr>
          <a:xfrm xmlns:a="http://schemas.openxmlformats.org/drawingml/2006/main">
            <a:off x="8286750" y="2095500"/>
            <a:ext cx="3190875" cy="3429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16 von 32</a:t>
            </a:r>
          </a:p>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Organisationen arbeiten 20 Stunden pro Woche oder mehr von Hand.</a:t>
            </a:r>
          </a:p>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9 dieser 16 messen trotzdem nicht, ob es wirkt.</a:t>
            </a:r>
          </a:p>
        </p:txBody>
      </p:sp>
    </p:spTree>
    <p:extLst>
      <p:ext uri="{BB962C8B-B14F-4D97-AF65-F5344CB8AC3E}">
        <p14:creationId xmlns:p14="http://schemas.microsoft.com/office/powerpoint/2010/main" val="45794031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1F3F644-6700-44EA-90EF-22F4D63319F6}"/>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EBB609E-8291-437A-8312-F9983A1BFDBD}"/>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17:21 · CW</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45d86bbb11441c4"/>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bc57bb65a044b27"/>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626098B-F940-4031-AC9F-962AC56FB0EE}"/>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Hebel für KI-Einsatz: Risk Assessments ganz vorn</a:t>
            </a:r>
          </a:p>
        </p:txBody>
      </p:sp>
      <p:sp>
        <p:nvSpPr>
          <p:cNvPr id="6" name="">
            <a:extLst xmlns:a="http://schemas.openxmlformats.org/drawingml/2006/main">
              <a:ext uri="{FF2B5EF4-FFF2-40B4-BE49-F238E27FC236}">
                <a16:creationId xmlns:a16="http://schemas.microsoft.com/office/drawing/2014/main" id="{48D6655A-0B7F-4872-8315-075BE33886E9}"/>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B6F6A1F0-5E7F-4B91-8358-FBEDD6C488F8}"/>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9 / 37</a:t>
            </a:r>
          </a:p>
        </p:txBody>
      </p:sp>
      <p:graphicFrame>
        <p:nvGraphicFramePr>
          <p:cNvPr id="18" name="Chart"/>
          <p:cNvGraphicFramePr/>
          <p:nvPr/>
        </p:nvGraphicFramePr>
        <p:xfrm>
          <a:off xmlns:a="http://schemas.openxmlformats.org/drawingml/2006/main" x="609600" y="1762125"/>
          <a:ext xmlns:a="http://schemas.openxmlformats.org/drawingml/2006/main" cx="7334250" cy="3905250"/>
        </p:xfrm>
        <a:graphic xmlns:a="http://schemas.openxmlformats.org/drawingml/2006/main">
          <a:graphicData uri="http://schemas.openxmlformats.org/drawingml/2006/chart">
            <c:chart xmlns:r="http://schemas.openxmlformats.org/officeDocument/2006/relationships" xmlns:c="http://schemas.openxmlformats.org/drawingml/2006/chart" r:id="R2673455dbd3047a7"/>
          </a:graphicData>
        </a:graphic>
      </p:graphicFrame>
      <p:sp>
        <p:nvSpPr>
          <p:cNvPr id="9" name="">
            <a:extLst xmlns:a="http://schemas.openxmlformats.org/drawingml/2006/main">
              <a:ext uri="{FF2B5EF4-FFF2-40B4-BE49-F238E27FC236}">
                <a16:creationId xmlns:a16="http://schemas.microsoft.com/office/drawing/2014/main" id="{A0031CA1-87A2-441B-8C5F-30870220AE86}"/>
              </a:ext>
            </a:extLst>
          </p:cNvPr>
          <p:cNvSpPr>
            <a:spLocks xmlns:a="http://schemas.openxmlformats.org/drawingml/2006/main" noGrp="1"/>
          </p:cNvSpPr>
          <p:nvPr/>
        </p:nvSpPr>
        <p:spPr>
          <a:xfrm xmlns:a="http://schemas.openxmlformats.org/drawingml/2006/main">
            <a:off x="609600" y="5810250"/>
            <a:ext cx="10287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95959"/>
                </a:solidFill>
                <a:latin typeface="Sora"/>
                <a:ea typeface="Sora"/>
                <a:cs typeface="Sora"/>
              </a:defRPr>
            </a:pPr>
            <a:r>
              <a:rPr sz="1200" b="0">
                <a:solidFill>
                  <a:srgbClr val="595959"/>
                </a:solidFill>
                <a:latin typeface="Sora"/>
                <a:ea typeface="Sora"/>
                <a:cs typeface="Sora"/>
              </a:rPr>
              <a:t>Frage 11 fragte nach Prozessen, die KI automatisieren soll. Die Nennungen sind keine Wichtigkeitsrangfolge.</a:t>
            </a:r>
          </a:p>
        </p:txBody>
      </p:sp>
      <p:sp>
        <p:nvSpPr>
          <p:cNvPr id="10" name="">
            <a:extLst xmlns:a="http://schemas.openxmlformats.org/drawingml/2006/main">
              <a:ext uri="{FF2B5EF4-FFF2-40B4-BE49-F238E27FC236}">
                <a16:creationId xmlns:a16="http://schemas.microsoft.com/office/drawing/2014/main" id="{91536EC4-AF12-45C6-B4E8-8A909208AB0F}"/>
              </a:ext>
            </a:extLst>
          </p:cNvPr>
          <p:cNvSpPr>
            <a:spLocks xmlns:a="http://schemas.openxmlformats.org/drawingml/2006/main" noGrp="1"/>
          </p:cNvSpPr>
          <p:nvPr/>
        </p:nvSpPr>
        <p:spPr>
          <a:xfrm xmlns:a="http://schemas.openxmlformats.org/drawingml/2006/main">
            <a:off x="8286750" y="2095500"/>
            <a:ext cx="3190875" cy="3429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23 von 32</a:t>
            </a:r>
          </a:p>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nennen das jährliche Risk Assessment.</a:t>
            </a:r>
          </a:p>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18 von 32</a:t>
            </a:r>
          </a:p>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nennen Regulatory Monitoring. Das zeigen wir heute als gemeinsame Demo.</a:t>
            </a:r>
          </a:p>
        </p:txBody>
      </p:sp>
    </p:spTree>
    <p:extLst>
      <p:ext uri="{BB962C8B-B14F-4D97-AF65-F5344CB8AC3E}">
        <p14:creationId xmlns:p14="http://schemas.microsoft.com/office/powerpoint/2010/main" val="99003356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36C77A9-60DA-4B8A-BE8C-093B02D4D16E}"/>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400D95F-5710-471D-A031-B3B713D42375}"/>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17:23 · CW</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608e14515974fdc"/>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b0b2d4d80f04386"/>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AA28EC7-AD7C-4CC6-9893-202CE7F47BBF}"/>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Wo Automatisierung helfen kann</a:t>
            </a:r>
          </a:p>
        </p:txBody>
      </p:sp>
      <p:sp>
        <p:nvSpPr>
          <p:cNvPr id="6" name="">
            <a:extLst xmlns:a="http://schemas.openxmlformats.org/drawingml/2006/main">
              <a:ext uri="{FF2B5EF4-FFF2-40B4-BE49-F238E27FC236}">
                <a16:creationId xmlns:a16="http://schemas.microsoft.com/office/drawing/2014/main" id="{24072A88-119E-4441-86B5-B4C2FE99415E}"/>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53A80B6F-FD7F-4EB1-92AD-67C67794EC8F}"/>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10 / 37</a:t>
            </a:r>
          </a:p>
        </p:txBody>
      </p:sp>
      <p:sp>
        <p:nvSpPr>
          <p:cNvPr id="8" name="">
            <a:extLst xmlns:a="http://schemas.openxmlformats.org/drawingml/2006/main">
              <a:ext uri="{FF2B5EF4-FFF2-40B4-BE49-F238E27FC236}">
                <a16:creationId xmlns:a16="http://schemas.microsoft.com/office/drawing/2014/main" id="{A726ADDB-20F2-451E-B156-A67C95203FFC}"/>
              </a:ext>
            </a:extLst>
          </p:cNvPr>
          <p:cNvSpPr>
            <a:spLocks xmlns:a="http://schemas.openxmlformats.org/drawingml/2006/main" noGrp="1"/>
          </p:cNvSpPr>
          <p:nvPr/>
        </p:nvSpPr>
        <p:spPr>
          <a:xfrm xmlns:a="http://schemas.openxmlformats.org/drawingml/2006/main">
            <a:off x="609600" y="1790700"/>
            <a:ext cx="5391150" cy="20097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C1CF64A8-1418-473B-B6AD-9A8F944303AA}"/>
              </a:ext>
            </a:extLst>
          </p:cNvPr>
          <p:cNvSpPr>
            <a:spLocks xmlns:a="http://schemas.openxmlformats.org/drawingml/2006/main" noGrp="1"/>
          </p:cNvSpPr>
          <p:nvPr/>
        </p:nvSpPr>
        <p:spPr>
          <a:xfrm xmlns:a="http://schemas.openxmlformats.org/drawingml/2006/main">
            <a:off x="800100" y="1962150"/>
            <a:ext cx="50101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1  Wissen, was sich geändert hat</a:t>
            </a:r>
          </a:p>
        </p:txBody>
      </p:sp>
      <p:sp>
        <p:nvSpPr>
          <p:cNvPr id="10" name="">
            <a:extLst xmlns:a="http://schemas.openxmlformats.org/drawingml/2006/main">
              <a:ext uri="{FF2B5EF4-FFF2-40B4-BE49-F238E27FC236}">
                <a16:creationId xmlns:a16="http://schemas.microsoft.com/office/drawing/2014/main" id="{60EC4BCE-3AED-421D-892C-1BF0CD1D04A3}"/>
              </a:ext>
            </a:extLst>
          </p:cNvPr>
          <p:cNvSpPr>
            <a:spLocks xmlns:a="http://schemas.openxmlformats.org/drawingml/2006/main" noGrp="1"/>
          </p:cNvSpPr>
          <p:nvPr/>
        </p:nvSpPr>
        <p:spPr>
          <a:xfrm xmlns:a="http://schemas.openxmlformats.org/drawingml/2006/main">
            <a:off x="800100" y="2647950"/>
            <a:ext cx="50101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81 % suchen von Hand.</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Teilweise. Als Hinweis mit Quelle, nie als Rechtsauskunft.</a:t>
            </a:r>
          </a:p>
        </p:txBody>
      </p:sp>
      <p:sp>
        <p:nvSpPr>
          <p:cNvPr id="11" name="">
            <a:extLst xmlns:a="http://schemas.openxmlformats.org/drawingml/2006/main">
              <a:ext uri="{FF2B5EF4-FFF2-40B4-BE49-F238E27FC236}">
                <a16:creationId xmlns:a16="http://schemas.microsoft.com/office/drawing/2014/main" id="{7F276F91-1E05-417F-888B-96947DAFC369}"/>
              </a:ext>
            </a:extLst>
          </p:cNvPr>
          <p:cNvSpPr>
            <a:spLocks xmlns:a="http://schemas.openxmlformats.org/drawingml/2006/main" noGrp="1"/>
          </p:cNvSpPr>
          <p:nvPr/>
        </p:nvSpPr>
        <p:spPr>
          <a:xfrm xmlns:a="http://schemas.openxmlformats.org/drawingml/2006/main">
            <a:off x="6191250" y="1790700"/>
            <a:ext cx="5391150" cy="20097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E2B8E1C1-C744-4B68-A4E5-158E107788DF}"/>
              </a:ext>
            </a:extLst>
          </p:cNvPr>
          <p:cNvSpPr>
            <a:spLocks xmlns:a="http://schemas.openxmlformats.org/drawingml/2006/main" noGrp="1"/>
          </p:cNvSpPr>
          <p:nvPr/>
        </p:nvSpPr>
        <p:spPr>
          <a:xfrm xmlns:a="http://schemas.openxmlformats.org/drawingml/2006/main">
            <a:off x="6381750" y="1962150"/>
            <a:ext cx="50101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  Berichte und Nachweise erzeugen</a:t>
            </a:r>
          </a:p>
        </p:txBody>
      </p:sp>
      <p:sp>
        <p:nvSpPr>
          <p:cNvPr id="13" name="">
            <a:extLst xmlns:a="http://schemas.openxmlformats.org/drawingml/2006/main">
              <a:ext uri="{FF2B5EF4-FFF2-40B4-BE49-F238E27FC236}">
                <a16:creationId xmlns:a16="http://schemas.microsoft.com/office/drawing/2014/main" id="{C311B341-C80C-4A02-98B1-2BB3BB92C956}"/>
              </a:ext>
            </a:extLst>
          </p:cNvPr>
          <p:cNvSpPr>
            <a:spLocks xmlns:a="http://schemas.openxmlformats.org/drawingml/2006/main" noGrp="1"/>
          </p:cNvSpPr>
          <p:nvPr/>
        </p:nvSpPr>
        <p:spPr>
          <a:xfrm xmlns:a="http://schemas.openxmlformats.org/drawingml/2006/main">
            <a:off x="6381750" y="2647950"/>
            <a:ext cx="50101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59 % sehen hier den grössten Nutzen.</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Ein guter Startpunkt, mit Prüfung.</a:t>
            </a:r>
          </a:p>
        </p:txBody>
      </p:sp>
      <p:sp>
        <p:nvSpPr>
          <p:cNvPr id="14" name="">
            <a:extLst xmlns:a="http://schemas.openxmlformats.org/drawingml/2006/main">
              <a:ext uri="{FF2B5EF4-FFF2-40B4-BE49-F238E27FC236}">
                <a16:creationId xmlns:a16="http://schemas.microsoft.com/office/drawing/2014/main" id="{844775D3-8A15-403F-BB11-DA51C6E0C75A}"/>
              </a:ext>
            </a:extLst>
          </p:cNvPr>
          <p:cNvSpPr>
            <a:spLocks xmlns:a="http://schemas.openxmlformats.org/drawingml/2006/main" noGrp="1"/>
          </p:cNvSpPr>
          <p:nvPr/>
        </p:nvSpPr>
        <p:spPr>
          <a:xfrm xmlns:a="http://schemas.openxmlformats.org/drawingml/2006/main">
            <a:off x="609600" y="3990975"/>
            <a:ext cx="5391150" cy="20097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9712D366-661E-44B4-B148-0C99387A1645}"/>
              </a:ext>
            </a:extLst>
          </p:cNvPr>
          <p:cNvSpPr>
            <a:spLocks xmlns:a="http://schemas.openxmlformats.org/drawingml/2006/main" noGrp="1"/>
          </p:cNvSpPr>
          <p:nvPr/>
        </p:nvSpPr>
        <p:spPr>
          <a:xfrm xmlns:a="http://schemas.openxmlformats.org/drawingml/2006/main">
            <a:off x="800100" y="4162425"/>
            <a:ext cx="50101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3  Wirksamkeit belegen</a:t>
            </a:r>
          </a:p>
        </p:txBody>
      </p:sp>
      <p:sp>
        <p:nvSpPr>
          <p:cNvPr id="16" name="">
            <a:extLst xmlns:a="http://schemas.openxmlformats.org/drawingml/2006/main">
              <a:ext uri="{FF2B5EF4-FFF2-40B4-BE49-F238E27FC236}">
                <a16:creationId xmlns:a16="http://schemas.microsoft.com/office/drawing/2014/main" id="{1D00B338-4D2E-496A-BEEB-A979A8B22294}"/>
              </a:ext>
            </a:extLst>
          </p:cNvPr>
          <p:cNvSpPr>
            <a:spLocks xmlns:a="http://schemas.openxmlformats.org/drawingml/2006/main" noGrp="1"/>
          </p:cNvSpPr>
          <p:nvPr/>
        </p:nvSpPr>
        <p:spPr>
          <a:xfrm xmlns:a="http://schemas.openxmlformats.org/drawingml/2006/main">
            <a:off x="800100" y="4848225"/>
            <a:ext cx="50101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56 % messen nicht.</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Erst Messgrössen festlegen, dann verlässliche Daten nutzen.</a:t>
            </a:r>
          </a:p>
        </p:txBody>
      </p:sp>
      <p:sp>
        <p:nvSpPr>
          <p:cNvPr id="17" name="">
            <a:extLst xmlns:a="http://schemas.openxmlformats.org/drawingml/2006/main">
              <a:ext uri="{FF2B5EF4-FFF2-40B4-BE49-F238E27FC236}">
                <a16:creationId xmlns:a16="http://schemas.microsoft.com/office/drawing/2014/main" id="{C82AA2E1-EC8C-47E3-BE97-920778105D12}"/>
              </a:ext>
            </a:extLst>
          </p:cNvPr>
          <p:cNvSpPr>
            <a:spLocks xmlns:a="http://schemas.openxmlformats.org/drawingml/2006/main" noGrp="1"/>
          </p:cNvSpPr>
          <p:nvPr/>
        </p:nvSpPr>
        <p:spPr>
          <a:xfrm xmlns:a="http://schemas.openxmlformats.org/drawingml/2006/main">
            <a:off x="6191250" y="3990975"/>
            <a:ext cx="5391150" cy="20097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730C8753-B817-4D27-9DE5-33AB0F7CF034}"/>
              </a:ext>
            </a:extLst>
          </p:cNvPr>
          <p:cNvSpPr>
            <a:spLocks xmlns:a="http://schemas.openxmlformats.org/drawingml/2006/main" noGrp="1"/>
          </p:cNvSpPr>
          <p:nvPr/>
        </p:nvSpPr>
        <p:spPr>
          <a:xfrm xmlns:a="http://schemas.openxmlformats.org/drawingml/2006/main">
            <a:off x="6381750" y="4162425"/>
            <a:ext cx="50101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4  Die eigene KI regeln</a:t>
            </a:r>
          </a:p>
        </p:txBody>
      </p:sp>
      <p:sp>
        <p:nvSpPr>
          <p:cNvPr id="19" name="">
            <a:extLst xmlns:a="http://schemas.openxmlformats.org/drawingml/2006/main">
              <a:ext uri="{FF2B5EF4-FFF2-40B4-BE49-F238E27FC236}">
                <a16:creationId xmlns:a16="http://schemas.microsoft.com/office/drawing/2014/main" id="{70056423-368A-4A6C-910A-2E4FC8924C55}"/>
              </a:ext>
            </a:extLst>
          </p:cNvPr>
          <p:cNvSpPr>
            <a:spLocks xmlns:a="http://schemas.openxmlformats.org/drawingml/2006/main" noGrp="1"/>
          </p:cNvSpPr>
          <p:nvPr/>
        </p:nvSpPr>
        <p:spPr>
          <a:xfrm xmlns:a="http://schemas.openxmlformats.org/drawingml/2006/main">
            <a:off x="6381750" y="4848225"/>
            <a:ext cx="50101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53 % fehlt das Wissen im Team.</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Nein. Das ist eine Frage von Wissen und Entscheiden.</a:t>
            </a:r>
          </a:p>
        </p:txBody>
      </p:sp>
    </p:spTree>
    <p:extLst>
      <p:ext uri="{BB962C8B-B14F-4D97-AF65-F5344CB8AC3E}">
        <p14:creationId xmlns:p14="http://schemas.microsoft.com/office/powerpoint/2010/main" val="56019840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2B2D78C-203A-4A0A-9AAA-3A7C50B99054}"/>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1E1D0A6-2FB7-4CD5-9602-64A33176DDCC}"/>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17:24 · CW, dann HH</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944d60ff4de24dda"/>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bc0643edd15490c"/>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F5324D17-E0F2-4683-A94C-9939A08A49FE}"/>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Viel Handarbeit, wenig Beleg. Das lässt sich ändern.</a:t>
            </a:r>
          </a:p>
        </p:txBody>
      </p:sp>
      <p:sp>
        <p:nvSpPr>
          <p:cNvPr id="6" name="">
            <a:extLst xmlns:a="http://schemas.openxmlformats.org/drawingml/2006/main">
              <a:ext uri="{FF2B5EF4-FFF2-40B4-BE49-F238E27FC236}">
                <a16:creationId xmlns:a16="http://schemas.microsoft.com/office/drawing/2014/main" id="{B135601F-77F5-49E3-89EC-94874A68E1F3}"/>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9D1AC9F6-6045-4A01-85F2-39533E351163}"/>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11 / 37</a:t>
            </a:r>
          </a:p>
        </p:txBody>
      </p:sp>
      <p:sp>
        <p:nvSpPr>
          <p:cNvPr id="8" name="">
            <a:extLst xmlns:a="http://schemas.openxmlformats.org/drawingml/2006/main">
              <a:ext uri="{FF2B5EF4-FFF2-40B4-BE49-F238E27FC236}">
                <a16:creationId xmlns:a16="http://schemas.microsoft.com/office/drawing/2014/main" id="{E0036F6E-3DCD-4A7B-BE06-1B48C05C09BA}"/>
              </a:ext>
            </a:extLst>
          </p:cNvPr>
          <p:cNvSpPr>
            <a:spLocks xmlns:a="http://schemas.openxmlformats.org/drawingml/2006/main" noGrp="1"/>
          </p:cNvSpPr>
          <p:nvPr/>
        </p:nvSpPr>
        <p:spPr>
          <a:xfrm xmlns:a="http://schemas.openxmlformats.org/drawingml/2006/main">
            <a:off x="609600" y="2076450"/>
            <a:ext cx="6191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2F1863"/>
                </a:solidFill>
                <a:latin typeface="Sora"/>
                <a:ea typeface="Sora"/>
                <a:cs typeface="Sora"/>
              </a:defRPr>
            </a:pPr>
            <a:r>
              <a:rPr sz="2250" b="0">
                <a:solidFill>
                  <a:srgbClr val="2F1863"/>
                </a:solidFill>
                <a:latin typeface="Sora"/>
                <a:ea typeface="Sora"/>
                <a:cs typeface="Sora"/>
              </a:rPr>
              <a:t>Wie? Das zeigen wir nun an einzelnen Beispielen, die ihr kennt.</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b9e7baacfb149bd"/>
          <a:stretch xmlns:a="http://schemas.openxmlformats.org/drawingml/2006/main"/>
        </p:blipFill>
        <p:spPr>
          <a:xfrm xmlns:a="http://schemas.openxmlformats.org/drawingml/2006/main">
            <a:off x="7334250" y="2236130"/>
            <a:ext cx="4238625" cy="2385740"/>
          </a:xfrm>
          <a:prstGeom xmlns:a="http://schemas.openxmlformats.org/drawingml/2006/main" prst="rect">
            <a:avLst/>
          </a:prstGeom>
        </p:spPr>
      </p:pic>
    </p:spTree>
    <p:extLst>
      <p:ext uri="{BB962C8B-B14F-4D97-AF65-F5344CB8AC3E}">
        <p14:creationId xmlns:p14="http://schemas.microsoft.com/office/powerpoint/2010/main" val="190221742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366DEB1-44F7-4ECD-9216-A80E5E8D2EC3}"/>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78D5E6E-3508-47AA-A3D3-016EA583E2AD}"/>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17:25 · HH</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6e3b3c6868ce4c69"/>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a803586608940ff"/>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6196CC1-6A24-4CEE-A28B-1CF647A1FB09}"/>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Chat, Ordner oder eigene App</a:t>
            </a:r>
          </a:p>
        </p:txBody>
      </p:sp>
      <p:sp>
        <p:nvSpPr>
          <p:cNvPr id="6" name="">
            <a:extLst xmlns:a="http://schemas.openxmlformats.org/drawingml/2006/main">
              <a:ext uri="{FF2B5EF4-FFF2-40B4-BE49-F238E27FC236}">
                <a16:creationId xmlns:a16="http://schemas.microsoft.com/office/drawing/2014/main" id="{506BA8CC-DDA8-4CEB-AC10-C3877D7757D5}"/>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26FE3510-D714-47BB-B899-7734EF194E98}"/>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12 / 37</a:t>
            </a:r>
          </a:p>
        </p:txBody>
      </p:sp>
      <p:sp>
        <p:nvSpPr>
          <p:cNvPr id="8" name="">
            <a:extLst xmlns:a="http://schemas.openxmlformats.org/drawingml/2006/main">
              <a:ext uri="{FF2B5EF4-FFF2-40B4-BE49-F238E27FC236}">
                <a16:creationId xmlns:a16="http://schemas.microsoft.com/office/drawing/2014/main" id="{B7244308-8651-4FFD-AC30-A557424D2CE4}"/>
              </a:ext>
            </a:extLst>
          </p:cNvPr>
          <p:cNvSpPr>
            <a:spLocks xmlns:a="http://schemas.openxmlformats.org/drawingml/2006/main" noGrp="1"/>
          </p:cNvSpPr>
          <p:nvPr/>
        </p:nvSpPr>
        <p:spPr>
          <a:xfrm xmlns:a="http://schemas.openxmlformats.org/drawingml/2006/main">
            <a:off x="609600" y="2076450"/>
            <a:ext cx="6191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2F1863"/>
                </a:solidFill>
                <a:latin typeface="Sora"/>
                <a:ea typeface="Sora"/>
                <a:cs typeface="Sora"/>
              </a:defRPr>
            </a:pPr>
            <a:r>
              <a:rPr sz="2250" b="0">
                <a:solidFill>
                  <a:srgbClr val="2F1863"/>
                </a:solidFill>
                <a:latin typeface="Sora"/>
                <a:ea typeface="Sora"/>
                <a:cs typeface="Sora"/>
              </a:rPr>
              <a:t>Drei Wege, KI einzusetzen. Beispiel: Risk Assessments.</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6f362eb74f64171"/>
          <a:stretch xmlns:a="http://schemas.openxmlformats.org/drawingml/2006/main"/>
        </p:blipFill>
        <p:spPr>
          <a:xfrm xmlns:a="http://schemas.openxmlformats.org/drawingml/2006/main">
            <a:off x="7334250" y="2236130"/>
            <a:ext cx="4238625" cy="2385740"/>
          </a:xfrm>
          <a:prstGeom xmlns:a="http://schemas.openxmlformats.org/drawingml/2006/main" prst="rect">
            <a:avLst/>
          </a:prstGeom>
        </p:spPr>
      </p:pic>
    </p:spTree>
    <p:extLst>
      <p:ext uri="{BB962C8B-B14F-4D97-AF65-F5344CB8AC3E}">
        <p14:creationId xmlns:p14="http://schemas.microsoft.com/office/powerpoint/2010/main" val="1364301826"/>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38A901E-65DF-41CA-834B-ECBC7FF5DC29}"/>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540EAB2-7A0B-4BDA-985A-D369FBB9ECEB}"/>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17:26 · HH</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cd63137b93841ff"/>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7aacd8ba9ff4099"/>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9A86D9C-99F5-416F-9A3F-346A8AE22830}"/>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Die gleiche Aufgabe auf drei Wegen</a:t>
            </a:r>
          </a:p>
        </p:txBody>
      </p:sp>
      <p:sp>
        <p:nvSpPr>
          <p:cNvPr id="6" name="">
            <a:extLst xmlns:a="http://schemas.openxmlformats.org/drawingml/2006/main">
              <a:ext uri="{FF2B5EF4-FFF2-40B4-BE49-F238E27FC236}">
                <a16:creationId xmlns:a16="http://schemas.microsoft.com/office/drawing/2014/main" id="{101A8E81-45B5-4053-8FDC-22B0E1F4569B}"/>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A2226B1C-2A94-4552-9DD8-CE3D2450209B}"/>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13 / 37</a:t>
            </a:r>
          </a:p>
        </p:txBody>
      </p:sp>
      <p:sp>
        <p:nvSpPr>
          <p:cNvPr id="8" name="">
            <a:extLst xmlns:a="http://schemas.openxmlformats.org/drawingml/2006/main">
              <a:ext uri="{FF2B5EF4-FFF2-40B4-BE49-F238E27FC236}">
                <a16:creationId xmlns:a16="http://schemas.microsoft.com/office/drawing/2014/main" id="{9140F46D-185B-44C3-8B8B-8DEF39F1EE94}"/>
              </a:ext>
            </a:extLst>
          </p:cNvPr>
          <p:cNvSpPr>
            <a:spLocks xmlns:a="http://schemas.openxmlformats.org/drawingml/2006/main" noGrp="1"/>
          </p:cNvSpPr>
          <p:nvPr/>
        </p:nvSpPr>
        <p:spPr>
          <a:xfrm xmlns:a="http://schemas.openxmlformats.org/drawingml/2006/main">
            <a:off x="609600" y="1790700"/>
            <a:ext cx="3530600" cy="3952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E8BD1BA4-3641-4D55-A15E-9162F64AEB03}"/>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Weg 1: Chat</a:t>
            </a:r>
          </a:p>
        </p:txBody>
      </p:sp>
      <p:sp>
        <p:nvSpPr>
          <p:cNvPr id="10" name="">
            <a:extLst xmlns:a="http://schemas.openxmlformats.org/drawingml/2006/main">
              <a:ext uri="{FF2B5EF4-FFF2-40B4-BE49-F238E27FC236}">
                <a16:creationId xmlns:a16="http://schemas.microsoft.com/office/drawing/2014/main" id="{90D206FF-D47B-4576-82CD-CF4F665837AF}"/>
              </a:ext>
            </a:extLst>
          </p:cNvPr>
          <p:cNvSpPr>
            <a:spLocks xmlns:a="http://schemas.openxmlformats.org/drawingml/2006/main" noGrp="1"/>
          </p:cNvSpPr>
          <p:nvPr/>
        </p:nvSpPr>
        <p:spPr>
          <a:xfrm xmlns:a="http://schemas.openxmlformats.org/drawingml/2006/main">
            <a:off x="800100" y="2647950"/>
            <a:ext cx="31496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Du kopierst den Bericht vom letzten Jahr in einen Chat und fragst: «Was muss ich anpassen?»</a:t>
            </a:r>
          </a:p>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Du erhältst einen Entwurf. Für eine Wiederholung brauchst du gespeicherte Schritte und geprüfte Quellen.</a:t>
            </a:r>
          </a:p>
        </p:txBody>
      </p:sp>
      <p:sp>
        <p:nvSpPr>
          <p:cNvPr id="11" name="">
            <a:extLst xmlns:a="http://schemas.openxmlformats.org/drawingml/2006/main">
              <a:ext uri="{FF2B5EF4-FFF2-40B4-BE49-F238E27FC236}">
                <a16:creationId xmlns:a16="http://schemas.microsoft.com/office/drawing/2014/main" id="{C8815586-C2BA-420D-985D-53B97E32BE2C}"/>
              </a:ext>
            </a:extLst>
          </p:cNvPr>
          <p:cNvSpPr>
            <a:spLocks xmlns:a="http://schemas.openxmlformats.org/drawingml/2006/main" noGrp="1"/>
          </p:cNvSpPr>
          <p:nvPr/>
        </p:nvSpPr>
        <p:spPr>
          <a:xfrm xmlns:a="http://schemas.openxmlformats.org/drawingml/2006/main">
            <a:off x="4330700" y="1790700"/>
            <a:ext cx="3530600" cy="3952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7644363-B516-46D0-BD29-E409A1B0A967}"/>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Weg 2: Ordner mit Ablauf</a:t>
            </a:r>
          </a:p>
        </p:txBody>
      </p:sp>
      <p:sp>
        <p:nvSpPr>
          <p:cNvPr id="13" name="">
            <a:extLst xmlns:a="http://schemas.openxmlformats.org/drawingml/2006/main">
              <a:ext uri="{FF2B5EF4-FFF2-40B4-BE49-F238E27FC236}">
                <a16:creationId xmlns:a16="http://schemas.microsoft.com/office/drawing/2014/main" id="{53BA33C2-0E32-4668-8B91-7D7BAC22B283}"/>
              </a:ext>
            </a:extLst>
          </p:cNvPr>
          <p:cNvSpPr>
            <a:spLocks xmlns:a="http://schemas.openxmlformats.org/drawingml/2006/main" noGrp="1"/>
          </p:cNvSpPr>
          <p:nvPr/>
        </p:nvSpPr>
        <p:spPr>
          <a:xfrm xmlns:a="http://schemas.openxmlformats.org/drawingml/2006/main">
            <a:off x="4521200" y="2647950"/>
            <a:ext cx="31496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Ein Ordner mit Vorjahr, Weisungen und Risikokatalog. Dazu eine Textdatei mit den Schritten: lesen, vergleichen, Änderungen markieren, Fundstelle nennen.</a:t>
            </a:r>
          </a:p>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Du verwendest die Schritte erneut. Quellen und Ergebnisse prüfst du bei jedem Durchlauf.</a:t>
            </a:r>
          </a:p>
        </p:txBody>
      </p:sp>
      <p:sp>
        <p:nvSpPr>
          <p:cNvPr id="14" name="">
            <a:extLst xmlns:a="http://schemas.openxmlformats.org/drawingml/2006/main">
              <a:ext uri="{FF2B5EF4-FFF2-40B4-BE49-F238E27FC236}">
                <a16:creationId xmlns:a16="http://schemas.microsoft.com/office/drawing/2014/main" id="{2B808129-7A6F-4E5A-B1D3-4EB2ECD479D5}"/>
              </a:ext>
            </a:extLst>
          </p:cNvPr>
          <p:cNvSpPr>
            <a:spLocks xmlns:a="http://schemas.openxmlformats.org/drawingml/2006/main" noGrp="1"/>
          </p:cNvSpPr>
          <p:nvPr/>
        </p:nvSpPr>
        <p:spPr>
          <a:xfrm xmlns:a="http://schemas.openxmlformats.org/drawingml/2006/main">
            <a:off x="8051800" y="1790700"/>
            <a:ext cx="3530600" cy="3952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629513DB-8FD1-49D3-84CA-4EBD3AA4E5F2}"/>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Weg 3: Eigene App</a:t>
            </a:r>
          </a:p>
        </p:txBody>
      </p:sp>
      <p:sp>
        <p:nvSpPr>
          <p:cNvPr id="16" name="">
            <a:extLst xmlns:a="http://schemas.openxmlformats.org/drawingml/2006/main">
              <a:ext uri="{FF2B5EF4-FFF2-40B4-BE49-F238E27FC236}">
                <a16:creationId xmlns:a16="http://schemas.microsoft.com/office/drawing/2014/main" id="{8CCF092A-8B1D-46AF-BE88-9C01B6A3AA4F}"/>
              </a:ext>
            </a:extLst>
          </p:cNvPr>
          <p:cNvSpPr>
            <a:spLocks xmlns:a="http://schemas.openxmlformats.org/drawingml/2006/main" noGrp="1"/>
          </p:cNvSpPr>
          <p:nvPr/>
        </p:nvSpPr>
        <p:spPr>
          <a:xfrm xmlns:a="http://schemas.openxmlformats.org/drawingml/2006/main">
            <a:off x="8242300" y="2647950"/>
            <a:ext cx="31496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Eine kleine Software. Jede Abteilung trägt ihre Risiken ein. Die App schlägt eine Bewertung vor und zeigt eine Heatmap.</a:t>
            </a:r>
          </a:p>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Lohnt sich bei vielen Beteiligten. Dauert Wochen. Du bist danach Betreiber einer Software.</a:t>
            </a:r>
          </a:p>
        </p:txBody>
      </p:sp>
    </p:spTree>
    <p:extLst>
      <p:ext uri="{BB962C8B-B14F-4D97-AF65-F5344CB8AC3E}">
        <p14:creationId xmlns:p14="http://schemas.microsoft.com/office/powerpoint/2010/main" val="25766665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6270B2A-F9E7-412D-B724-CCB3527EF267}"/>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FC7B436-F973-4317-BA96-F0B6A7FD37B4}"/>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17:30 · HH</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a239a21970f40f9"/>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e9a767303e346dd"/>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F956939C-E733-4E7C-B139-D319CCA4DE38}"/>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Quick-wins: Ordner mit Ablauf</a:t>
            </a:r>
          </a:p>
        </p:txBody>
      </p:sp>
      <p:sp>
        <p:nvSpPr>
          <p:cNvPr id="6" name="">
            <a:extLst xmlns:a="http://schemas.openxmlformats.org/drawingml/2006/main">
              <a:ext uri="{FF2B5EF4-FFF2-40B4-BE49-F238E27FC236}">
                <a16:creationId xmlns:a16="http://schemas.microsoft.com/office/drawing/2014/main" id="{079BFE22-43DD-4FAC-86F4-92B982C51491}"/>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73E1216D-22BE-40C4-ADCF-24044795E4E1}"/>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14 / 37</a:t>
            </a:r>
          </a:p>
        </p:txBody>
      </p:sp>
      <p:graphicFrame>
        <p:nvGraphicFramePr>
          <p:cNvPr id="18" name=""/>
          <p:cNvGraphicFramePr/>
          <p:nvPr/>
        </p:nvGraphicFramePr>
        <p:xfrm>
          <a:off xmlns:a="http://schemas.openxmlformats.org/drawingml/2006/main" x="609600" y="1828800"/>
          <a:ext xmlns:a="http://schemas.openxmlformats.org/drawingml/2006/main" cx="10972800" cy="3333750"/>
        </p:xfrm>
        <a:graphic xmlns:a="http://schemas.openxmlformats.org/drawingml/2006/main">
          <a:graphicData uri="http://schemas.openxmlformats.org/drawingml/2006/table">
            <a:tbl>
              <a:tblPr/>
              <a:tblGrid>
                <a:gridCol w="2743200"/>
                <a:gridCol w="2743200"/>
                <a:gridCol w="2743200"/>
                <a:gridCol w="2743200"/>
              </a:tblGrid>
              <a:tr h="666750">
                <a:tc>
                  <a:txBody>
                    <a:bodyPr/>
                    <a:lstStyle/>
                    <a:p>
                      <a:r>
                        <a:rPr sz="1500" b="1">
                          <a:solidFill>
                            <a:srgbClr val="FFFFFF"/>
                          </a:solidFill>
                          <a:latin typeface="Sora"/>
                          <a:ea typeface="Sora"/>
                          <a:cs typeface="Sora"/>
                        </a:rPr>
                        <a:t/>
                      </a:r>
                    </a:p>
                  </a:txBody>
                  <a:tcPr marL="91440" marR="91440" marT="45720" marB="45720">
                    <a:solidFill>
                      <a:srgbClr val="2F1863"/>
                    </a:solidFill>
                  </a:tcPr>
                </a:tc>
                <a:tc>
                  <a:txBody>
                    <a:bodyPr/>
                    <a:lstStyle/>
                    <a:p>
                      <a:r>
                        <a:rPr sz="1500" b="1">
                          <a:solidFill>
                            <a:srgbClr val="FFFFFF"/>
                          </a:solidFill>
                          <a:latin typeface="Sora"/>
                          <a:ea typeface="Sora"/>
                          <a:cs typeface="Sora"/>
                        </a:rPr>
                        <a:t>Weg 1: Chat</a:t>
                      </a:r>
                    </a:p>
                  </a:txBody>
                  <a:tcPr marL="91440" marR="91440" marT="45720" marB="45720">
                    <a:solidFill>
                      <a:srgbClr val="2F1863"/>
                    </a:solidFill>
                  </a:tcPr>
                </a:tc>
                <a:tc>
                  <a:txBody>
                    <a:bodyPr/>
                    <a:lstStyle/>
                    <a:p>
                      <a:r>
                        <a:rPr sz="1500" b="1">
                          <a:solidFill>
                            <a:srgbClr val="FFFFFF"/>
                          </a:solidFill>
                          <a:latin typeface="Sora"/>
                          <a:ea typeface="Sora"/>
                          <a:cs typeface="Sora"/>
                        </a:rPr>
                        <a:t>Weg 2: Ordner mit Ablauf</a:t>
                      </a:r>
                    </a:p>
                  </a:txBody>
                  <a:tcPr marL="91440" marR="91440" marT="45720" marB="45720">
                    <a:solidFill>
                      <a:srgbClr val="2F1863"/>
                    </a:solidFill>
                  </a:tcPr>
                </a:tc>
                <a:tc>
                  <a:txBody>
                    <a:bodyPr/>
                    <a:lstStyle/>
                    <a:p>
                      <a:r>
                        <a:rPr sz="1500" b="1">
                          <a:solidFill>
                            <a:srgbClr val="FFFFFF"/>
                          </a:solidFill>
                          <a:latin typeface="Sora"/>
                          <a:ea typeface="Sora"/>
                          <a:cs typeface="Sora"/>
                        </a:rPr>
                        <a:t>Weg 3: eigene App</a:t>
                      </a:r>
                    </a:p>
                  </a:txBody>
                  <a:tcPr marL="91440" marR="91440" marT="45720" marB="45720">
                    <a:solidFill>
                      <a:srgbClr val="2F1863"/>
                    </a:solidFill>
                  </a:tcPr>
                </a:tc>
              </a:tr>
              <a:tr h="666750">
                <a:tc>
                  <a:txBody>
                    <a:bodyPr/>
                    <a:lstStyle/>
                    <a:p>
                      <a:r>
                        <a:rPr sz="1500" b="0">
                          <a:solidFill>
                            <a:srgbClr val="2F1863"/>
                          </a:solidFill>
                          <a:latin typeface="Sora"/>
                          <a:ea typeface="Sora"/>
                          <a:cs typeface="Sora"/>
                        </a:rPr>
                        <a:t>Wiederholung</a:t>
                      </a:r>
                    </a:p>
                  </a:txBody>
                  <a:tcPr marL="91440" marR="91440" marT="45720" marB="45720">
                    <a:solidFill>
                      <a:srgbClr val="F1EDF7"/>
                    </a:solidFill>
                  </a:tcPr>
                </a:tc>
                <a:tc>
                  <a:txBody>
                    <a:bodyPr/>
                    <a:lstStyle/>
                    <a:p>
                      <a:r>
                        <a:rPr sz="1500" b="0">
                          <a:solidFill>
                            <a:srgbClr val="2F1863"/>
                          </a:solidFill>
                          <a:latin typeface="Sora"/>
                          <a:ea typeface="Sora"/>
                          <a:cs typeface="Sora"/>
                        </a:rPr>
                        <a:t>selbst organisieren</a:t>
                      </a:r>
                    </a:p>
                  </a:txBody>
                  <a:tcPr marL="91440" marR="91440" marT="45720" marB="45720">
                    <a:solidFill>
                      <a:srgbClr val="F1EDF7"/>
                    </a:solidFill>
                  </a:tcPr>
                </a:tc>
                <a:tc>
                  <a:txBody>
                    <a:bodyPr/>
                    <a:lstStyle/>
                    <a:p>
                      <a:r>
                        <a:rPr sz="1500" b="0">
                          <a:solidFill>
                            <a:srgbClr val="2F1863"/>
                          </a:solidFill>
                          <a:latin typeface="Sora"/>
                          <a:ea typeface="Sora"/>
                          <a:cs typeface="Sora"/>
                        </a:rPr>
                        <a:t>Schritte wiederverwenden</a:t>
                      </a:r>
                    </a:p>
                  </a:txBody>
                  <a:tcPr marL="91440" marR="91440" marT="45720" marB="45720">
                    <a:solidFill>
                      <a:srgbClr val="F1EDF7"/>
                    </a:solidFill>
                  </a:tcPr>
                </a:tc>
                <a:tc>
                  <a:txBody>
                    <a:bodyPr/>
                    <a:lstStyle/>
                    <a:p>
                      <a:r>
                        <a:rPr sz="1500" b="0">
                          <a:solidFill>
                            <a:srgbClr val="2F1863"/>
                          </a:solidFill>
                          <a:latin typeface="Sora"/>
                          <a:ea typeface="Sora"/>
                          <a:cs typeface="Sora"/>
                        </a:rPr>
                        <a:t>im System abbilden</a:t>
                      </a:r>
                    </a:p>
                  </a:txBody>
                  <a:tcPr marL="91440" marR="91440" marT="45720" marB="45720">
                    <a:solidFill>
                      <a:srgbClr val="F1EDF7"/>
                    </a:solidFill>
                  </a:tcPr>
                </a:tc>
              </a:tr>
              <a:tr h="666750">
                <a:tc>
                  <a:txBody>
                    <a:bodyPr/>
                    <a:lstStyle/>
                    <a:p>
                      <a:r>
                        <a:rPr sz="1500" b="0">
                          <a:solidFill>
                            <a:srgbClr val="2F1863"/>
                          </a:solidFill>
                          <a:latin typeface="Sora"/>
                          <a:ea typeface="Sora"/>
                          <a:cs typeface="Sora"/>
                        </a:rPr>
                        <a:t>Belege im Audit</a:t>
                      </a:r>
                    </a:p>
                  </a:txBody>
                  <a:tcPr marL="91440" marR="91440" marT="45720" marB="45720">
                    <a:solidFill>
                      <a:srgbClr val="FFFFFF"/>
                    </a:solidFill>
                  </a:tcPr>
                </a:tc>
                <a:tc>
                  <a:txBody>
                    <a:bodyPr/>
                    <a:lstStyle/>
                    <a:p>
                      <a:r>
                        <a:rPr sz="1500" b="0">
                          <a:solidFill>
                            <a:srgbClr val="2F1863"/>
                          </a:solidFill>
                          <a:latin typeface="Sora"/>
                          <a:ea typeface="Sora"/>
                          <a:cs typeface="Sora"/>
                        </a:rPr>
                        <a:t>Quellen und Chat sichern</a:t>
                      </a:r>
                    </a:p>
                  </a:txBody>
                  <a:tcPr marL="91440" marR="91440" marT="45720" marB="45720">
                    <a:solidFill>
                      <a:srgbClr val="FFFFFF"/>
                    </a:solidFill>
                  </a:tcPr>
                </a:tc>
                <a:tc>
                  <a:txBody>
                    <a:bodyPr/>
                    <a:lstStyle/>
                    <a:p>
                      <a:r>
                        <a:rPr sz="1500" b="0">
                          <a:solidFill>
                            <a:srgbClr val="2F1863"/>
                          </a:solidFill>
                          <a:latin typeface="Sora"/>
                          <a:ea typeface="Sora"/>
                          <a:cs typeface="Sora"/>
                        </a:rPr>
                        <a:t>Quellen und Ergebnisse prüfen</a:t>
                      </a:r>
                    </a:p>
                  </a:txBody>
                  <a:tcPr marL="91440" marR="91440" marT="45720" marB="45720">
                    <a:solidFill>
                      <a:srgbClr val="FFFFFF"/>
                    </a:solidFill>
                  </a:tcPr>
                </a:tc>
                <a:tc>
                  <a:txBody>
                    <a:bodyPr/>
                    <a:lstStyle/>
                    <a:p>
                      <a:r>
                        <a:rPr sz="1500" b="0">
                          <a:solidFill>
                            <a:srgbClr val="2F1863"/>
                          </a:solidFill>
                          <a:latin typeface="Sora"/>
                          <a:ea typeface="Sora"/>
                          <a:cs typeface="Sora"/>
                        </a:rPr>
                        <a:t>Protokoll und Kontrollen bauen</a:t>
                      </a:r>
                    </a:p>
                  </a:txBody>
                  <a:tcPr marL="91440" marR="91440" marT="45720" marB="45720">
                    <a:solidFill>
                      <a:srgbClr val="FFFFFF"/>
                    </a:solidFill>
                  </a:tcPr>
                </a:tc>
              </a:tr>
              <a:tr h="666750">
                <a:tc>
                  <a:txBody>
                    <a:bodyPr/>
                    <a:lstStyle/>
                    <a:p>
                      <a:r>
                        <a:rPr sz="1500" b="0">
                          <a:solidFill>
                            <a:srgbClr val="2F1863"/>
                          </a:solidFill>
                          <a:latin typeface="Sora"/>
                          <a:ea typeface="Sora"/>
                          <a:cs typeface="Sora"/>
                        </a:rPr>
                        <a:t>Aufwand bis zum Nutzen</a:t>
                      </a:r>
                    </a:p>
                  </a:txBody>
                  <a:tcPr marL="91440" marR="91440" marT="45720" marB="45720">
                    <a:solidFill>
                      <a:srgbClr val="F1EDF7"/>
                    </a:solidFill>
                  </a:tcPr>
                </a:tc>
                <a:tc>
                  <a:txBody>
                    <a:bodyPr/>
                    <a:lstStyle/>
                    <a:p>
                      <a:r>
                        <a:rPr sz="1500" b="0">
                          <a:solidFill>
                            <a:srgbClr val="2F1863"/>
                          </a:solidFill>
                          <a:latin typeface="Sora"/>
                          <a:ea typeface="Sora"/>
                          <a:cs typeface="Sora"/>
                        </a:rPr>
                        <a:t>Minuten</a:t>
                      </a:r>
                    </a:p>
                  </a:txBody>
                  <a:tcPr marL="91440" marR="91440" marT="45720" marB="45720">
                    <a:solidFill>
                      <a:srgbClr val="F1EDF7"/>
                    </a:solidFill>
                  </a:tcPr>
                </a:tc>
                <a:tc>
                  <a:txBody>
                    <a:bodyPr/>
                    <a:lstStyle/>
                    <a:p>
                      <a:r>
                        <a:rPr sz="1500" b="0">
                          <a:solidFill>
                            <a:srgbClr val="2F1863"/>
                          </a:solidFill>
                          <a:latin typeface="Sora"/>
                          <a:ea typeface="Sora"/>
                          <a:cs typeface="Sora"/>
                        </a:rPr>
                        <a:t>Tage</a:t>
                      </a:r>
                    </a:p>
                  </a:txBody>
                  <a:tcPr marL="91440" marR="91440" marT="45720" marB="45720">
                    <a:solidFill>
                      <a:srgbClr val="F1EDF7"/>
                    </a:solidFill>
                  </a:tcPr>
                </a:tc>
                <a:tc>
                  <a:txBody>
                    <a:bodyPr/>
                    <a:lstStyle/>
                    <a:p>
                      <a:r>
                        <a:rPr sz="1500" b="0">
                          <a:solidFill>
                            <a:srgbClr val="2F1863"/>
                          </a:solidFill>
                          <a:latin typeface="Sora"/>
                          <a:ea typeface="Sora"/>
                          <a:cs typeface="Sora"/>
                        </a:rPr>
                        <a:t>Wochen bis Monate</a:t>
                      </a:r>
                    </a:p>
                  </a:txBody>
                  <a:tcPr marL="91440" marR="91440" marT="45720" marB="45720">
                    <a:solidFill>
                      <a:srgbClr val="F1EDF7"/>
                    </a:solidFill>
                  </a:tcPr>
                </a:tc>
              </a:tr>
              <a:tr h="666750">
                <a:tc>
                  <a:txBody>
                    <a:bodyPr/>
                    <a:lstStyle/>
                    <a:p>
                      <a:r>
                        <a:rPr sz="1500" b="0">
                          <a:solidFill>
                            <a:srgbClr val="2F1863"/>
                          </a:solidFill>
                          <a:latin typeface="Sora"/>
                          <a:ea typeface="Sora"/>
                          <a:cs typeface="Sora"/>
                        </a:rPr>
                        <a:t>Passt für</a:t>
                      </a:r>
                    </a:p>
                  </a:txBody>
                  <a:tcPr marL="91440" marR="91440" marT="45720" marB="45720">
                    <a:solidFill>
                      <a:srgbClr val="FFFFFF"/>
                    </a:solidFill>
                  </a:tcPr>
                </a:tc>
                <a:tc>
                  <a:txBody>
                    <a:bodyPr/>
                    <a:lstStyle/>
                    <a:p>
                      <a:r>
                        <a:rPr sz="1500" b="0">
                          <a:solidFill>
                            <a:srgbClr val="2F1863"/>
                          </a:solidFill>
                          <a:latin typeface="Sora"/>
                          <a:ea typeface="Sora"/>
                          <a:cs typeface="Sora"/>
                        </a:rPr>
                        <a:t>Formulierungen, erste Ideen</a:t>
                      </a:r>
                    </a:p>
                  </a:txBody>
                  <a:tcPr marL="91440" marR="91440" marT="45720" marB="45720">
                    <a:solidFill>
                      <a:srgbClr val="FFFFFF"/>
                    </a:solidFill>
                  </a:tcPr>
                </a:tc>
                <a:tc>
                  <a:txBody>
                    <a:bodyPr/>
                    <a:lstStyle/>
                    <a:p>
                      <a:r>
                        <a:rPr sz="1500" b="0">
                          <a:solidFill>
                            <a:srgbClr val="2F1863"/>
                          </a:solidFill>
                          <a:latin typeface="Sora"/>
                          <a:ea typeface="Sora"/>
                          <a:cs typeface="Sora"/>
                        </a:rPr>
                        <a:t>wiederkehrende Aufgaben</a:t>
                      </a:r>
                    </a:p>
                  </a:txBody>
                  <a:tcPr marL="91440" marR="91440" marT="45720" marB="45720">
                    <a:solidFill>
                      <a:srgbClr val="FFFFFF"/>
                    </a:solidFill>
                  </a:tcPr>
                </a:tc>
                <a:tc>
                  <a:txBody>
                    <a:bodyPr/>
                    <a:lstStyle/>
                    <a:p>
                      <a:r>
                        <a:rPr sz="1500" b="0">
                          <a:solidFill>
                            <a:srgbClr val="2F1863"/>
                          </a:solidFill>
                          <a:latin typeface="Sora"/>
                          <a:ea typeface="Sora"/>
                          <a:cs typeface="Sora"/>
                        </a:rPr>
                        <a:t>viele Beteiligte, grosses Volumen</a:t>
                      </a:r>
                    </a:p>
                  </a:txBody>
                  <a:tcPr marL="91440" marR="91440" marT="45720" marB="45720">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1D98FEB0-0716-45EA-9459-F471F02DA6CD}"/>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DE2BAD0-4FDF-4773-A0E2-3B42490BA3C9}"/>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«Schreibe zuerst auf, wie die Aufgabe ablaufen soll.»</a:t>
            </a:r>
          </a:p>
        </p:txBody>
      </p:sp>
    </p:spTree>
    <p:extLst>
      <p:ext uri="{BB962C8B-B14F-4D97-AF65-F5344CB8AC3E}">
        <p14:creationId xmlns:p14="http://schemas.microsoft.com/office/powerpoint/2010/main" val="169765259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7C69F2C7-2606-4FEC-ABCE-FC3A9C8826C9}"/>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B3B13A8-F76C-4EB0-993A-DE4CEC388F50}"/>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17:32 · HH</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e4c6652a2644b2f"/>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4c73947c5754911"/>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7CB5A90-73A2-4659-B5B0-86738F1F81FD}"/>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Wann sich eine eigene App lohnt</a:t>
            </a:r>
          </a:p>
        </p:txBody>
      </p:sp>
      <p:sp>
        <p:nvSpPr>
          <p:cNvPr id="6" name="">
            <a:extLst xmlns:a="http://schemas.openxmlformats.org/drawingml/2006/main">
              <a:ext uri="{FF2B5EF4-FFF2-40B4-BE49-F238E27FC236}">
                <a16:creationId xmlns:a16="http://schemas.microsoft.com/office/drawing/2014/main" id="{C131E83F-F0BB-431F-AE15-7EF07472CBFD}"/>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17E546DE-81B3-4AC0-AB8A-957F32281C2C}"/>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15 / 37</a:t>
            </a:r>
          </a:p>
        </p:txBody>
      </p:sp>
      <p:sp>
        <p:nvSpPr>
          <p:cNvPr id="8" name="">
            <a:extLst xmlns:a="http://schemas.openxmlformats.org/drawingml/2006/main">
              <a:ext uri="{FF2B5EF4-FFF2-40B4-BE49-F238E27FC236}">
                <a16:creationId xmlns:a16="http://schemas.microsoft.com/office/drawing/2014/main" id="{E397A8D4-3610-486B-963C-2915E5506749}"/>
              </a:ext>
            </a:extLst>
          </p:cNvPr>
          <p:cNvSpPr>
            <a:spLocks xmlns:a="http://schemas.openxmlformats.org/drawingml/2006/main" noGrp="1"/>
          </p:cNvSpPr>
          <p:nvPr/>
        </p:nvSpPr>
        <p:spPr>
          <a:xfrm xmlns:a="http://schemas.openxmlformats.org/drawingml/2006/main">
            <a:off x="609600" y="1847850"/>
            <a:ext cx="6381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F1863"/>
                </a:solidFill>
                <a:latin typeface="Sora"/>
                <a:ea typeface="Sora"/>
                <a:cs typeface="Sora"/>
              </a:defRPr>
            </a:pPr>
            <a:r>
              <a:rPr sz="2250" b="1">
                <a:solidFill>
                  <a:srgbClr val="2F1863"/>
                </a:solidFill>
                <a:latin typeface="Sora"/>
                <a:ea typeface="Sora"/>
                <a:cs typeface="Sora"/>
              </a:rPr>
              <a:t>Nachhaltigkeitsbericht für Bauprojekte</a:t>
            </a:r>
          </a:p>
        </p:txBody>
      </p:sp>
      <p:sp>
        <p:nvSpPr>
          <p:cNvPr id="9" name="">
            <a:extLst xmlns:a="http://schemas.openxmlformats.org/drawingml/2006/main">
              <a:ext uri="{FF2B5EF4-FFF2-40B4-BE49-F238E27FC236}">
                <a16:creationId xmlns:a16="http://schemas.microsoft.com/office/drawing/2014/main" id="{AFEF6ADC-7C5B-4905-8D7F-709499A7FABE}"/>
              </a:ext>
            </a:extLst>
          </p:cNvPr>
          <p:cNvSpPr>
            <a:spLocks xmlns:a="http://schemas.openxmlformats.org/drawingml/2006/main" noGrp="1"/>
          </p:cNvSpPr>
          <p:nvPr/>
        </p:nvSpPr>
        <p:spPr>
          <a:xfrm xmlns:a="http://schemas.openxmlformats.org/drawingml/2006/main">
            <a:off x="609600" y="2857500"/>
            <a:ext cx="64770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595959"/>
                </a:solidFill>
                <a:latin typeface="Sora"/>
                <a:ea typeface="Sora"/>
                <a:cs typeface="Sora"/>
              </a:defRPr>
            </a:pPr>
            <a:r>
              <a:rPr sz="1800" b="0">
                <a:solidFill>
                  <a:srgbClr val="595959"/>
                </a:solidFill>
                <a:latin typeface="Sora"/>
                <a:ea typeface="Sora"/>
                <a:cs typeface="Sora"/>
              </a:rPr>
              <a:t>Aus Devis, Rechnungen und Lieferscheinen entsteht ein Bericht mit CO₂-Bilanz und Normenabgleich. Jede Aussage mit Quelle.</a:t>
            </a:r>
          </a:p>
          <a:p xmlns:a="http://schemas.openxmlformats.org/drawingml/2006/main">
            <a:r>
              <a:t/>
            </a:r>
          </a:p>
          <a:p xmlns:a="http://schemas.openxmlformats.org/drawingml/2006/main">
            <a:pPr>
              <a:defRPr sz="1800" b="0">
                <a:solidFill>
                  <a:srgbClr val="595959"/>
                </a:solidFill>
                <a:latin typeface="Sora"/>
                <a:ea typeface="Sora"/>
                <a:cs typeface="Sora"/>
              </a:defRPr>
            </a:pPr>
            <a:r>
              <a:rPr sz="1800" b="0">
                <a:solidFill>
                  <a:srgbClr val="595959"/>
                </a:solidFill>
                <a:latin typeface="Sora"/>
                <a:ea typeface="Sora"/>
                <a:cs typeface="Sora"/>
              </a:rPr>
              <a:t>Lohnt sich, wenn viele Personen mitarbeiten, grosses Volumen anfällt oder Kunden das Ergebnis direkt sehen.</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a226173dafb54c1a"/>
          <a:stretch xmlns:a="http://schemas.openxmlformats.org/drawingml/2006/main"/>
        </p:blipFill>
        <p:spPr>
          <a:xfrm xmlns:a="http://schemas.openxmlformats.org/drawingml/2006/main">
            <a:off x="7620000" y="2205722"/>
            <a:ext cx="3905250" cy="2579906"/>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5925DA8E-599A-4918-94FA-EF428F27458F}"/>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FBD17C76-9EBE-4539-933F-5ED5BF6B40D6}"/>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Du übernimmst den Betrieb, die Sicherheit und die Wartung. Deine rechtliche Rolle muss geprüft werden.</a:t>
            </a:r>
          </a:p>
        </p:txBody>
      </p:sp>
    </p:spTree>
    <p:extLst>
      <p:ext uri="{BB962C8B-B14F-4D97-AF65-F5344CB8AC3E}">
        <p14:creationId xmlns:p14="http://schemas.microsoft.com/office/powerpoint/2010/main" val="133883860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3FF92D84-F40B-4710-A9C1-EBB52749D45F}"/>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878D47B-C8AE-47F3-AC8C-1FC2B909B2F6}"/>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17:35 · HH, CW</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bc3e4fcbf3d74161"/>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b56c68a35f4e47cc"/>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82FF0FC-1B75-41CE-99FC-1D81B63075B3}"/>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Übung 1: Wo stehst du?</a:t>
            </a:r>
          </a:p>
        </p:txBody>
      </p:sp>
      <p:sp>
        <p:nvSpPr>
          <p:cNvPr id="6" name="">
            <a:extLst xmlns:a="http://schemas.openxmlformats.org/drawingml/2006/main">
              <a:ext uri="{FF2B5EF4-FFF2-40B4-BE49-F238E27FC236}">
                <a16:creationId xmlns:a16="http://schemas.microsoft.com/office/drawing/2014/main" id="{58F14BB7-5082-407B-A656-C1C5A1CF7115}"/>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14D480E1-7155-42B1-B06E-6FB00B43B52B}"/>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16 / 37</a:t>
            </a:r>
          </a:p>
        </p:txBody>
      </p:sp>
      <p:sp>
        <p:nvSpPr>
          <p:cNvPr id="8" name="">
            <a:extLst xmlns:a="http://schemas.openxmlformats.org/drawingml/2006/main">
              <a:ext uri="{FF2B5EF4-FFF2-40B4-BE49-F238E27FC236}">
                <a16:creationId xmlns:a16="http://schemas.microsoft.com/office/drawing/2014/main" id="{768F274E-6EE4-4ABF-B139-123A1DD7EEC8}"/>
              </a:ext>
            </a:extLst>
          </p:cNvPr>
          <p:cNvSpPr>
            <a:spLocks xmlns:a="http://schemas.openxmlformats.org/drawingml/2006/main" noGrp="1"/>
          </p:cNvSpPr>
          <p:nvPr/>
        </p:nvSpPr>
        <p:spPr>
          <a:xfrm xmlns:a="http://schemas.openxmlformats.org/drawingml/2006/main">
            <a:off x="609600" y="1790700"/>
            <a:ext cx="2651125" cy="1452563"/>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211D62D4-E6E4-4CCF-8A81-B0F8DBB179C7}"/>
              </a:ext>
            </a:extLst>
          </p:cNvPr>
          <p:cNvSpPr>
            <a:spLocks xmlns:a="http://schemas.openxmlformats.org/drawingml/2006/main" noGrp="1"/>
          </p:cNvSpPr>
          <p:nvPr/>
        </p:nvSpPr>
        <p:spPr>
          <a:xfrm xmlns:a="http://schemas.openxmlformats.org/drawingml/2006/main">
            <a:off x="800100" y="1962150"/>
            <a:ext cx="2270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1  Deine häufigsten Prozesse</a:t>
            </a:r>
          </a:p>
        </p:txBody>
      </p:sp>
      <p:sp>
        <p:nvSpPr>
          <p:cNvPr id="10" name="">
            <a:extLst xmlns:a="http://schemas.openxmlformats.org/drawingml/2006/main">
              <a:ext uri="{FF2B5EF4-FFF2-40B4-BE49-F238E27FC236}">
                <a16:creationId xmlns:a16="http://schemas.microsoft.com/office/drawing/2014/main" id="{FB5E8174-587D-4410-B4B4-EF099DDBEB7E}"/>
              </a:ext>
            </a:extLst>
          </p:cNvPr>
          <p:cNvSpPr>
            <a:spLocks xmlns:a="http://schemas.openxmlformats.org/drawingml/2006/main" noGrp="1"/>
          </p:cNvSpPr>
          <p:nvPr/>
        </p:nvSpPr>
        <p:spPr>
          <a:xfrm xmlns:a="http://schemas.openxmlformats.org/drawingml/2006/main">
            <a:off x="800100" y="2647950"/>
            <a:ext cx="2270125"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Wähle bis zu drei aus 12 Prozessen.</a:t>
            </a:r>
          </a:p>
        </p:txBody>
      </p:sp>
      <p:sp>
        <p:nvSpPr>
          <p:cNvPr id="11" name="">
            <a:extLst xmlns:a="http://schemas.openxmlformats.org/drawingml/2006/main">
              <a:ext uri="{FF2B5EF4-FFF2-40B4-BE49-F238E27FC236}">
                <a16:creationId xmlns:a16="http://schemas.microsoft.com/office/drawing/2014/main" id="{D75DA686-22DD-41F2-982A-8ACAF64E5CC3}"/>
              </a:ext>
            </a:extLst>
          </p:cNvPr>
          <p:cNvSpPr>
            <a:spLocks xmlns:a="http://schemas.openxmlformats.org/drawingml/2006/main" noGrp="1"/>
          </p:cNvSpPr>
          <p:nvPr/>
        </p:nvSpPr>
        <p:spPr>
          <a:xfrm xmlns:a="http://schemas.openxmlformats.org/drawingml/2006/main">
            <a:off x="3451225" y="1790700"/>
            <a:ext cx="2651125" cy="1452563"/>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886B96DA-F571-44F3-B544-5E224DCFC17C}"/>
              </a:ext>
            </a:extLst>
          </p:cNvPr>
          <p:cNvSpPr>
            <a:spLocks xmlns:a="http://schemas.openxmlformats.org/drawingml/2006/main" noGrp="1"/>
          </p:cNvSpPr>
          <p:nvPr/>
        </p:nvSpPr>
        <p:spPr>
          <a:xfrm xmlns:a="http://schemas.openxmlformats.org/drawingml/2006/main">
            <a:off x="3641725" y="1962150"/>
            <a:ext cx="2270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  Dein heutiger Weg</a:t>
            </a:r>
          </a:p>
        </p:txBody>
      </p:sp>
      <p:sp>
        <p:nvSpPr>
          <p:cNvPr id="13" name="">
            <a:extLst xmlns:a="http://schemas.openxmlformats.org/drawingml/2006/main">
              <a:ext uri="{FF2B5EF4-FFF2-40B4-BE49-F238E27FC236}">
                <a16:creationId xmlns:a16="http://schemas.microsoft.com/office/drawing/2014/main" id="{50E4B2E4-26F5-456F-BF23-C82171E79B7E}"/>
              </a:ext>
            </a:extLst>
          </p:cNvPr>
          <p:cNvSpPr>
            <a:spLocks xmlns:a="http://schemas.openxmlformats.org/drawingml/2006/main" noGrp="1"/>
          </p:cNvSpPr>
          <p:nvPr/>
        </p:nvSpPr>
        <p:spPr>
          <a:xfrm xmlns:a="http://schemas.openxmlformats.org/drawingml/2006/main">
            <a:off x="3641725" y="2647950"/>
            <a:ext cx="2270125"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Ohne KI, Chat, Ordner mit Ablauf oder eigene App?</a:t>
            </a:r>
          </a:p>
        </p:txBody>
      </p:sp>
      <p:sp>
        <p:nvSpPr>
          <p:cNvPr id="14" name="">
            <a:extLst xmlns:a="http://schemas.openxmlformats.org/drawingml/2006/main">
              <a:ext uri="{FF2B5EF4-FFF2-40B4-BE49-F238E27FC236}">
                <a16:creationId xmlns:a16="http://schemas.microsoft.com/office/drawing/2014/main" id="{F905C05B-9FD4-4D75-B247-689FE66C91A8}"/>
              </a:ext>
            </a:extLst>
          </p:cNvPr>
          <p:cNvSpPr>
            <a:spLocks xmlns:a="http://schemas.openxmlformats.org/drawingml/2006/main" noGrp="1"/>
          </p:cNvSpPr>
          <p:nvPr/>
        </p:nvSpPr>
        <p:spPr>
          <a:xfrm xmlns:a="http://schemas.openxmlformats.org/drawingml/2006/main">
            <a:off x="6292850" y="1790700"/>
            <a:ext cx="2651125" cy="1452563"/>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5164335C-44D9-4982-BAC2-420EC674E7A8}"/>
              </a:ext>
            </a:extLst>
          </p:cNvPr>
          <p:cNvSpPr>
            <a:spLocks xmlns:a="http://schemas.openxmlformats.org/drawingml/2006/main" noGrp="1"/>
          </p:cNvSpPr>
          <p:nvPr/>
        </p:nvSpPr>
        <p:spPr>
          <a:xfrm xmlns:a="http://schemas.openxmlformats.org/drawingml/2006/main">
            <a:off x="6483350" y="1962150"/>
            <a:ext cx="2270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3  Datenklasse</a:t>
            </a:r>
          </a:p>
        </p:txBody>
      </p:sp>
      <p:sp>
        <p:nvSpPr>
          <p:cNvPr id="16" name="">
            <a:extLst xmlns:a="http://schemas.openxmlformats.org/drawingml/2006/main">
              <a:ext uri="{FF2B5EF4-FFF2-40B4-BE49-F238E27FC236}">
                <a16:creationId xmlns:a16="http://schemas.microsoft.com/office/drawing/2014/main" id="{D5B36518-A9F2-4A77-8B55-A44386D07F9A}"/>
              </a:ext>
            </a:extLst>
          </p:cNvPr>
          <p:cNvSpPr>
            <a:spLocks xmlns:a="http://schemas.openxmlformats.org/drawingml/2006/main" noGrp="1"/>
          </p:cNvSpPr>
          <p:nvPr/>
        </p:nvSpPr>
        <p:spPr>
          <a:xfrm xmlns:a="http://schemas.openxmlformats.org/drawingml/2006/main">
            <a:off x="6483350" y="2647950"/>
            <a:ext cx="2270125"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 öffentlich · B intern · C personenbezogen oder geheim</a:t>
            </a:r>
          </a:p>
        </p:txBody>
      </p:sp>
      <p:sp>
        <p:nvSpPr>
          <p:cNvPr id="17" name="">
            <a:extLst xmlns:a="http://schemas.openxmlformats.org/drawingml/2006/main">
              <a:ext uri="{FF2B5EF4-FFF2-40B4-BE49-F238E27FC236}">
                <a16:creationId xmlns:a16="http://schemas.microsoft.com/office/drawing/2014/main" id="{8196C661-BFF5-41F5-B032-C09647B722CC}"/>
              </a:ext>
            </a:extLst>
          </p:cNvPr>
          <p:cNvSpPr>
            <a:spLocks xmlns:a="http://schemas.openxmlformats.org/drawingml/2006/main" noGrp="1"/>
          </p:cNvSpPr>
          <p:nvPr/>
        </p:nvSpPr>
        <p:spPr>
          <a:xfrm xmlns:a="http://schemas.openxmlformats.org/drawingml/2006/main">
            <a:off x="609600" y="3433763"/>
            <a:ext cx="2651125" cy="1452563"/>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848ED11F-0107-4C9D-9C3B-0E0BA87DA17E}"/>
              </a:ext>
            </a:extLst>
          </p:cNvPr>
          <p:cNvSpPr>
            <a:spLocks xmlns:a="http://schemas.openxmlformats.org/drawingml/2006/main" noGrp="1"/>
          </p:cNvSpPr>
          <p:nvPr/>
        </p:nvSpPr>
        <p:spPr>
          <a:xfrm xmlns:a="http://schemas.openxmlformats.org/drawingml/2006/main">
            <a:off x="800100" y="3605213"/>
            <a:ext cx="2270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4  Entscheid durch Menschen</a:t>
            </a:r>
          </a:p>
        </p:txBody>
      </p:sp>
      <p:sp>
        <p:nvSpPr>
          <p:cNvPr id="19" name="">
            <a:extLst xmlns:a="http://schemas.openxmlformats.org/drawingml/2006/main">
              <a:ext uri="{FF2B5EF4-FFF2-40B4-BE49-F238E27FC236}">
                <a16:creationId xmlns:a16="http://schemas.microsoft.com/office/drawing/2014/main" id="{F751459F-DBBA-497C-80D3-88B7C4E975C8}"/>
              </a:ext>
            </a:extLst>
          </p:cNvPr>
          <p:cNvSpPr>
            <a:spLocks xmlns:a="http://schemas.openxmlformats.org/drawingml/2006/main" noGrp="1"/>
          </p:cNvSpPr>
          <p:nvPr/>
        </p:nvSpPr>
        <p:spPr>
          <a:xfrm xmlns:a="http://schemas.openxmlformats.org/drawingml/2006/main">
            <a:off x="800100" y="4291013"/>
            <a:ext cx="2270125"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Lege fest, an welcher Stelle du prüfst und entscheidest.</a:t>
            </a:r>
          </a:p>
        </p:txBody>
      </p:sp>
      <p:pic>
        <p:nvPicPr>
          <p:cNvPr id="43" name=""/>
          <p:cNvPicPr>
            <a:picLocks xmlns:a="http://schemas.openxmlformats.org/drawingml/2006/main" noChangeAspect="1"/>
          </p:cNvPicPr>
          <p:nvPr/>
        </p:nvPicPr>
        <p:blipFill>
          <a:blip xmlns:r="http://schemas.openxmlformats.org/officeDocument/2006/relationships" xmlns:a="http://schemas.openxmlformats.org/drawingml/2006/main" r:embed="Rc36c33a4939a4da7"/>
          <a:stretch xmlns:a="http://schemas.openxmlformats.org/drawingml/2006/main"/>
        </p:blipFill>
        <p:spPr>
          <a:xfrm xmlns:a="http://schemas.openxmlformats.org/drawingml/2006/main">
            <a:off x="9525000" y="2095500"/>
            <a:ext cx="1847850" cy="1847850"/>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F758BC02-1171-44A4-91A9-A3C532E90C83}"/>
              </a:ext>
            </a:extLst>
          </p:cNvPr>
          <p:cNvSpPr>
            <a:spLocks xmlns:a="http://schemas.openxmlformats.org/drawingml/2006/main" noGrp="1"/>
          </p:cNvSpPr>
          <p:nvPr/>
        </p:nvSpPr>
        <p:spPr>
          <a:xfrm xmlns:a="http://schemas.openxmlformats.org/drawingml/2006/main">
            <a:off x="9525000" y="4057650"/>
            <a:ext cx="18478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1">
                <a:solidFill>
                  <a:srgbClr val="2F1863"/>
                </a:solidFill>
                <a:latin typeface="Sora"/>
                <a:ea typeface="Sora"/>
                <a:cs typeface="Sora"/>
              </a:defRPr>
            </a:pPr>
            <a:r>
              <a:rPr sz="1350" b="1">
                <a:solidFill>
                  <a:srgbClr val="2F1863"/>
                </a:solidFill>
                <a:latin typeface="Sora"/>
                <a:ea typeface="Sora"/>
                <a:cs typeface="Sora"/>
              </a:rPr>
              <a:t>Im Hub öffnen</a:t>
            </a:r>
          </a:p>
        </p:txBody>
      </p:sp>
      <p:sp>
        <p:nvSpPr>
          <p:cNvPr id="22" name="">
            <a:extLst xmlns:a="http://schemas.openxmlformats.org/drawingml/2006/main">
              <a:ext uri="{FF2B5EF4-FFF2-40B4-BE49-F238E27FC236}">
                <a16:creationId xmlns:a16="http://schemas.microsoft.com/office/drawing/2014/main" id="{3FD2A5DD-9D0E-4F55-BF6D-2071452D87BA}"/>
              </a:ext>
            </a:extLst>
          </p:cNvPr>
          <p:cNvSpPr>
            <a:spLocks xmlns:a="http://schemas.openxmlformats.org/drawingml/2006/main" noGrp="1"/>
          </p:cNvSpPr>
          <p:nvPr/>
        </p:nvSpPr>
        <p:spPr>
          <a:xfrm xmlns:a="http://schemas.openxmlformats.org/drawingml/2006/main">
            <a:off x="609600" y="5238750"/>
            <a:ext cx="1085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2F1863"/>
                </a:solidFill>
                <a:latin typeface="Sora"/>
                <a:ea typeface="Sora"/>
                <a:cs typeface="Sora"/>
              </a:defRPr>
            </a:pPr>
            <a:r>
              <a:rPr sz="1650" b="0">
                <a:solidFill>
                  <a:srgbClr val="2F1863"/>
                </a:solidFill>
                <a:latin typeface="Sora"/>
                <a:ea typeface="Sora"/>
                <a:cs typeface="Sora"/>
              </a:rPr>
              <a:t>5 Minuten: im Hub auswählen · 5 Minuten: Ergebnis gemeinsam besprechen · Deine Einordnung als PDF</a:t>
            </a:r>
          </a:p>
        </p:txBody>
      </p:sp>
      <p:sp>
        <p:nvSpPr>
          <p:cNvPr id="23" name="">
            <a:extLst xmlns:a="http://schemas.openxmlformats.org/drawingml/2006/main">
              <a:ext uri="{FF2B5EF4-FFF2-40B4-BE49-F238E27FC236}">
                <a16:creationId xmlns:a16="http://schemas.microsoft.com/office/drawing/2014/main" id="{6A4F39FE-C3E8-4C53-80D8-1C23D38DC441}"/>
              </a:ext>
            </a:extLst>
          </p:cNvPr>
          <p:cNvSpPr>
            <a:spLocks xmlns:a="http://schemas.openxmlformats.org/drawingml/2006/main" noGrp="1"/>
          </p:cNvSpPr>
          <p:nvPr/>
        </p:nvSpPr>
        <p:spPr>
          <a:xfrm xmlns:a="http://schemas.openxmlformats.org/drawingml/2006/main">
            <a:off x="609600" y="5924550"/>
            <a:ext cx="714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c0a0236b71d3412c"/>
              </a:rPr>
              <a:t>Ergebnis im Raum öffnen ↗</a:t>
            </a:r>
          </a:p>
        </p:txBody>
      </p:sp>
    </p:spTree>
    <p:extLst>
      <p:ext uri="{BB962C8B-B14F-4D97-AF65-F5344CB8AC3E}">
        <p14:creationId xmlns:p14="http://schemas.microsoft.com/office/powerpoint/2010/main" val="81698997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7A38FCE-655B-4E7B-B887-94332CB5BE4B}"/>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71EA37E-F8FA-4041-8466-F6EFD4B5FC4B}"/>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17:45 · HH</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fdce5f637975477e"/>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a61f3cab6bb4be9"/>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A735A28-8D6F-4562-AAF8-E7A8CC9DBCC4}"/>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Ein Prozess zum Lesen</a:t>
            </a:r>
          </a:p>
        </p:txBody>
      </p:sp>
      <p:sp>
        <p:nvSpPr>
          <p:cNvPr id="6" name="">
            <a:extLst xmlns:a="http://schemas.openxmlformats.org/drawingml/2006/main">
              <a:ext uri="{FF2B5EF4-FFF2-40B4-BE49-F238E27FC236}">
                <a16:creationId xmlns:a16="http://schemas.microsoft.com/office/drawing/2014/main" id="{C433E968-F002-440E-916D-A940ADA7339A}"/>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07593338-B5A6-4686-9E85-E163B0815C42}"/>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17 / 37</a:t>
            </a:r>
          </a:p>
        </p:txBody>
      </p:sp>
      <p:sp>
        <p:nvSpPr>
          <p:cNvPr id="8" name="">
            <a:extLst xmlns:a="http://schemas.openxmlformats.org/drawingml/2006/main">
              <a:ext uri="{FF2B5EF4-FFF2-40B4-BE49-F238E27FC236}">
                <a16:creationId xmlns:a16="http://schemas.microsoft.com/office/drawing/2014/main" id="{60551A74-C0C2-4061-BC9E-2A7A4DCACEEF}"/>
              </a:ext>
            </a:extLst>
          </p:cNvPr>
          <p:cNvSpPr>
            <a:spLocks xmlns:a="http://schemas.openxmlformats.org/drawingml/2006/main" noGrp="1"/>
          </p:cNvSpPr>
          <p:nvPr/>
        </p:nvSpPr>
        <p:spPr>
          <a:xfrm xmlns:a="http://schemas.openxmlformats.org/drawingml/2006/main">
            <a:off x="609600" y="2076450"/>
            <a:ext cx="6191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2F1863"/>
                </a:solidFill>
                <a:latin typeface="Sora"/>
                <a:ea typeface="Sora"/>
                <a:cs typeface="Sora"/>
              </a:defRPr>
            </a:pPr>
            <a:r>
              <a:rPr sz="2250" b="0">
                <a:solidFill>
                  <a:srgbClr val="2F1863"/>
                </a:solidFill>
                <a:latin typeface="Sora"/>
                <a:ea typeface="Sora"/>
                <a:cs typeface="Sora"/>
              </a:rPr>
              <a:t>Ein Skill hält Schritte, Quellen und Haltepunkte schriftlich fest. Danach zeigen wir Computer Use am Rechner.</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02f5e178fc049aa"/>
          <a:stretch xmlns:a="http://schemas.openxmlformats.org/drawingml/2006/main"/>
        </p:blipFill>
        <p:spPr>
          <a:xfrm xmlns:a="http://schemas.openxmlformats.org/drawingml/2006/main">
            <a:off x="7334250" y="2236130"/>
            <a:ext cx="4238625" cy="2385740"/>
          </a:xfrm>
          <a:prstGeom xmlns:a="http://schemas.openxmlformats.org/drawingml/2006/main" prst="rect">
            <a:avLst/>
          </a:prstGeom>
        </p:spPr>
      </p:pic>
    </p:spTree>
    <p:extLst>
      <p:ext uri="{BB962C8B-B14F-4D97-AF65-F5344CB8AC3E}">
        <p14:creationId xmlns:p14="http://schemas.microsoft.com/office/powerpoint/2010/main" val="199713500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891140F0-F351-4604-83DF-1A246FA97C0A}"/>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60E3F20-2917-4B3E-9C56-6F7C1685FDAA}"/>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17:46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cf70496c3bc94dda"/>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2b79f4e287645af"/>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37434AE-E21E-4318-8A12-2ACF8A35848B}"/>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Ein Skill ist ein Ordner mit einer Anleitung</a:t>
            </a:r>
          </a:p>
        </p:txBody>
      </p:sp>
      <p:sp>
        <p:nvSpPr>
          <p:cNvPr id="6" name="">
            <a:extLst xmlns:a="http://schemas.openxmlformats.org/drawingml/2006/main">
              <a:ext uri="{FF2B5EF4-FFF2-40B4-BE49-F238E27FC236}">
                <a16:creationId xmlns:a16="http://schemas.microsoft.com/office/drawing/2014/main" id="{34476BDC-9A63-401A-AD18-05E61FC4B846}"/>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52452AA1-B475-4B31-9EAC-9A4B26C18B22}"/>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18 / 37</a:t>
            </a:r>
          </a:p>
        </p:txBody>
      </p:sp>
      <p:sp>
        <p:nvSpPr>
          <p:cNvPr id="8" name="">
            <a:extLst xmlns:a="http://schemas.openxmlformats.org/drawingml/2006/main">
              <a:ext uri="{FF2B5EF4-FFF2-40B4-BE49-F238E27FC236}">
                <a16:creationId xmlns:a16="http://schemas.microsoft.com/office/drawing/2014/main" id="{9272E4F5-B519-4042-80C5-10542D28CD8D}"/>
              </a:ext>
            </a:extLst>
          </p:cNvPr>
          <p:cNvSpPr>
            <a:spLocks xmlns:a="http://schemas.openxmlformats.org/drawingml/2006/main" noGrp="1"/>
          </p:cNvSpPr>
          <p:nvPr/>
        </p:nvSpPr>
        <p:spPr>
          <a:xfrm xmlns:a="http://schemas.openxmlformats.org/drawingml/2006/main">
            <a:off x="609600" y="1790700"/>
            <a:ext cx="3530600" cy="3143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5EDF2C5-B9E1-4515-BDE6-07BE1875420F}"/>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SKILL.md</a:t>
            </a:r>
          </a:p>
        </p:txBody>
      </p:sp>
      <p:sp>
        <p:nvSpPr>
          <p:cNvPr id="10" name="">
            <a:extLst xmlns:a="http://schemas.openxmlformats.org/drawingml/2006/main">
              <a:ext uri="{FF2B5EF4-FFF2-40B4-BE49-F238E27FC236}">
                <a16:creationId xmlns:a16="http://schemas.microsoft.com/office/drawing/2014/main" id="{2FAEBD35-89CD-45D8-B2A7-A8AFBED0E96D}"/>
              </a:ext>
            </a:extLst>
          </p:cNvPr>
          <p:cNvSpPr>
            <a:spLocks xmlns:a="http://schemas.openxmlformats.org/drawingml/2006/main" noGrp="1"/>
          </p:cNvSpPr>
          <p:nvPr/>
        </p:nvSpPr>
        <p:spPr>
          <a:xfrm xmlns:a="http://schemas.openxmlformats.org/drawingml/2006/main">
            <a:off x="800100" y="2647950"/>
            <a:ext cx="31496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Die Anleitung im Klartext: Zweck, Ablauf, Regeln.</a:t>
            </a:r>
          </a:p>
        </p:txBody>
      </p:sp>
      <p:sp>
        <p:nvSpPr>
          <p:cNvPr id="11" name="">
            <a:extLst xmlns:a="http://schemas.openxmlformats.org/drawingml/2006/main">
              <a:ext uri="{FF2B5EF4-FFF2-40B4-BE49-F238E27FC236}">
                <a16:creationId xmlns:a16="http://schemas.microsoft.com/office/drawing/2014/main" id="{492301DB-1418-4AD9-BF94-B709CA23F85C}"/>
              </a:ext>
            </a:extLst>
          </p:cNvPr>
          <p:cNvSpPr>
            <a:spLocks xmlns:a="http://schemas.openxmlformats.org/drawingml/2006/main" noGrp="1"/>
          </p:cNvSpPr>
          <p:nvPr/>
        </p:nvSpPr>
        <p:spPr>
          <a:xfrm xmlns:a="http://schemas.openxmlformats.org/drawingml/2006/main">
            <a:off x="4330700" y="1790700"/>
            <a:ext cx="3530600" cy="3143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3A48DAC9-4374-4AC3-8AD3-54133BB3BF00}"/>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references/</a:t>
            </a:r>
          </a:p>
        </p:txBody>
      </p:sp>
      <p:sp>
        <p:nvSpPr>
          <p:cNvPr id="13" name="">
            <a:extLst xmlns:a="http://schemas.openxmlformats.org/drawingml/2006/main">
              <a:ext uri="{FF2B5EF4-FFF2-40B4-BE49-F238E27FC236}">
                <a16:creationId xmlns:a16="http://schemas.microsoft.com/office/drawing/2014/main" id="{7E6863AA-0D42-46E8-867E-0417F54817FB}"/>
              </a:ext>
            </a:extLst>
          </p:cNvPr>
          <p:cNvSpPr>
            <a:spLocks xmlns:a="http://schemas.openxmlformats.org/drawingml/2006/main" noGrp="1"/>
          </p:cNvSpPr>
          <p:nvPr/>
        </p:nvSpPr>
        <p:spPr>
          <a:xfrm xmlns:a="http://schemas.openxmlformats.org/drawingml/2006/main">
            <a:off x="4521200" y="2647950"/>
            <a:ext cx="31496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Zum Nachschlagen: Quellenliste, Themen, Berichtsvorlage.</a:t>
            </a:r>
          </a:p>
        </p:txBody>
      </p:sp>
      <p:sp>
        <p:nvSpPr>
          <p:cNvPr id="14" name="">
            <a:extLst xmlns:a="http://schemas.openxmlformats.org/drawingml/2006/main">
              <a:ext uri="{FF2B5EF4-FFF2-40B4-BE49-F238E27FC236}">
                <a16:creationId xmlns:a16="http://schemas.microsoft.com/office/drawing/2014/main" id="{A97471BE-745A-4EA8-8F03-22243EA396F5}"/>
              </a:ext>
            </a:extLst>
          </p:cNvPr>
          <p:cNvSpPr>
            <a:spLocks xmlns:a="http://schemas.openxmlformats.org/drawingml/2006/main" noGrp="1"/>
          </p:cNvSpPr>
          <p:nvPr/>
        </p:nvSpPr>
        <p:spPr>
          <a:xfrm xmlns:a="http://schemas.openxmlformats.org/drawingml/2006/main">
            <a:off x="8051800" y="1790700"/>
            <a:ext cx="3530600" cy="3143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D3420EA2-B157-4E1D-A182-F70726F3CECB}"/>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Wird geladen</a:t>
            </a:r>
          </a:p>
        </p:txBody>
      </p:sp>
      <p:sp>
        <p:nvSpPr>
          <p:cNvPr id="16" name="">
            <a:extLst xmlns:a="http://schemas.openxmlformats.org/drawingml/2006/main">
              <a:ext uri="{FF2B5EF4-FFF2-40B4-BE49-F238E27FC236}">
                <a16:creationId xmlns:a16="http://schemas.microsoft.com/office/drawing/2014/main" id="{C63285DE-44CC-4F4F-A0E3-C46BBB2A16A2}"/>
              </a:ext>
            </a:extLst>
          </p:cNvPr>
          <p:cNvSpPr>
            <a:spLocks xmlns:a="http://schemas.openxmlformats.org/drawingml/2006/main" noGrp="1"/>
          </p:cNvSpPr>
          <p:nvPr/>
        </p:nvSpPr>
        <p:spPr>
          <a:xfrm xmlns:a="http://schemas.openxmlformats.org/drawingml/2006/main">
            <a:off x="8242300" y="2647950"/>
            <a:ext cx="31496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wenn deine Frage passt. Die Unterlagen erst, wenn sie gebraucht werden.</a:t>
            </a:r>
          </a:p>
        </p:txBody>
      </p:sp>
      <p:sp>
        <p:nvSpPr>
          <p:cNvPr id="17" name="">
            <a:extLst xmlns:a="http://schemas.openxmlformats.org/drawingml/2006/main">
              <a:ext uri="{FF2B5EF4-FFF2-40B4-BE49-F238E27FC236}">
                <a16:creationId xmlns:a16="http://schemas.microsoft.com/office/drawing/2014/main" id="{A54EF6F0-3526-46D1-A94D-EC8039292278}"/>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2F2F0B3-A90C-418B-9394-64A7D6357B07}"/>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Die Textdatei enthält die Anleitung. Ein Skill kann zusätzlich Programmcode enthalten.</a:t>
            </a:r>
          </a:p>
        </p:txBody>
      </p:sp>
    </p:spTree>
    <p:extLst>
      <p:ext uri="{BB962C8B-B14F-4D97-AF65-F5344CB8AC3E}">
        <p14:creationId xmlns:p14="http://schemas.microsoft.com/office/powerpoint/2010/main" val="1879218286"/>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F96C10F-E993-4F06-AD69-836F37AEAFB9}"/>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7FD8261-775D-4C6A-A80B-00FAE97DC3BF}"/>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17:47 · HH</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c6e24eeeffb40c9"/>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9b5fd38eb3d458e"/>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243BBDB-3B4F-4DC8-887F-BA3BB87ADE53}"/>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B Corp Navigator: Skill und Quelle prüfen</a:t>
            </a:r>
          </a:p>
        </p:txBody>
      </p:sp>
      <p:sp>
        <p:nvSpPr>
          <p:cNvPr id="6" name="">
            <a:extLst xmlns:a="http://schemas.openxmlformats.org/drawingml/2006/main">
              <a:ext uri="{FF2B5EF4-FFF2-40B4-BE49-F238E27FC236}">
                <a16:creationId xmlns:a16="http://schemas.microsoft.com/office/drawing/2014/main" id="{0E635CCD-3457-42AB-8746-E8C4D4309001}"/>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8EA0FEC4-E9AA-4F20-9C5C-8ECA68711119}"/>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19 / 37</a:t>
            </a:r>
          </a:p>
        </p:txBody>
      </p:sp>
      <p:sp>
        <p:nvSpPr>
          <p:cNvPr id="8" name="">
            <a:extLst xmlns:a="http://schemas.openxmlformats.org/drawingml/2006/main">
              <a:ext uri="{FF2B5EF4-FFF2-40B4-BE49-F238E27FC236}">
                <a16:creationId xmlns:a16="http://schemas.microsoft.com/office/drawing/2014/main" id="{7E8533EF-FB91-41F0-894A-825E5E09AE1E}"/>
              </a:ext>
            </a:extLst>
          </p:cNvPr>
          <p:cNvSpPr>
            <a:spLocks xmlns:a="http://schemas.openxmlformats.org/drawingml/2006/main" noGrp="1"/>
          </p:cNvSpPr>
          <p:nvPr/>
        </p:nvSpPr>
        <p:spPr>
          <a:xfrm xmlns:a="http://schemas.openxmlformats.org/drawingml/2006/main">
            <a:off x="609600" y="1857375"/>
            <a:ext cx="4286250" cy="3143250"/>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3266097E-50F4-4948-BF54-69FE4DA0BD8A}"/>
              </a:ext>
            </a:extLst>
          </p:cNvPr>
          <p:cNvSpPr>
            <a:spLocks xmlns:a="http://schemas.openxmlformats.org/drawingml/2006/main" noGrp="1"/>
          </p:cNvSpPr>
          <p:nvPr/>
        </p:nvSpPr>
        <p:spPr>
          <a:xfrm xmlns:a="http://schemas.openxmlformats.org/drawingml/2006/main">
            <a:off x="800100" y="2047875"/>
            <a:ext cx="3905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FFFFFF"/>
                </a:solidFill>
                <a:latin typeface="Sora"/>
                <a:ea typeface="Sora"/>
                <a:cs typeface="Sora"/>
              </a:defRPr>
            </a:pPr>
            <a:r>
              <a:rPr sz="1425" b="1">
                <a:solidFill>
                  <a:srgbClr val="FFFFFF"/>
                </a:solidFill>
                <a:latin typeface="Sora"/>
                <a:ea typeface="Sora"/>
                <a:cs typeface="Sora"/>
              </a:rPr>
              <a:t>certification-navigator / SKILL.md</a:t>
            </a:r>
          </a:p>
        </p:txBody>
      </p:sp>
      <p:sp>
        <p:nvSpPr>
          <p:cNvPr id="10" name="">
            <a:extLst xmlns:a="http://schemas.openxmlformats.org/drawingml/2006/main">
              <a:ext uri="{FF2B5EF4-FFF2-40B4-BE49-F238E27FC236}">
                <a16:creationId xmlns:a16="http://schemas.microsoft.com/office/drawing/2014/main" id="{2E3ADE41-57EA-4B07-8BB2-E8371ACEFDA1}"/>
              </a:ext>
            </a:extLst>
          </p:cNvPr>
          <p:cNvSpPr>
            <a:spLocks xmlns:a="http://schemas.openxmlformats.org/drawingml/2006/main" noGrp="1"/>
          </p:cNvSpPr>
          <p:nvPr/>
        </p:nvSpPr>
        <p:spPr>
          <a:xfrm xmlns:a="http://schemas.openxmlformats.org/drawingml/2006/main">
            <a:off x="800100" y="2543175"/>
            <a:ext cx="3905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FF7D4E"/>
                </a:solidFill>
                <a:latin typeface="Sora"/>
                <a:ea typeface="Sora"/>
                <a:cs typeface="Sora"/>
              </a:defRPr>
            </a:pPr>
            <a:r>
              <a:rPr sz="1650" b="1">
                <a:solidFill>
                  <a:srgbClr val="FF7D4E"/>
                </a:solidFill>
                <a:latin typeface="Sora"/>
                <a:ea typeface="Sora"/>
                <a:cs typeface="Sora"/>
              </a:rPr>
              <a:t>Was der Skill festlegt</a:t>
            </a:r>
          </a:p>
        </p:txBody>
      </p:sp>
      <p:sp>
        <p:nvSpPr>
          <p:cNvPr id="11" name="">
            <a:extLst xmlns:a="http://schemas.openxmlformats.org/drawingml/2006/main">
              <a:ext uri="{FF2B5EF4-FFF2-40B4-BE49-F238E27FC236}">
                <a16:creationId xmlns:a16="http://schemas.microsoft.com/office/drawing/2014/main" id="{D8F7719C-553A-4B65-87E4-7830E835E791}"/>
              </a:ext>
            </a:extLst>
          </p:cNvPr>
          <p:cNvSpPr>
            <a:spLocks xmlns:a="http://schemas.openxmlformats.org/drawingml/2006/main" noGrp="1"/>
          </p:cNvSpPr>
          <p:nvPr/>
        </p:nvSpPr>
        <p:spPr>
          <a:xfrm xmlns:a="http://schemas.openxmlformats.org/drawingml/2006/main">
            <a:off x="800100" y="3048000"/>
            <a:ext cx="3905250"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1. Eignung und Anforderungen prüfen</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2. In V2.2 nach Fundstellen suchen</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3. Fehlende Angaben offenlassen</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4. Fragen für die Prüfung ausgeben</a:t>
            </a:r>
          </a:p>
        </p:txBody>
      </p:sp>
      <p:sp>
        <p:nvSpPr>
          <p:cNvPr id="12" name="">
            <a:extLst xmlns:a="http://schemas.openxmlformats.org/drawingml/2006/main">
              <a:ext uri="{FF2B5EF4-FFF2-40B4-BE49-F238E27FC236}">
                <a16:creationId xmlns:a16="http://schemas.microsoft.com/office/drawing/2014/main" id="{1F5519FE-4F92-4EED-BB20-22E3130D738F}"/>
              </a:ext>
            </a:extLst>
          </p:cNvPr>
          <p:cNvSpPr>
            <a:spLocks xmlns:a="http://schemas.openxmlformats.org/drawingml/2006/main" noGrp="1"/>
          </p:cNvSpPr>
          <p:nvPr/>
        </p:nvSpPr>
        <p:spPr>
          <a:xfrm xmlns:a="http://schemas.openxmlformats.org/drawingml/2006/main">
            <a:off x="5191125" y="1857375"/>
            <a:ext cx="6191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Nutze den Skill certification-navigator. Eine Treuhandfirma in Vaduz hat 12 Mitarbeitende. Welche Angaben fehlen für eine B-Corp-Zertifizierung? Nenne Version und Seite der Quelle.</a:t>
            </a:r>
          </a:p>
        </p:txBody>
      </p:sp>
      <p:sp>
        <p:nvSpPr>
          <p:cNvPr id="13" name="">
            <a:extLst xmlns:a="http://schemas.openxmlformats.org/drawingml/2006/main">
              <a:ext uri="{FF2B5EF4-FFF2-40B4-BE49-F238E27FC236}">
                <a16:creationId xmlns:a16="http://schemas.microsoft.com/office/drawing/2014/main" id="{9A046FA7-0BD7-4562-BF08-193D8DC0737D}"/>
              </a:ext>
            </a:extLst>
          </p:cNvPr>
          <p:cNvSpPr>
            <a:spLocks xmlns:a="http://schemas.openxmlformats.org/drawingml/2006/main" noGrp="1"/>
          </p:cNvSpPr>
          <p:nvPr/>
        </p:nvSpPr>
        <p:spPr>
          <a:xfrm xmlns:a="http://schemas.openxmlformats.org/drawingml/2006/main">
            <a:off x="5191125" y="3257550"/>
            <a:ext cx="6191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Skill-Datei zeigen, Frage hier im Codex-Chat stellen. Fundstelle und offene Punkte gemeinsam prüfen.</a:t>
            </a:r>
          </a:p>
        </p:txBody>
      </p:sp>
      <p:sp>
        <p:nvSpPr>
          <p:cNvPr id="14" name="">
            <a:extLst xmlns:a="http://schemas.openxmlformats.org/drawingml/2006/main">
              <a:ext uri="{FF2B5EF4-FFF2-40B4-BE49-F238E27FC236}">
                <a16:creationId xmlns:a16="http://schemas.microsoft.com/office/drawing/2014/main" id="{77EEEE2D-D6BE-4077-AA11-D827F5169346}"/>
              </a:ext>
            </a:extLst>
          </p:cNvPr>
          <p:cNvSpPr>
            <a:spLocks xmlns:a="http://schemas.openxmlformats.org/drawingml/2006/main" noGrp="1"/>
          </p:cNvSpPr>
          <p:nvPr/>
        </p:nvSpPr>
        <p:spPr>
          <a:xfrm xmlns:a="http://schemas.openxmlformats.org/drawingml/2006/main">
            <a:off x="5191125" y="4048125"/>
            <a:ext cx="6191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2F1863"/>
                </a:solidFill>
                <a:latin typeface="Sora"/>
                <a:ea typeface="Sora"/>
                <a:cs typeface="Sora"/>
              </a:defRPr>
            </a:pPr>
            <a:r>
              <a:rPr sz="1350" b="0">
                <a:solidFill>
                  <a:srgbClr val="2F1863"/>
                </a:solidFill>
                <a:latin typeface="Sora"/>
                <a:ea typeface="Sora"/>
                <a:cs typeface="Sora"/>
              </a:rPr>
              <a:t>Die PDF hat 1'245 Seiten, B Lab Standards V2.2 vom 20. Februar 2026. Vor einer Entscheidung Fundstelle und aktuelle Fassung prüfen.</a:t>
            </a:r>
          </a:p>
        </p:txBody>
      </p:sp>
      <p:sp>
        <p:nvSpPr>
          <p:cNvPr id="15" name="">
            <a:extLst xmlns:a="http://schemas.openxmlformats.org/drawingml/2006/main">
              <a:ext uri="{FF2B5EF4-FFF2-40B4-BE49-F238E27FC236}">
                <a16:creationId xmlns:a16="http://schemas.microsoft.com/office/drawing/2014/main" id="{DE60600A-00CD-458E-B5F6-BED49BC99138}"/>
              </a:ext>
            </a:extLst>
          </p:cNvPr>
          <p:cNvSpPr>
            <a:spLocks xmlns:a="http://schemas.openxmlformats.org/drawingml/2006/main" noGrp="1"/>
          </p:cNvSpPr>
          <p:nvPr/>
        </p:nvSpPr>
        <p:spPr>
          <a:xfrm xmlns:a="http://schemas.openxmlformats.org/drawingml/2006/main">
            <a:off x="5191125" y="507682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42e04625f3174a8f"/>
              </a:rPr>
              <a:t>Skill herunterladen</a:t>
            </a:r>
          </a:p>
        </p:txBody>
      </p:sp>
      <p:sp>
        <p:nvSpPr>
          <p:cNvPr id="16" name="">
            <a:extLst xmlns:a="http://schemas.openxmlformats.org/drawingml/2006/main">
              <a:ext uri="{FF2B5EF4-FFF2-40B4-BE49-F238E27FC236}">
                <a16:creationId xmlns:a16="http://schemas.microsoft.com/office/drawing/2014/main" id="{13849373-277B-4E4A-AD23-400FCCBD1524}"/>
              </a:ext>
            </a:extLst>
          </p:cNvPr>
          <p:cNvSpPr>
            <a:spLocks xmlns:a="http://schemas.openxmlformats.org/drawingml/2006/main" noGrp="1"/>
          </p:cNvSpPr>
          <p:nvPr/>
        </p:nvSpPr>
        <p:spPr>
          <a:xfrm xmlns:a="http://schemas.openxmlformats.org/drawingml/2006/main">
            <a:off x="5191125" y="5505450"/>
            <a:ext cx="5715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03d75886286d4261"/>
              </a:rPr>
              <a:t>PDF und aktuelle Fassung</a:t>
            </a:r>
          </a:p>
        </p:txBody>
      </p:sp>
    </p:spTree>
    <p:extLst>
      <p:ext uri="{BB962C8B-B14F-4D97-AF65-F5344CB8AC3E}">
        <p14:creationId xmlns:p14="http://schemas.microsoft.com/office/powerpoint/2010/main" val="670555457"/>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A4D76A79-F1B0-43D8-BBE1-838D7E4F61EA}"/>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C351B25-F847-41C8-ADC9-2AC29F524E78}"/>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17:48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98810674695e45d6"/>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b34801c7ad7a4a1b"/>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70821CD-35A8-4CA9-9BD8-7336A3E0CCEE}"/>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Drei Regeln machen daraus ein Compliance-Werkzeug</a:t>
            </a:r>
          </a:p>
        </p:txBody>
      </p:sp>
      <p:sp>
        <p:nvSpPr>
          <p:cNvPr id="6" name="">
            <a:extLst xmlns:a="http://schemas.openxmlformats.org/drawingml/2006/main">
              <a:ext uri="{FF2B5EF4-FFF2-40B4-BE49-F238E27FC236}">
                <a16:creationId xmlns:a16="http://schemas.microsoft.com/office/drawing/2014/main" id="{FFF53D34-FFA2-48AC-B2D2-83A069A40DFD}"/>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1BE5B94E-7AB5-4685-BE9A-62931BA0AE59}"/>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20 / 37</a:t>
            </a:r>
          </a:p>
        </p:txBody>
      </p:sp>
      <p:sp>
        <p:nvSpPr>
          <p:cNvPr id="8" name="">
            <a:extLst xmlns:a="http://schemas.openxmlformats.org/drawingml/2006/main">
              <a:ext uri="{FF2B5EF4-FFF2-40B4-BE49-F238E27FC236}">
                <a16:creationId xmlns:a16="http://schemas.microsoft.com/office/drawing/2014/main" id="{8CE83938-FDC2-42A5-9648-992339E2C3DE}"/>
              </a:ext>
            </a:extLst>
          </p:cNvPr>
          <p:cNvSpPr>
            <a:spLocks xmlns:a="http://schemas.openxmlformats.org/drawingml/2006/main" noGrp="1"/>
          </p:cNvSpPr>
          <p:nvPr/>
        </p:nvSpPr>
        <p:spPr>
          <a:xfrm xmlns:a="http://schemas.openxmlformats.org/drawingml/2006/main">
            <a:off x="609600" y="1790700"/>
            <a:ext cx="3530600" cy="33337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09A3EE43-D278-473E-BA4D-A13C0C64D7B6}"/>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1  Nur zugelassene Quellen</a:t>
            </a:r>
          </a:p>
        </p:txBody>
      </p:sp>
      <p:sp>
        <p:nvSpPr>
          <p:cNvPr id="10" name="">
            <a:extLst xmlns:a="http://schemas.openxmlformats.org/drawingml/2006/main">
              <a:ext uri="{FF2B5EF4-FFF2-40B4-BE49-F238E27FC236}">
                <a16:creationId xmlns:a16="http://schemas.microsoft.com/office/drawing/2014/main" id="{D8C81F48-A193-4A7A-B81C-6B6B11511276}"/>
              </a:ext>
            </a:extLst>
          </p:cNvPr>
          <p:cNvSpPr>
            <a:spLocks xmlns:a="http://schemas.openxmlformats.org/drawingml/2006/main" noGrp="1"/>
          </p:cNvSpPr>
          <p:nvPr/>
        </p:nvSpPr>
        <p:spPr>
          <a:xfrm xmlns:a="http://schemas.openxmlformats.org/drawingml/2006/main">
            <a:off x="800100" y="2647950"/>
            <a:ext cx="31496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Die Liste ist abschliessend. Was nicht darauf steht, wird nicht geprüft.</a:t>
            </a:r>
          </a:p>
        </p:txBody>
      </p:sp>
      <p:sp>
        <p:nvSpPr>
          <p:cNvPr id="11" name="">
            <a:extLst xmlns:a="http://schemas.openxmlformats.org/drawingml/2006/main">
              <a:ext uri="{FF2B5EF4-FFF2-40B4-BE49-F238E27FC236}">
                <a16:creationId xmlns:a16="http://schemas.microsoft.com/office/drawing/2014/main" id="{F0194829-D313-4A58-B75F-B76A6C4FF7FD}"/>
              </a:ext>
            </a:extLst>
          </p:cNvPr>
          <p:cNvSpPr>
            <a:spLocks xmlns:a="http://schemas.openxmlformats.org/drawingml/2006/main" noGrp="1"/>
          </p:cNvSpPr>
          <p:nvPr/>
        </p:nvSpPr>
        <p:spPr>
          <a:xfrm xmlns:a="http://schemas.openxmlformats.org/drawingml/2006/main">
            <a:off x="4330700" y="1790700"/>
            <a:ext cx="3530600" cy="33337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5151D871-239B-4AC2-9600-37A795E5FA4C}"/>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2  Jede Aussage hat einen Beleg</a:t>
            </a:r>
          </a:p>
        </p:txBody>
      </p:sp>
      <p:sp>
        <p:nvSpPr>
          <p:cNvPr id="13" name="">
            <a:extLst xmlns:a="http://schemas.openxmlformats.org/drawingml/2006/main">
              <a:ext uri="{FF2B5EF4-FFF2-40B4-BE49-F238E27FC236}">
                <a16:creationId xmlns:a16="http://schemas.microsoft.com/office/drawing/2014/main" id="{D35D1E65-6023-47CC-8800-F3D35EA0F8E5}"/>
              </a:ext>
            </a:extLst>
          </p:cNvPr>
          <p:cNvSpPr>
            <a:spLocks xmlns:a="http://schemas.openxmlformats.org/drawingml/2006/main" noGrp="1"/>
          </p:cNvSpPr>
          <p:nvPr/>
        </p:nvSpPr>
        <p:spPr>
          <a:xfrm xmlns:a="http://schemas.openxmlformats.org/drawingml/2006/main">
            <a:off x="4521200" y="2647950"/>
            <a:ext cx="31496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Quelle, Datum, Link, wörtliches Zitat. Fehlt etwas, steht dort «nicht belegt».</a:t>
            </a:r>
          </a:p>
        </p:txBody>
      </p:sp>
      <p:sp>
        <p:nvSpPr>
          <p:cNvPr id="14" name="">
            <a:extLst xmlns:a="http://schemas.openxmlformats.org/drawingml/2006/main">
              <a:ext uri="{FF2B5EF4-FFF2-40B4-BE49-F238E27FC236}">
                <a16:creationId xmlns:a16="http://schemas.microsoft.com/office/drawing/2014/main" id="{8E7D279D-7598-46A3-8194-ADA68FA3B222}"/>
              </a:ext>
            </a:extLst>
          </p:cNvPr>
          <p:cNvSpPr>
            <a:spLocks xmlns:a="http://schemas.openxmlformats.org/drawingml/2006/main" noGrp="1"/>
          </p:cNvSpPr>
          <p:nvPr/>
        </p:nvSpPr>
        <p:spPr>
          <a:xfrm xmlns:a="http://schemas.openxmlformats.org/drawingml/2006/main">
            <a:off x="8051800" y="1790700"/>
            <a:ext cx="3530600" cy="33337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EEAAD64F-1BC3-4189-8B45-52778538D522}"/>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3  Ein Mensch entscheidet</a:t>
            </a:r>
          </a:p>
        </p:txBody>
      </p:sp>
      <p:sp>
        <p:nvSpPr>
          <p:cNvPr id="16" name="">
            <a:extLst xmlns:a="http://schemas.openxmlformats.org/drawingml/2006/main">
              <a:ext uri="{FF2B5EF4-FFF2-40B4-BE49-F238E27FC236}">
                <a16:creationId xmlns:a16="http://schemas.microsoft.com/office/drawing/2014/main" id="{3F2146F7-458C-404C-BE56-0430833EB254}"/>
              </a:ext>
            </a:extLst>
          </p:cNvPr>
          <p:cNvSpPr>
            <a:spLocks xmlns:a="http://schemas.openxmlformats.org/drawingml/2006/main" noGrp="1"/>
          </p:cNvSpPr>
          <p:nvPr/>
        </p:nvSpPr>
        <p:spPr>
          <a:xfrm xmlns:a="http://schemas.openxmlformats.org/drawingml/2006/main">
            <a:off x="8242300" y="2647950"/>
            <a:ext cx="31496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Die KI bewertet nicht. Vor dem Versand gibt ein Mensch frei.</a:t>
            </a:r>
          </a:p>
        </p:txBody>
      </p:sp>
      <p:sp>
        <p:nvSpPr>
          <p:cNvPr id="17" name="">
            <a:extLst xmlns:a="http://schemas.openxmlformats.org/drawingml/2006/main">
              <a:ext uri="{FF2B5EF4-FFF2-40B4-BE49-F238E27FC236}">
                <a16:creationId xmlns:a16="http://schemas.microsoft.com/office/drawing/2014/main" id="{546C9F24-DA47-403A-9D16-8119399593DF}"/>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3440EBE-53CE-414B-8CE7-9BBE4C2269C1}"/>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Ohne diese Regeln entsteht ein Textgenerator mit Compliance-Wörtern. Alle drei stecken im Beispiel-Monitor. Im Tagessprint passt dein Team sie an den eigenen Fall an.</a:t>
            </a:r>
          </a:p>
        </p:txBody>
      </p:sp>
    </p:spTree>
    <p:extLst>
      <p:ext uri="{BB962C8B-B14F-4D97-AF65-F5344CB8AC3E}">
        <p14:creationId xmlns:p14="http://schemas.microsoft.com/office/powerpoint/2010/main" val="1354274829"/>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3D7A406-A035-4C3A-8515-890DCBD330FD}"/>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367AA2F-972B-4713-A062-E109CECEAA07}"/>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17:49 · HH</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8291e51c1e443fd"/>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fa015f2be884385"/>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958B71E-4C60-4A4A-A24C-7A8E1FEF4595}"/>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Computer Use: Aus der Umfrage werden Grafiken</a:t>
            </a:r>
          </a:p>
        </p:txBody>
      </p:sp>
      <p:sp>
        <p:nvSpPr>
          <p:cNvPr id="6" name="">
            <a:extLst xmlns:a="http://schemas.openxmlformats.org/drawingml/2006/main">
              <a:ext uri="{FF2B5EF4-FFF2-40B4-BE49-F238E27FC236}">
                <a16:creationId xmlns:a16="http://schemas.microsoft.com/office/drawing/2014/main" id="{89F907EC-25D8-4A55-9613-0C9E612E8F55}"/>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C8E320D2-8539-47AC-803F-C18BBE69A3F3}"/>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21 / 37</a:t>
            </a:r>
          </a:p>
        </p:txBody>
      </p:sp>
      <p:sp>
        <p:nvSpPr>
          <p:cNvPr id="8" name="">
            <a:extLst xmlns:a="http://schemas.openxmlformats.org/drawingml/2006/main">
              <a:ext uri="{FF2B5EF4-FFF2-40B4-BE49-F238E27FC236}">
                <a16:creationId xmlns:a16="http://schemas.microsoft.com/office/drawing/2014/main" id="{D3C79888-B1F6-47CD-A051-FF24063B63BF}"/>
              </a:ext>
            </a:extLst>
          </p:cNvPr>
          <p:cNvSpPr>
            <a:spLocks xmlns:a="http://schemas.openxmlformats.org/drawingml/2006/main" noGrp="1"/>
          </p:cNvSpPr>
          <p:nvPr/>
        </p:nvSpPr>
        <p:spPr>
          <a:xfrm xmlns:a="http://schemas.openxmlformats.org/drawingml/2006/main">
            <a:off x="609600" y="1828800"/>
            <a:ext cx="485775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2F1863"/>
                </a:solidFill>
                <a:latin typeface="Sora"/>
                <a:ea typeface="Sora"/>
                <a:cs typeface="Sora"/>
              </a:defRPr>
            </a:pPr>
            <a:r>
              <a:rPr sz="2025" b="0">
                <a:solidFill>
                  <a:srgbClr val="2F1863"/>
                </a:solidFill>
                <a:latin typeface="Sora"/>
                <a:ea typeface="Sora"/>
                <a:cs typeface="Sora"/>
              </a:rPr>
              <a:t>Codex öffnet die vollständige Originalauswertung und liest alle Antworten auf Frage 5.</a:t>
            </a:r>
          </a:p>
          <a:p xmlns:a="http://schemas.openxmlformats.org/drawingml/2006/main">
            <a:r>
              <a:t/>
            </a:r>
          </a:p>
          <a:p xmlns:a="http://schemas.openxmlformats.org/drawingml/2006/main">
            <a:pPr>
              <a:defRPr sz="2025" b="0">
                <a:solidFill>
                  <a:srgbClr val="2F1863"/>
                </a:solidFill>
                <a:latin typeface="Sora"/>
                <a:ea typeface="Sora"/>
                <a:cs typeface="Sora"/>
              </a:defRPr>
            </a:pPr>
            <a:r>
              <a:rPr sz="2025" b="0">
                <a:solidFill>
                  <a:srgbClr val="2F1863"/>
                </a:solidFill>
                <a:latin typeface="Sora"/>
                <a:ea typeface="Sora"/>
                <a:cs typeface="Sora"/>
              </a:rPr>
              <a:t>Aus dem Freitext entstehen eine Rangfolge codierter Themen und eine Grafik mit wörtlichen Aussagen. Codex fügt beide in Google Slides ein.</a:t>
            </a:r>
          </a:p>
        </p:txBody>
      </p:sp>
      <p:sp>
        <p:nvSpPr>
          <p:cNvPr id="9" name="">
            <a:extLst xmlns:a="http://schemas.openxmlformats.org/drawingml/2006/main">
              <a:ext uri="{FF2B5EF4-FFF2-40B4-BE49-F238E27FC236}">
                <a16:creationId xmlns:a16="http://schemas.microsoft.com/office/drawing/2014/main" id="{D0C95623-17A4-4EA1-A3C3-953AE011956A}"/>
              </a:ext>
            </a:extLst>
          </p:cNvPr>
          <p:cNvSpPr>
            <a:spLocks xmlns:a="http://schemas.openxmlformats.org/drawingml/2006/main" noGrp="1"/>
          </p:cNvSpPr>
          <p:nvPr/>
        </p:nvSpPr>
        <p:spPr>
          <a:xfrm xmlns:a="http://schemas.openxmlformats.org/drawingml/2006/main">
            <a:off x="5953125" y="1790700"/>
            <a:ext cx="27146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A050BA9-D19B-45D7-A301-E47A3F7BA071}"/>
              </a:ext>
            </a:extLst>
          </p:cNvPr>
          <p:cNvSpPr>
            <a:spLocks xmlns:a="http://schemas.openxmlformats.org/drawingml/2006/main" noGrp="1"/>
          </p:cNvSpPr>
          <p:nvPr/>
        </p:nvSpPr>
        <p:spPr>
          <a:xfrm xmlns:a="http://schemas.openxmlformats.org/drawingml/2006/main">
            <a:off x="6143625" y="1962150"/>
            <a:ext cx="23336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1">
                <a:solidFill>
                  <a:srgbClr val="2F1863"/>
                </a:solidFill>
                <a:latin typeface="Sora"/>
                <a:ea typeface="Sora"/>
                <a:cs typeface="Sora"/>
              </a:defRPr>
            </a:pPr>
            <a:r>
              <a:rPr sz="1875" b="1">
                <a:solidFill>
                  <a:srgbClr val="2F1863"/>
                </a:solidFill>
                <a:latin typeface="Sora"/>
                <a:ea typeface="Sora"/>
                <a:cs typeface="Sora"/>
              </a:rPr>
              <a:t>32</a:t>
            </a:r>
          </a:p>
        </p:txBody>
      </p:sp>
      <p:sp>
        <p:nvSpPr>
          <p:cNvPr id="11" name="">
            <a:extLst xmlns:a="http://schemas.openxmlformats.org/drawingml/2006/main">
              <a:ext uri="{FF2B5EF4-FFF2-40B4-BE49-F238E27FC236}">
                <a16:creationId xmlns:a16="http://schemas.microsoft.com/office/drawing/2014/main" id="{72BCC697-F2D5-458D-BD79-D9C58AA04EF4}"/>
              </a:ext>
            </a:extLst>
          </p:cNvPr>
          <p:cNvSpPr>
            <a:spLocks xmlns:a="http://schemas.openxmlformats.org/drawingml/2006/main" noGrp="1"/>
          </p:cNvSpPr>
          <p:nvPr/>
        </p:nvSpPr>
        <p:spPr>
          <a:xfrm xmlns:a="http://schemas.openxmlformats.org/drawingml/2006/main">
            <a:off x="6143625" y="2647950"/>
            <a:ext cx="2333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Offene Antworten</a:t>
            </a:r>
          </a:p>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Frage 5</a:t>
            </a:r>
          </a:p>
        </p:txBody>
      </p:sp>
      <p:sp>
        <p:nvSpPr>
          <p:cNvPr id="12" name="">
            <a:extLst xmlns:a="http://schemas.openxmlformats.org/drawingml/2006/main">
              <a:ext uri="{FF2B5EF4-FFF2-40B4-BE49-F238E27FC236}">
                <a16:creationId xmlns:a16="http://schemas.microsoft.com/office/drawing/2014/main" id="{61974FE7-D9DB-4149-9001-EE812BB0F054}"/>
              </a:ext>
            </a:extLst>
          </p:cNvPr>
          <p:cNvSpPr>
            <a:spLocks xmlns:a="http://schemas.openxmlformats.org/drawingml/2006/main" noGrp="1"/>
          </p:cNvSpPr>
          <p:nvPr/>
        </p:nvSpPr>
        <p:spPr>
          <a:xfrm xmlns:a="http://schemas.openxmlformats.org/drawingml/2006/main">
            <a:off x="8858250" y="1790700"/>
            <a:ext cx="27146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644806BF-1D49-4491-B526-12781D0ACFAE}"/>
              </a:ext>
            </a:extLst>
          </p:cNvPr>
          <p:cNvSpPr>
            <a:spLocks xmlns:a="http://schemas.openxmlformats.org/drawingml/2006/main" noGrp="1"/>
          </p:cNvSpPr>
          <p:nvPr/>
        </p:nvSpPr>
        <p:spPr>
          <a:xfrm xmlns:a="http://schemas.openxmlformats.org/drawingml/2006/main">
            <a:off x="9048750" y="1962150"/>
            <a:ext cx="23336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1">
                <a:solidFill>
                  <a:srgbClr val="2F1863"/>
                </a:solidFill>
                <a:latin typeface="Sora"/>
                <a:ea typeface="Sora"/>
                <a:cs typeface="Sora"/>
              </a:defRPr>
            </a:pPr>
            <a:r>
              <a:rPr sz="1875" b="1">
                <a:solidFill>
                  <a:srgbClr val="2F1863"/>
                </a:solidFill>
                <a:latin typeface="Sora"/>
                <a:ea typeface="Sora"/>
                <a:cs typeface="Sora"/>
              </a:rPr>
              <a:t>2  Grafiken</a:t>
            </a:r>
          </a:p>
        </p:txBody>
      </p:sp>
      <p:sp>
        <p:nvSpPr>
          <p:cNvPr id="14" name="">
            <a:extLst xmlns:a="http://schemas.openxmlformats.org/drawingml/2006/main">
              <a:ext uri="{FF2B5EF4-FFF2-40B4-BE49-F238E27FC236}">
                <a16:creationId xmlns:a16="http://schemas.microsoft.com/office/drawing/2014/main" id="{8ADF5639-DA20-42BF-BBDD-D4D3CB2872EA}"/>
              </a:ext>
            </a:extLst>
          </p:cNvPr>
          <p:cNvSpPr>
            <a:spLocks xmlns:a="http://schemas.openxmlformats.org/drawingml/2006/main" noGrp="1"/>
          </p:cNvSpPr>
          <p:nvPr/>
        </p:nvSpPr>
        <p:spPr>
          <a:xfrm xmlns:a="http://schemas.openxmlformats.org/drawingml/2006/main">
            <a:off x="9048750" y="2647950"/>
            <a:ext cx="2333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Eine Quelle</a:t>
            </a:r>
          </a:p>
        </p:txBody>
      </p:sp>
      <p:sp>
        <p:nvSpPr>
          <p:cNvPr id="15" name="">
            <a:extLst xmlns:a="http://schemas.openxmlformats.org/drawingml/2006/main">
              <a:ext uri="{FF2B5EF4-FFF2-40B4-BE49-F238E27FC236}">
                <a16:creationId xmlns:a16="http://schemas.microsoft.com/office/drawing/2014/main" id="{617DF8F3-0CF2-45E2-8DE6-9AC54B1A549C}"/>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0BD31123-54A3-4B95-9123-39102294190F}"/>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Live am Moderationsrechner. Auf den Ergebnisfolien stehen keine Kontaktdaten.</a:t>
            </a:r>
          </a:p>
        </p:txBody>
      </p:sp>
    </p:spTree>
    <p:extLst>
      <p:ext uri="{BB962C8B-B14F-4D97-AF65-F5344CB8AC3E}">
        <p14:creationId xmlns:p14="http://schemas.microsoft.com/office/powerpoint/2010/main" val="1753005629"/>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22B0693-8099-4B3C-8C7F-0D64352189E4}"/>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90B6BBD-CE8E-450F-BABF-9FCE31D590FB}"/>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17:50 · HH</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771cf08392bb4ce9"/>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8dad8775ba84d07"/>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171BCB2-5E84-4CBA-81AA-1AD67BC83E22}"/>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Drei Fragen vor dem Bildschirm-Einsatz</a:t>
            </a:r>
          </a:p>
        </p:txBody>
      </p:sp>
      <p:sp>
        <p:nvSpPr>
          <p:cNvPr id="6" name="">
            <a:extLst xmlns:a="http://schemas.openxmlformats.org/drawingml/2006/main">
              <a:ext uri="{FF2B5EF4-FFF2-40B4-BE49-F238E27FC236}">
                <a16:creationId xmlns:a16="http://schemas.microsoft.com/office/drawing/2014/main" id="{CCF5BC5C-1D16-433C-8ADE-C9A74E969849}"/>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E3578357-F154-413C-8F15-E0EC5F1B492D}"/>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22 / 37</a:t>
            </a:r>
          </a:p>
        </p:txBody>
      </p:sp>
      <p:sp>
        <p:nvSpPr>
          <p:cNvPr id="8" name="">
            <a:extLst xmlns:a="http://schemas.openxmlformats.org/drawingml/2006/main">
              <a:ext uri="{FF2B5EF4-FFF2-40B4-BE49-F238E27FC236}">
                <a16:creationId xmlns:a16="http://schemas.microsoft.com/office/drawing/2014/main" id="{32016864-5633-4796-9392-67161F9650AD}"/>
              </a:ext>
            </a:extLst>
          </p:cNvPr>
          <p:cNvSpPr>
            <a:spLocks xmlns:a="http://schemas.openxmlformats.org/drawingml/2006/main" noGrp="1"/>
          </p:cNvSpPr>
          <p:nvPr/>
        </p:nvSpPr>
        <p:spPr>
          <a:xfrm xmlns:a="http://schemas.openxmlformats.org/drawingml/2006/main">
            <a:off x="609600" y="1790700"/>
            <a:ext cx="3530600" cy="1714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A1687944-A7CB-44A0-AF0C-2D8B6F928836}"/>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1  Quelle</a:t>
            </a:r>
          </a:p>
        </p:txBody>
      </p:sp>
      <p:sp>
        <p:nvSpPr>
          <p:cNvPr id="10" name="">
            <a:extLst xmlns:a="http://schemas.openxmlformats.org/drawingml/2006/main">
              <a:ext uri="{FF2B5EF4-FFF2-40B4-BE49-F238E27FC236}">
                <a16:creationId xmlns:a16="http://schemas.microsoft.com/office/drawing/2014/main" id="{B7808BBB-9F68-498A-95E3-D788FDFEE615}"/>
              </a:ext>
            </a:extLst>
          </p:cNvPr>
          <p:cNvSpPr>
            <a:spLocks xmlns:a="http://schemas.openxmlformats.org/drawingml/2006/main" noGrp="1"/>
          </p:cNvSpPr>
          <p:nvPr/>
        </p:nvSpPr>
        <p:spPr>
          <a:xfrm xmlns:a="http://schemas.openxmlformats.org/drawingml/2006/main">
            <a:off x="800100" y="2647950"/>
            <a:ext cx="31496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Woher stammen die Werte? Stecken darin Anweisungen an die KI?</a:t>
            </a:r>
          </a:p>
        </p:txBody>
      </p:sp>
      <p:sp>
        <p:nvSpPr>
          <p:cNvPr id="11" name="">
            <a:extLst xmlns:a="http://schemas.openxmlformats.org/drawingml/2006/main">
              <a:ext uri="{FF2B5EF4-FFF2-40B4-BE49-F238E27FC236}">
                <a16:creationId xmlns:a16="http://schemas.microsoft.com/office/drawing/2014/main" id="{5F28AA73-4857-4AF8-B7B9-D67A95903FAA}"/>
              </a:ext>
            </a:extLst>
          </p:cNvPr>
          <p:cNvSpPr>
            <a:spLocks xmlns:a="http://schemas.openxmlformats.org/drawingml/2006/main" noGrp="1"/>
          </p:cNvSpPr>
          <p:nvPr/>
        </p:nvSpPr>
        <p:spPr>
          <a:xfrm xmlns:a="http://schemas.openxmlformats.org/drawingml/2006/main">
            <a:off x="4330700" y="1790700"/>
            <a:ext cx="3530600" cy="1714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82D7E064-498D-42D4-B319-CD69B7B3F57D}"/>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  Daten</a:t>
            </a:r>
          </a:p>
        </p:txBody>
      </p:sp>
      <p:sp>
        <p:nvSpPr>
          <p:cNvPr id="13" name="">
            <a:extLst xmlns:a="http://schemas.openxmlformats.org/drawingml/2006/main">
              <a:ext uri="{FF2B5EF4-FFF2-40B4-BE49-F238E27FC236}">
                <a16:creationId xmlns:a16="http://schemas.microsoft.com/office/drawing/2014/main" id="{0B56BC54-1138-4F02-9AEE-9D0E61EAC827}"/>
              </a:ext>
            </a:extLst>
          </p:cNvPr>
          <p:cNvSpPr>
            <a:spLocks xmlns:a="http://schemas.openxmlformats.org/drawingml/2006/main" noGrp="1"/>
          </p:cNvSpPr>
          <p:nvPr/>
        </p:nvSpPr>
        <p:spPr>
          <a:xfrm xmlns:a="http://schemas.openxmlformats.org/drawingml/2006/main">
            <a:off x="4521200" y="2647950"/>
            <a:ext cx="31496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Welche Personen- oder Mandatsdaten kann Codex sehen?</a:t>
            </a:r>
          </a:p>
        </p:txBody>
      </p:sp>
      <p:sp>
        <p:nvSpPr>
          <p:cNvPr id="14" name="">
            <a:extLst xmlns:a="http://schemas.openxmlformats.org/drawingml/2006/main">
              <a:ext uri="{FF2B5EF4-FFF2-40B4-BE49-F238E27FC236}">
                <a16:creationId xmlns:a16="http://schemas.microsoft.com/office/drawing/2014/main" id="{D5C8C1C0-9356-487D-8307-241153EA9420}"/>
              </a:ext>
            </a:extLst>
          </p:cNvPr>
          <p:cNvSpPr>
            <a:spLocks xmlns:a="http://schemas.openxmlformats.org/drawingml/2006/main" noGrp="1"/>
          </p:cNvSpPr>
          <p:nvPr/>
        </p:nvSpPr>
        <p:spPr>
          <a:xfrm xmlns:a="http://schemas.openxmlformats.org/drawingml/2006/main">
            <a:off x="8051800" y="1790700"/>
            <a:ext cx="3530600" cy="1714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90AE929-8FA4-44AD-9901-DD5644FD2AF5}"/>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3  Aktion</a:t>
            </a:r>
          </a:p>
        </p:txBody>
      </p:sp>
      <p:sp>
        <p:nvSpPr>
          <p:cNvPr id="16" name="">
            <a:extLst xmlns:a="http://schemas.openxmlformats.org/drawingml/2006/main">
              <a:ext uri="{FF2B5EF4-FFF2-40B4-BE49-F238E27FC236}">
                <a16:creationId xmlns:a16="http://schemas.microsoft.com/office/drawing/2014/main" id="{B0E72863-FFE6-4AED-8971-714680309378}"/>
              </a:ext>
            </a:extLst>
          </p:cNvPr>
          <p:cNvSpPr>
            <a:spLocks xmlns:a="http://schemas.openxmlformats.org/drawingml/2006/main" noGrp="1"/>
          </p:cNvSpPr>
          <p:nvPr/>
        </p:nvSpPr>
        <p:spPr>
          <a:xfrm xmlns:a="http://schemas.openxmlformats.org/drawingml/2006/main">
            <a:off x="8242300" y="2647950"/>
            <a:ext cx="31496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Was darf Codex eintragen, ändern oder senden?</a:t>
            </a:r>
          </a:p>
        </p:txBody>
      </p:sp>
      <p:graphicFrame>
        <p:nvGraphicFramePr>
          <p:cNvPr id="36" name=""/>
          <p:cNvGraphicFramePr/>
          <p:nvPr/>
        </p:nvGraphicFramePr>
        <p:xfrm>
          <a:off xmlns:a="http://schemas.openxmlformats.org/drawingml/2006/main" x="609600" y="3714750"/>
          <a:ext xmlns:a="http://schemas.openxmlformats.org/drawingml/2006/main" cx="10972800" cy="1524000"/>
        </p:xfrm>
        <a:graphic xmlns:a="http://schemas.openxmlformats.org/drawingml/2006/main">
          <a:graphicData uri="http://schemas.openxmlformats.org/drawingml/2006/table">
            <a:tbl>
              <a:tblPr/>
              <a:tblGrid>
                <a:gridCol w="2857500"/>
                <a:gridCol w="1428750"/>
                <a:gridCol w="6686550"/>
              </a:tblGrid>
              <a:tr h="381000">
                <a:tc>
                  <a:txBody>
                    <a:bodyPr/>
                    <a:lstStyle/>
                    <a:p>
                      <a:r>
                        <a:rPr sz="1500" b="1">
                          <a:solidFill>
                            <a:srgbClr val="FFFFFF"/>
                          </a:solidFill>
                          <a:latin typeface="Sora"/>
                          <a:ea typeface="Sora"/>
                          <a:cs typeface="Sora"/>
                        </a:rPr>
                        <a:t>Beispiel</a:t>
                      </a:r>
                    </a:p>
                  </a:txBody>
                  <a:tcPr marL="91440" marR="91440" marT="45720" marB="45720">
                    <a:solidFill>
                      <a:srgbClr val="2F1863"/>
                    </a:solidFill>
                  </a:tcPr>
                </a:tc>
                <a:tc>
                  <a:txBody>
                    <a:bodyPr/>
                    <a:lstStyle/>
                    <a:p>
                      <a:r>
                        <a:rPr sz="1500" b="1">
                          <a:solidFill>
                            <a:srgbClr val="FFFFFF"/>
                          </a:solidFill>
                          <a:latin typeface="Sora"/>
                          <a:ea typeface="Sora"/>
                          <a:cs typeface="Sora"/>
                        </a:rPr>
                        <a:t>Risiken</a:t>
                      </a:r>
                    </a:p>
                  </a:txBody>
                  <a:tcPr marL="91440" marR="91440" marT="45720" marB="45720">
                    <a:solidFill>
                      <a:srgbClr val="2F1863"/>
                    </a:solidFill>
                  </a:tcPr>
                </a:tc>
                <a:tc>
                  <a:txBody>
                    <a:bodyPr/>
                    <a:lstStyle/>
                    <a:p>
                      <a:r>
                        <a:rPr sz="1500" b="1">
                          <a:solidFill>
                            <a:srgbClr val="FFFFFF"/>
                          </a:solidFill>
                          <a:latin typeface="Sora"/>
                          <a:ea typeface="Sora"/>
                          <a:cs typeface="Sora"/>
                        </a:rPr>
                        <a:t>Vorgehen</a:t>
                      </a:r>
                    </a:p>
                  </a:txBody>
                  <a:tcPr marL="91440" marR="91440" marT="45720" marB="45720">
                    <a:solidFill>
                      <a:srgbClr val="2F1863"/>
                    </a:solidFill>
                  </a:tcPr>
                </a:tc>
              </a:tr>
              <a:tr h="381000">
                <a:tc>
                  <a:txBody>
                    <a:bodyPr/>
                    <a:lstStyle/>
                    <a:p>
                      <a:r>
                        <a:rPr sz="1500" b="0">
                          <a:solidFill>
                            <a:srgbClr val="2F1863"/>
                          </a:solidFill>
                          <a:latin typeface="Sora"/>
                          <a:ea typeface="Sora"/>
                          <a:cs typeface="Sora"/>
                        </a:rPr>
                        <a:t>Unsere Umfrage-Demo</a:t>
                      </a:r>
                    </a:p>
                  </a:txBody>
                  <a:tcPr marL="91440" marR="91440" marT="45720" marB="45720">
                    <a:solidFill>
                      <a:srgbClr val="F1EDF7"/>
                    </a:solidFill>
                  </a:tcPr>
                </a:tc>
                <a:tc>
                  <a:txBody>
                    <a:bodyPr/>
                    <a:lstStyle/>
                    <a:p>
                      <a:r>
                        <a:rPr sz="1500" b="0">
                          <a:solidFill>
                            <a:srgbClr val="2F1863"/>
                          </a:solidFill>
                          <a:latin typeface="Sora"/>
                          <a:ea typeface="Sora"/>
                          <a:cs typeface="Sora"/>
                        </a:rPr>
                        <a:t>1 + 2 + 3</a:t>
                      </a:r>
                    </a:p>
                  </a:txBody>
                  <a:tcPr marL="91440" marR="91440" marT="45720" marB="45720">
                    <a:solidFill>
                      <a:srgbClr val="F1EDF7"/>
                    </a:solidFill>
                  </a:tcPr>
                </a:tc>
                <a:tc>
                  <a:txBody>
                    <a:bodyPr/>
                    <a:lstStyle/>
                    <a:p>
                      <a:r>
                        <a:rPr sz="1500" b="0">
                          <a:solidFill>
                            <a:srgbClr val="2F1863"/>
                          </a:solidFill>
                          <a:latin typeface="Sora"/>
                          <a:ea typeface="Sora"/>
                          <a:cs typeface="Sora"/>
                        </a:rPr>
                        <a:t>Originaldatei; nur Frage 5 auswerten</a:t>
                      </a:r>
                    </a:p>
                  </a:txBody>
                  <a:tcPr marL="91440" marR="91440" marT="45720" marB="45720">
                    <a:solidFill>
                      <a:srgbClr val="F1EDF7"/>
                    </a:solidFill>
                  </a:tcPr>
                </a:tc>
              </a:tr>
              <a:tr h="381000">
                <a:tc>
                  <a:txBody>
                    <a:bodyPr/>
                    <a:lstStyle/>
                    <a:p>
                      <a:r>
                        <a:rPr sz="1500" b="0">
                          <a:solidFill>
                            <a:srgbClr val="2F1863"/>
                          </a:solidFill>
                          <a:latin typeface="Sora"/>
                          <a:ea typeface="Sora"/>
                          <a:cs typeface="Sora"/>
                        </a:rPr>
                        <a:t>Interner Bericht</a:t>
                      </a:r>
                    </a:p>
                  </a:txBody>
                  <a:tcPr marL="91440" marR="91440" marT="45720" marB="45720">
                    <a:solidFill>
                      <a:srgbClr val="FFFFFF"/>
                    </a:solidFill>
                  </a:tcPr>
                </a:tc>
                <a:tc>
                  <a:txBody>
                    <a:bodyPr/>
                    <a:lstStyle/>
                    <a:p>
                      <a:r>
                        <a:rPr sz="1500" b="0">
                          <a:solidFill>
                            <a:srgbClr val="2F1863"/>
                          </a:solidFill>
                          <a:latin typeface="Sora"/>
                          <a:ea typeface="Sora"/>
                          <a:cs typeface="Sora"/>
                        </a:rPr>
                        <a:t>1 + 2</a:t>
                      </a:r>
                    </a:p>
                  </a:txBody>
                  <a:tcPr marL="91440" marR="91440" marT="45720" marB="45720">
                    <a:solidFill>
                      <a:srgbClr val="FFFFFF"/>
                    </a:solidFill>
                  </a:tcPr>
                </a:tc>
                <a:tc>
                  <a:txBody>
                    <a:bodyPr/>
                    <a:lstStyle/>
                    <a:p>
                      <a:r>
                        <a:rPr sz="1500" b="0">
                          <a:solidFill>
                            <a:srgbClr val="2F1863"/>
                          </a:solidFill>
                          <a:latin typeface="Sora"/>
                          <a:ea typeface="Sora"/>
                          <a:cs typeface="Sora"/>
                        </a:rPr>
                        <a:t>Nur mit freigegebenen Daten und Konto</a:t>
                      </a:r>
                    </a:p>
                  </a:txBody>
                  <a:tcPr marL="91440" marR="91440" marT="45720" marB="45720">
                    <a:solidFill>
                      <a:srgbClr val="FFFFFF"/>
                    </a:solidFill>
                  </a:tcPr>
                </a:tc>
              </a:tr>
              <a:tr h="381000">
                <a:tc>
                  <a:txBody>
                    <a:bodyPr/>
                    <a:lstStyle/>
                    <a:p>
                      <a:r>
                        <a:rPr sz="1500" b="0">
                          <a:solidFill>
                            <a:srgbClr val="2F1863"/>
                          </a:solidFill>
                          <a:latin typeface="Sora"/>
                          <a:ea typeface="Sora"/>
                          <a:cs typeface="Sora"/>
                        </a:rPr>
                        <a:t>Hinweisgeberfall</a:t>
                      </a:r>
                    </a:p>
                  </a:txBody>
                  <a:tcPr marL="91440" marR="91440" marT="45720" marB="45720">
                    <a:solidFill>
                      <a:srgbClr val="F1EDF7"/>
                    </a:solidFill>
                  </a:tcPr>
                </a:tc>
                <a:tc>
                  <a:txBody>
                    <a:bodyPr/>
                    <a:lstStyle/>
                    <a:p>
                      <a:r>
                        <a:rPr sz="1500" b="0">
                          <a:solidFill>
                            <a:srgbClr val="2F1863"/>
                          </a:solidFill>
                          <a:latin typeface="Sora"/>
                          <a:ea typeface="Sora"/>
                          <a:cs typeface="Sora"/>
                        </a:rPr>
                        <a:t>1 + 2 + 3</a:t>
                      </a:r>
                    </a:p>
                  </a:txBody>
                  <a:tcPr marL="91440" marR="91440" marT="45720" marB="45720">
                    <a:solidFill>
                      <a:srgbClr val="F1EDF7"/>
                    </a:solidFill>
                  </a:tcPr>
                </a:tc>
                <a:tc>
                  <a:txBody>
                    <a:bodyPr/>
                    <a:lstStyle/>
                    <a:p>
                      <a:r>
                        <a:rPr sz="1500" b="0">
                          <a:solidFill>
                            <a:srgbClr val="2F1863"/>
                          </a:solidFill>
                          <a:latin typeface="Sora"/>
                          <a:ea typeface="Sora"/>
                          <a:cs typeface="Sora"/>
                        </a:rPr>
                        <a:t>Keine Demo mit echten Meldungen</a:t>
                      </a:r>
                    </a:p>
                  </a:txBody>
                  <a:tcPr marL="91440" marR="91440" marT="45720" marB="45720">
                    <a:solidFill>
                      <a:srgbClr val="F1EDF7"/>
                    </a:solidFill>
                  </a:tcPr>
                </a:tc>
              </a:tr>
            </a:tbl>
          </a:graphicData>
        </a:graphic>
      </p:graphicFrame>
      <p:sp>
        <p:nvSpPr>
          <p:cNvPr id="18" name="">
            <a:extLst xmlns:a="http://schemas.openxmlformats.org/drawingml/2006/main">
              <a:ext uri="{FF2B5EF4-FFF2-40B4-BE49-F238E27FC236}">
                <a16:creationId xmlns:a16="http://schemas.microsoft.com/office/drawing/2014/main" id="{195976A8-AFFC-4E8D-8539-E62FA56C2882}"/>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06FFA160-8E17-4B76-819A-88C45111DCE7}"/>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Die Ergebnisgrafiken enthalten keine Kontaktfelder.</a:t>
            </a:r>
          </a:p>
        </p:txBody>
      </p:sp>
    </p:spTree>
    <p:extLst>
      <p:ext uri="{BB962C8B-B14F-4D97-AF65-F5344CB8AC3E}">
        <p14:creationId xmlns:p14="http://schemas.microsoft.com/office/powerpoint/2010/main" val="1752598944"/>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F74581F-3714-4559-A6CD-1D4A17DBECB5}"/>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04D0770-29FE-45DD-980C-799F17816A85}"/>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17:52 · HH</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a7e1957d2394942"/>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97e77c6a003416a"/>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CD864F7-BC10-449C-A986-9A383DD81659}"/>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Live: Codex erstellt zwei Grafiken aus Frage 5</a:t>
            </a:r>
          </a:p>
        </p:txBody>
      </p:sp>
      <p:sp>
        <p:nvSpPr>
          <p:cNvPr id="6" name="">
            <a:extLst xmlns:a="http://schemas.openxmlformats.org/drawingml/2006/main">
              <a:ext uri="{FF2B5EF4-FFF2-40B4-BE49-F238E27FC236}">
                <a16:creationId xmlns:a16="http://schemas.microsoft.com/office/drawing/2014/main" id="{182EF748-8D39-48D1-ABA0-9DA7F58084BF}"/>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F3F3BBC6-72BD-4778-9069-78E84F1F0D78}"/>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23 / 37</a:t>
            </a:r>
          </a:p>
        </p:txBody>
      </p:sp>
      <p:sp>
        <p:nvSpPr>
          <p:cNvPr id="8" name="">
            <a:extLst xmlns:a="http://schemas.openxmlformats.org/drawingml/2006/main">
              <a:ext uri="{FF2B5EF4-FFF2-40B4-BE49-F238E27FC236}">
                <a16:creationId xmlns:a16="http://schemas.microsoft.com/office/drawing/2014/main" id="{97C84F01-4A12-45E5-9252-0BB00B66D1ED}"/>
              </a:ext>
            </a:extLst>
          </p:cNvPr>
          <p:cNvSpPr>
            <a:spLocks xmlns:a="http://schemas.openxmlformats.org/drawingml/2006/main" noGrp="1"/>
          </p:cNvSpPr>
          <p:nvPr/>
        </p:nvSpPr>
        <p:spPr>
          <a:xfrm xmlns:a="http://schemas.openxmlformats.org/drawingml/2006/main">
            <a:off x="609600" y="1790700"/>
            <a:ext cx="10972800" cy="3619500"/>
          </a:xfrm>
          <a:prstGeom xmlns:a="http://schemas.openxmlformats.org/drawingml/2006/main" prst="rect">
            <a:avLst/>
          </a:prstGeom>
          <a:solidFill xmlns:a="http://schemas.openxmlformats.org/drawingml/2006/main">
            <a:srgbClr val="F8F5FB"/>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48A7D0D-0568-47BD-B625-B9E71281FCBD}"/>
              </a:ext>
            </a:extLst>
          </p:cNvPr>
          <p:cNvSpPr>
            <a:spLocks xmlns:a="http://schemas.openxmlformats.org/drawingml/2006/main" noGrp="1"/>
          </p:cNvSpPr>
          <p:nvPr/>
        </p:nvSpPr>
        <p:spPr>
          <a:xfrm xmlns:a="http://schemas.openxmlformats.org/drawingml/2006/main">
            <a:off x="819150" y="1971675"/>
            <a:ext cx="105537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694BAD"/>
                </a:solidFill>
                <a:latin typeface="Sora"/>
                <a:ea typeface="Sora"/>
                <a:cs typeface="Sora"/>
              </a:defRPr>
            </a:pPr>
            <a:r>
              <a:rPr sz="1275" b="1">
                <a:solidFill>
                  <a:srgbClr val="694BAD"/>
                </a:solidFill>
                <a:latin typeface="Sora"/>
                <a:ea typeface="Sora"/>
                <a:cs typeface="Sora"/>
              </a:rPr>
              <a:t>In Codex einfügen</a:t>
            </a:r>
          </a:p>
        </p:txBody>
      </p:sp>
      <p:sp>
        <p:nvSpPr>
          <p:cNvPr id="10" name="">
            <a:extLst xmlns:a="http://schemas.openxmlformats.org/drawingml/2006/main">
              <a:ext uri="{FF2B5EF4-FFF2-40B4-BE49-F238E27FC236}">
                <a16:creationId xmlns:a16="http://schemas.microsoft.com/office/drawing/2014/main" id="{907B047F-1571-4F76-8F33-08B30CFB3C35}"/>
              </a:ext>
            </a:extLst>
          </p:cNvPr>
          <p:cNvSpPr>
            <a:spLocks xmlns:a="http://schemas.openxmlformats.org/drawingml/2006/main" noGrp="1"/>
          </p:cNvSpPr>
          <p:nvPr/>
        </p:nvSpPr>
        <p:spPr>
          <a:xfrm xmlns:a="http://schemas.openxmlformats.org/drawingml/2006/main">
            <a:off x="819150" y="2381250"/>
            <a:ext cx="10553700" cy="2714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Nutze den Skill bratschi-question-5-graphics im geöffneten Ordner. Verwende die vollständige Originaldatei und ausschliesslich Frage 5. Prüfe alle 32 Antworten gegen codierung-fr-5.json. Erzeuge die beiden Grafiken jetzt neu, statt vorhandene PNGs zu übernehmen. Prüfe, dass keine Kontaktangaben enthalten sind. Öffne anschliessend die deutschen Ergebnisfolien und füge beide Grafiken sichtbar mit Computer Use ein, je eine pro Folie. Halte nach jedem Schritt kurz an, damit ich ihn dem Publikum erklären kann.</a:t>
            </a:r>
          </a:p>
        </p:txBody>
      </p:sp>
      <p:sp>
        <p:nvSpPr>
          <p:cNvPr id="11" name="">
            <a:extLst xmlns:a="http://schemas.openxmlformats.org/drawingml/2006/main">
              <a:ext uri="{FF2B5EF4-FFF2-40B4-BE49-F238E27FC236}">
                <a16:creationId xmlns:a16="http://schemas.microsoft.com/office/drawing/2014/main" id="{46E1D682-0BF8-4336-AAC7-381D3256234D}"/>
              </a:ext>
            </a:extLst>
          </p:cNvPr>
          <p:cNvSpPr>
            <a:spLocks xmlns:a="http://schemas.openxmlformats.org/drawingml/2006/main" noGrp="1"/>
          </p:cNvSpPr>
          <p:nvPr/>
        </p:nvSpPr>
        <p:spPr>
          <a:xfrm xmlns:a="http://schemas.openxmlformats.org/drawingml/2006/main">
            <a:off x="609600" y="5619750"/>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011d4a2f6ed24e87"/>
              </a:rPr>
              <a:t>Demo-Skill herunterladen</a:t>
            </a:r>
          </a:p>
        </p:txBody>
      </p:sp>
      <p:sp>
        <p:nvSpPr>
          <p:cNvPr id="12" name="">
            <a:extLst xmlns:a="http://schemas.openxmlformats.org/drawingml/2006/main">
              <a:ext uri="{FF2B5EF4-FFF2-40B4-BE49-F238E27FC236}">
                <a16:creationId xmlns:a16="http://schemas.microsoft.com/office/drawing/2014/main" id="{A2F76265-1C78-4BE6-9CD9-0CF203D351A0}"/>
              </a:ext>
            </a:extLst>
          </p:cNvPr>
          <p:cNvSpPr>
            <a:spLocks xmlns:a="http://schemas.openxmlformats.org/drawingml/2006/main" noGrp="1"/>
          </p:cNvSpPr>
          <p:nvPr/>
        </p:nvSpPr>
        <p:spPr>
          <a:xfrm xmlns:a="http://schemas.openxmlformats.org/drawingml/2006/main">
            <a:off x="3905250" y="56197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1e5a022484154ab1"/>
              </a:rPr>
              <a:t>Originaldatei ↗</a:t>
            </a:r>
          </a:p>
        </p:txBody>
      </p:sp>
      <p:sp>
        <p:nvSpPr>
          <p:cNvPr id="13" name="">
            <a:extLst xmlns:a="http://schemas.openxmlformats.org/drawingml/2006/main">
              <a:ext uri="{FF2B5EF4-FFF2-40B4-BE49-F238E27FC236}">
                <a16:creationId xmlns:a16="http://schemas.microsoft.com/office/drawing/2014/main" id="{775A641E-E95F-4E30-8A16-F703351359F1}"/>
              </a:ext>
            </a:extLst>
          </p:cNvPr>
          <p:cNvSpPr>
            <a:spLocks xmlns:a="http://schemas.openxmlformats.org/drawingml/2006/main" noGrp="1"/>
          </p:cNvSpPr>
          <p:nvPr/>
        </p:nvSpPr>
        <p:spPr>
          <a:xfrm xmlns:a="http://schemas.openxmlformats.org/drawingml/2006/main">
            <a:off x="7048500" y="56197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8a1ab4c7f18e4366"/>
              </a:rPr>
              <a:t>Ergebnisfolien ↗</a:t>
            </a:r>
          </a:p>
        </p:txBody>
      </p:sp>
    </p:spTree>
    <p:extLst>
      <p:ext uri="{BB962C8B-B14F-4D97-AF65-F5344CB8AC3E}">
        <p14:creationId xmlns:p14="http://schemas.microsoft.com/office/powerpoint/2010/main" val="1326003613"/>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E7DCD8F5-0640-49BB-AFF6-8961D25D9323}"/>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1ABDA36-A6BD-4855-A07C-904D1112AF99}"/>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17:54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b9437f08c434cda"/>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e6194ec03754d37"/>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EBA36AA-9BBA-4D6A-9419-80D97844B3D1}"/>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Würdest du KI ein internes Register ausfüllen lassen?</a:t>
            </a:r>
          </a:p>
        </p:txBody>
      </p:sp>
      <p:sp>
        <p:nvSpPr>
          <p:cNvPr id="6" name="">
            <a:extLst xmlns:a="http://schemas.openxmlformats.org/drawingml/2006/main">
              <a:ext uri="{FF2B5EF4-FFF2-40B4-BE49-F238E27FC236}">
                <a16:creationId xmlns:a16="http://schemas.microsoft.com/office/drawing/2014/main" id="{C8C6C779-9C92-44F8-9CD7-C56425EE54A6}"/>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10657FA9-E6E4-4464-9503-691B38998CF3}"/>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24 / 37</a:t>
            </a:r>
          </a:p>
        </p:txBody>
      </p:sp>
      <p:sp>
        <p:nvSpPr>
          <p:cNvPr id="8" name="">
            <a:extLst xmlns:a="http://schemas.openxmlformats.org/drawingml/2006/main">
              <a:ext uri="{FF2B5EF4-FFF2-40B4-BE49-F238E27FC236}">
                <a16:creationId xmlns:a16="http://schemas.microsoft.com/office/drawing/2014/main" id="{FEFD71F8-5626-41B2-84BF-81F8B14C99AD}"/>
              </a:ext>
            </a:extLst>
          </p:cNvPr>
          <p:cNvSpPr>
            <a:spLocks xmlns:a="http://schemas.openxmlformats.org/drawingml/2006/main" noGrp="1"/>
          </p:cNvSpPr>
          <p:nvPr/>
        </p:nvSpPr>
        <p:spPr>
          <a:xfrm xmlns:a="http://schemas.openxmlformats.org/drawingml/2006/main">
            <a:off x="609600" y="1771650"/>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02714FB1-347C-492F-AECD-D64E383831B9}"/>
              </a:ext>
            </a:extLst>
          </p:cNvPr>
          <p:cNvSpPr>
            <a:spLocks xmlns:a="http://schemas.openxmlformats.org/drawingml/2006/main" noGrp="1"/>
          </p:cNvSpPr>
          <p:nvPr/>
        </p:nvSpPr>
        <p:spPr>
          <a:xfrm xmlns:a="http://schemas.openxmlformats.org/drawingml/2006/main">
            <a:off x="857250" y="188595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A  Ja, mit Stopp vor dem Speichern</a:t>
            </a:r>
          </a:p>
        </p:txBody>
      </p:sp>
      <p:sp>
        <p:nvSpPr>
          <p:cNvPr id="10" name="">
            <a:extLst xmlns:a="http://schemas.openxmlformats.org/drawingml/2006/main">
              <a:ext uri="{FF2B5EF4-FFF2-40B4-BE49-F238E27FC236}">
                <a16:creationId xmlns:a16="http://schemas.microsoft.com/office/drawing/2014/main" id="{AEC48117-042B-41F7-9941-119E7D9BE4D5}"/>
              </a:ext>
            </a:extLst>
          </p:cNvPr>
          <p:cNvSpPr>
            <a:spLocks xmlns:a="http://schemas.openxmlformats.org/drawingml/2006/main" noGrp="1"/>
          </p:cNvSpPr>
          <p:nvPr/>
        </p:nvSpPr>
        <p:spPr>
          <a:xfrm xmlns:a="http://schemas.openxmlformats.org/drawingml/2006/main">
            <a:off x="609600" y="2714625"/>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DB00D6C-B99A-4B00-99C5-302FB03C34F2}"/>
              </a:ext>
            </a:extLst>
          </p:cNvPr>
          <p:cNvSpPr>
            <a:spLocks xmlns:a="http://schemas.openxmlformats.org/drawingml/2006/main" noGrp="1"/>
          </p:cNvSpPr>
          <p:nvPr/>
        </p:nvSpPr>
        <p:spPr>
          <a:xfrm xmlns:a="http://schemas.openxmlformats.org/drawingml/2006/main">
            <a:off x="857250" y="2828925"/>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B  Nur mit öffentlichen Daten</a:t>
            </a:r>
          </a:p>
        </p:txBody>
      </p:sp>
      <p:sp>
        <p:nvSpPr>
          <p:cNvPr id="12" name="">
            <a:extLst xmlns:a="http://schemas.openxmlformats.org/drawingml/2006/main">
              <a:ext uri="{FF2B5EF4-FFF2-40B4-BE49-F238E27FC236}">
                <a16:creationId xmlns:a16="http://schemas.microsoft.com/office/drawing/2014/main" id="{44E5B320-9ED4-47D6-B5B1-5E6A92862FF2}"/>
              </a:ext>
            </a:extLst>
          </p:cNvPr>
          <p:cNvSpPr>
            <a:spLocks xmlns:a="http://schemas.openxmlformats.org/drawingml/2006/main" noGrp="1"/>
          </p:cNvSpPr>
          <p:nvPr/>
        </p:nvSpPr>
        <p:spPr>
          <a:xfrm xmlns:a="http://schemas.openxmlformats.org/drawingml/2006/main">
            <a:off x="609600" y="3657600"/>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9B4DECB-30E6-4095-9541-3F18B8B46019}"/>
              </a:ext>
            </a:extLst>
          </p:cNvPr>
          <p:cNvSpPr>
            <a:spLocks xmlns:a="http://schemas.openxmlformats.org/drawingml/2006/main" noGrp="1"/>
          </p:cNvSpPr>
          <p:nvPr/>
        </p:nvSpPr>
        <p:spPr>
          <a:xfrm xmlns:a="http://schemas.openxmlformats.org/drawingml/2006/main">
            <a:off x="857250" y="377190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C  Nein</a:t>
            </a:r>
          </a:p>
        </p:txBody>
      </p:sp>
      <p:sp>
        <p:nvSpPr>
          <p:cNvPr id="14" name="">
            <a:extLst xmlns:a="http://schemas.openxmlformats.org/drawingml/2006/main">
              <a:ext uri="{FF2B5EF4-FFF2-40B4-BE49-F238E27FC236}">
                <a16:creationId xmlns:a16="http://schemas.microsoft.com/office/drawing/2014/main" id="{76252E6D-9117-40CB-B1E7-14B1A3CD303B}"/>
              </a:ext>
            </a:extLst>
          </p:cNvPr>
          <p:cNvSpPr>
            <a:spLocks xmlns:a="http://schemas.openxmlformats.org/drawingml/2006/main" noGrp="1"/>
          </p:cNvSpPr>
          <p:nvPr/>
        </p:nvSpPr>
        <p:spPr>
          <a:xfrm xmlns:a="http://schemas.openxmlformats.org/drawingml/2006/main">
            <a:off x="609600" y="4600575"/>
            <a:ext cx="8048625" cy="8191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90BAB5DB-FADE-4210-AD5C-5F65DE796725}"/>
              </a:ext>
            </a:extLst>
          </p:cNvPr>
          <p:cNvSpPr>
            <a:spLocks xmlns:a="http://schemas.openxmlformats.org/drawingml/2006/main" noGrp="1"/>
          </p:cNvSpPr>
          <p:nvPr/>
        </p:nvSpPr>
        <p:spPr>
          <a:xfrm xmlns:a="http://schemas.openxmlformats.org/drawingml/2006/main">
            <a:off x="857250" y="4714875"/>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1">
                <a:solidFill>
                  <a:srgbClr val="2F1863"/>
                </a:solidFill>
                <a:latin typeface="Sora"/>
                <a:ea typeface="Sora"/>
                <a:cs typeface="Sora"/>
              </a:defRPr>
            </a:pPr>
            <a:r>
              <a:rPr sz="1575" b="1">
                <a:solidFill>
                  <a:srgbClr val="2F1863"/>
                </a:solidFill>
                <a:latin typeface="Sora"/>
                <a:ea typeface="Sora"/>
                <a:cs typeface="Sora"/>
              </a:rPr>
              <a:t>D  Weiss nicht</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174fba9e6ff64f57"/>
          <a:stretch xmlns:a="http://schemas.openxmlformats.org/drawingml/2006/main"/>
        </p:blipFill>
        <p:spPr>
          <a:xfrm xmlns:a="http://schemas.openxmlformats.org/drawingml/2006/main">
            <a:off x="9334500" y="2000250"/>
            <a:ext cx="2190750" cy="2190750"/>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CCFC214D-A293-4300-A3CB-E8A074147427}"/>
              </a:ext>
            </a:extLst>
          </p:cNvPr>
          <p:cNvSpPr>
            <a:spLocks xmlns:a="http://schemas.openxmlformats.org/drawingml/2006/main" noGrp="1"/>
          </p:cNvSpPr>
          <p:nvPr/>
        </p:nvSpPr>
        <p:spPr>
          <a:xfrm xmlns:a="http://schemas.openxmlformats.org/drawingml/2006/main">
            <a:off x="9334500" y="4305300"/>
            <a:ext cx="2190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1">
                <a:solidFill>
                  <a:srgbClr val="2F1863"/>
                </a:solidFill>
                <a:latin typeface="Sora"/>
                <a:ea typeface="Sora"/>
                <a:cs typeface="Sora"/>
              </a:defRPr>
            </a:pPr>
            <a:r>
              <a:rPr sz="1350" b="1">
                <a:solidFill>
                  <a:srgbClr val="2F1863"/>
                </a:solidFill>
                <a:latin typeface="Sora"/>
                <a:ea typeface="Sora"/>
                <a:cs typeface="Sora"/>
              </a:rPr>
              <a:t>Im Hub öffnen</a:t>
            </a:r>
          </a:p>
        </p:txBody>
      </p:sp>
      <p:sp>
        <p:nvSpPr>
          <p:cNvPr id="18" name="">
            <a:extLst xmlns:a="http://schemas.openxmlformats.org/drawingml/2006/main">
              <a:ext uri="{FF2B5EF4-FFF2-40B4-BE49-F238E27FC236}">
                <a16:creationId xmlns:a16="http://schemas.microsoft.com/office/drawing/2014/main" id="{151D3673-BC15-4742-820C-B526C36F16E9}"/>
              </a:ext>
            </a:extLst>
          </p:cNvPr>
          <p:cNvSpPr>
            <a:spLocks xmlns:a="http://schemas.openxmlformats.org/drawingml/2006/main" noGrp="1"/>
          </p:cNvSpPr>
          <p:nvPr/>
        </p:nvSpPr>
        <p:spPr>
          <a:xfrm xmlns:a="http://schemas.openxmlformats.org/drawingml/2006/main">
            <a:off x="9334500" y="50482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c24e53d52d7746e4"/>
              </a:rPr>
              <a:t>Live-Ergebnis</a:t>
            </a:r>
          </a:p>
        </p:txBody>
      </p:sp>
    </p:spTree>
    <p:extLst>
      <p:ext uri="{BB962C8B-B14F-4D97-AF65-F5344CB8AC3E}">
        <p14:creationId xmlns:p14="http://schemas.microsoft.com/office/powerpoint/2010/main" val="57387316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0E2298B-67AA-403A-9B79-7BD348E62A8B}"/>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3AAF830-AB0E-4EDB-B938-C8906AEE57EA}"/>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17:55 · HH</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b4eb747349d64121"/>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c3bba7a50f443a8"/>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3F267AC-E3C1-4B05-A59D-9EE2B4016EDB}"/>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Live am Moderationsrechner: ein Regulatorik-Monitor</a:t>
            </a:r>
          </a:p>
        </p:txBody>
      </p:sp>
      <p:sp>
        <p:nvSpPr>
          <p:cNvPr id="6" name="">
            <a:extLst xmlns:a="http://schemas.openxmlformats.org/drawingml/2006/main">
              <a:ext uri="{FF2B5EF4-FFF2-40B4-BE49-F238E27FC236}">
                <a16:creationId xmlns:a16="http://schemas.microsoft.com/office/drawing/2014/main" id="{8ED26D4D-416D-4EBE-A003-0EB80A76C255}"/>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FAAA544E-1680-410A-8988-6C888430E1B0}"/>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25 / 37</a:t>
            </a:r>
          </a:p>
        </p:txBody>
      </p:sp>
      <p:sp>
        <p:nvSpPr>
          <p:cNvPr id="8" name="">
            <a:extLst xmlns:a="http://schemas.openxmlformats.org/drawingml/2006/main">
              <a:ext uri="{FF2B5EF4-FFF2-40B4-BE49-F238E27FC236}">
                <a16:creationId xmlns:a16="http://schemas.microsoft.com/office/drawing/2014/main" id="{D4253DEC-BAAC-444F-A5C9-31BED334C057}"/>
              </a:ext>
            </a:extLst>
          </p:cNvPr>
          <p:cNvSpPr>
            <a:spLocks xmlns:a="http://schemas.openxmlformats.org/drawingml/2006/main" noGrp="1"/>
          </p:cNvSpPr>
          <p:nvPr/>
        </p:nvSpPr>
        <p:spPr>
          <a:xfrm xmlns:a="http://schemas.openxmlformats.org/drawingml/2006/main">
            <a:off x="609600" y="1809750"/>
            <a:ext cx="3530600" cy="2876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3DBD8C8B-7FA1-41EE-AE69-67ECEE6D81EF}"/>
              </a:ext>
            </a:extLst>
          </p:cNvPr>
          <p:cNvSpPr>
            <a:spLocks xmlns:a="http://schemas.openxmlformats.org/drawingml/2006/main" noGrp="1"/>
          </p:cNvSpPr>
          <p:nvPr/>
        </p:nvSpPr>
        <p:spPr>
          <a:xfrm xmlns:a="http://schemas.openxmlformats.org/drawingml/2006/main">
            <a:off x="800100" y="198120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1  Thema aus dem Raum</a:t>
            </a:r>
          </a:p>
        </p:txBody>
      </p:sp>
      <p:sp>
        <p:nvSpPr>
          <p:cNvPr id="10" name="">
            <a:extLst xmlns:a="http://schemas.openxmlformats.org/drawingml/2006/main">
              <a:ext uri="{FF2B5EF4-FFF2-40B4-BE49-F238E27FC236}">
                <a16:creationId xmlns:a16="http://schemas.microsoft.com/office/drawing/2014/main" id="{CF0177D2-A32A-48D4-9FF9-56C99B3D4AE5}"/>
              </a:ext>
            </a:extLst>
          </p:cNvPr>
          <p:cNvSpPr>
            <a:spLocks xmlns:a="http://schemas.openxmlformats.org/drawingml/2006/main" noGrp="1"/>
          </p:cNvSpPr>
          <p:nvPr/>
        </p:nvSpPr>
        <p:spPr>
          <a:xfrm xmlns:a="http://schemas.openxmlformats.org/drawingml/2006/main">
            <a:off x="800100" y="2667000"/>
            <a:ext cx="3149600" cy="1876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Welche neue Vorschrift oder Veröffentlichung betrifft euch?</a:t>
            </a:r>
          </a:p>
        </p:txBody>
      </p:sp>
      <p:sp>
        <p:nvSpPr>
          <p:cNvPr id="11" name="">
            <a:extLst xmlns:a="http://schemas.openxmlformats.org/drawingml/2006/main">
              <a:ext uri="{FF2B5EF4-FFF2-40B4-BE49-F238E27FC236}">
                <a16:creationId xmlns:a16="http://schemas.microsoft.com/office/drawing/2014/main" id="{6AD6413C-D3F8-4A7C-9A91-FC1216C9D2AA}"/>
              </a:ext>
            </a:extLst>
          </p:cNvPr>
          <p:cNvSpPr>
            <a:spLocks xmlns:a="http://schemas.openxmlformats.org/drawingml/2006/main" noGrp="1"/>
          </p:cNvSpPr>
          <p:nvPr/>
        </p:nvSpPr>
        <p:spPr>
          <a:xfrm xmlns:a="http://schemas.openxmlformats.org/drawingml/2006/main">
            <a:off x="4330700" y="1809750"/>
            <a:ext cx="3530600" cy="2876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25F69100-D97F-4AB4-A72B-665C635D686F}"/>
              </a:ext>
            </a:extLst>
          </p:cNvPr>
          <p:cNvSpPr>
            <a:spLocks xmlns:a="http://schemas.openxmlformats.org/drawingml/2006/main" noGrp="1"/>
          </p:cNvSpPr>
          <p:nvPr/>
        </p:nvSpPr>
        <p:spPr>
          <a:xfrm xmlns:a="http://schemas.openxmlformats.org/drawingml/2006/main">
            <a:off x="4521200" y="198120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2  Skill und Chat zeigen</a:t>
            </a:r>
          </a:p>
        </p:txBody>
      </p:sp>
      <p:sp>
        <p:nvSpPr>
          <p:cNvPr id="13" name="">
            <a:extLst xmlns:a="http://schemas.openxmlformats.org/drawingml/2006/main">
              <a:ext uri="{FF2B5EF4-FFF2-40B4-BE49-F238E27FC236}">
                <a16:creationId xmlns:a16="http://schemas.microsoft.com/office/drawing/2014/main" id="{35637ECB-6F07-4BA1-B955-833FB818743A}"/>
              </a:ext>
            </a:extLst>
          </p:cNvPr>
          <p:cNvSpPr>
            <a:spLocks xmlns:a="http://schemas.openxmlformats.org/drawingml/2006/main" noGrp="1"/>
          </p:cNvSpPr>
          <p:nvPr/>
        </p:nvSpPr>
        <p:spPr>
          <a:xfrm xmlns:a="http://schemas.openxmlformats.org/drawingml/2006/main">
            <a:off x="4521200" y="2667000"/>
            <a:ext cx="3149600" cy="1876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Vorinstallierten Skill öffnen; Thema und Rechtsraum eingeben</a:t>
            </a:r>
          </a:p>
        </p:txBody>
      </p:sp>
      <p:sp>
        <p:nvSpPr>
          <p:cNvPr id="14" name="">
            <a:extLst xmlns:a="http://schemas.openxmlformats.org/drawingml/2006/main">
              <a:ext uri="{FF2B5EF4-FFF2-40B4-BE49-F238E27FC236}">
                <a16:creationId xmlns:a16="http://schemas.microsoft.com/office/drawing/2014/main" id="{F938B9DE-EBC6-4525-864F-E0F3443004AC}"/>
              </a:ext>
            </a:extLst>
          </p:cNvPr>
          <p:cNvSpPr>
            <a:spLocks xmlns:a="http://schemas.openxmlformats.org/drawingml/2006/main" noGrp="1"/>
          </p:cNvSpPr>
          <p:nvPr/>
        </p:nvSpPr>
        <p:spPr>
          <a:xfrm xmlns:a="http://schemas.openxmlformats.org/drawingml/2006/main">
            <a:off x="8051800" y="1809750"/>
            <a:ext cx="3530600" cy="2876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9D3A2A58-76B4-486A-B7CD-F9E53620739A}"/>
              </a:ext>
            </a:extLst>
          </p:cNvPr>
          <p:cNvSpPr>
            <a:spLocks xmlns:a="http://schemas.openxmlformats.org/drawingml/2006/main" noGrp="1"/>
          </p:cNvSpPr>
          <p:nvPr/>
        </p:nvSpPr>
        <p:spPr>
          <a:xfrm xmlns:a="http://schemas.openxmlformats.org/drawingml/2006/main">
            <a:off x="8242300" y="198120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2F1863"/>
                </a:solidFill>
                <a:latin typeface="Sora"/>
                <a:ea typeface="Sora"/>
                <a:cs typeface="Sora"/>
              </a:defRPr>
            </a:pPr>
            <a:r>
              <a:rPr sz="1725" b="1">
                <a:solidFill>
                  <a:srgbClr val="2F1863"/>
                </a:solidFill>
                <a:latin typeface="Sora"/>
                <a:ea typeface="Sora"/>
                <a:cs typeface="Sora"/>
              </a:rPr>
              <a:t>3  Ergebnis prüfen</a:t>
            </a:r>
          </a:p>
        </p:txBody>
      </p:sp>
      <p:sp>
        <p:nvSpPr>
          <p:cNvPr id="16" name="">
            <a:extLst xmlns:a="http://schemas.openxmlformats.org/drawingml/2006/main">
              <a:ext uri="{FF2B5EF4-FFF2-40B4-BE49-F238E27FC236}">
                <a16:creationId xmlns:a16="http://schemas.microsoft.com/office/drawing/2014/main" id="{C199DCA2-345B-4908-A878-F3202230DFE5}"/>
              </a:ext>
            </a:extLst>
          </p:cNvPr>
          <p:cNvSpPr>
            <a:spLocks xmlns:a="http://schemas.openxmlformats.org/drawingml/2006/main" noGrp="1"/>
          </p:cNvSpPr>
          <p:nvPr/>
        </p:nvSpPr>
        <p:spPr>
          <a:xfrm xmlns:a="http://schemas.openxmlformats.org/drawingml/2006/main">
            <a:off x="8242300" y="2667000"/>
            <a:ext cx="3149600" cy="1876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75" b="0">
                <a:solidFill>
                  <a:srgbClr val="595959"/>
                </a:solidFill>
                <a:latin typeface="Sora"/>
                <a:ea typeface="Sora"/>
                <a:cs typeface="Sora"/>
              </a:defRPr>
            </a:pPr>
            <a:r>
              <a:rPr sz="1575" b="0">
                <a:solidFill>
                  <a:srgbClr val="595959"/>
                </a:solidFill>
                <a:latin typeface="Sora"/>
                <a:ea typeface="Sora"/>
                <a:cs typeface="Sora"/>
              </a:rPr>
              <a:t>Originalquelle, Fundstelle und menschlichen Entscheid zeigen</a:t>
            </a:r>
          </a:p>
        </p:txBody>
      </p:sp>
      <p:sp>
        <p:nvSpPr>
          <p:cNvPr id="17" name="">
            <a:extLst xmlns:a="http://schemas.openxmlformats.org/drawingml/2006/main">
              <a:ext uri="{FF2B5EF4-FFF2-40B4-BE49-F238E27FC236}">
                <a16:creationId xmlns:a16="http://schemas.microsoft.com/office/drawing/2014/main" id="{ECE9DFB5-6C9B-4A4A-A7D0-DE486CC43FC6}"/>
              </a:ext>
            </a:extLst>
          </p:cNvPr>
          <p:cNvSpPr>
            <a:spLocks xmlns:a="http://schemas.openxmlformats.org/drawingml/2006/main" noGrp="1"/>
          </p:cNvSpPr>
          <p:nvPr/>
        </p:nvSpPr>
        <p:spPr>
          <a:xfrm xmlns:a="http://schemas.openxmlformats.org/drawingml/2006/main">
            <a:off x="609600" y="4981575"/>
            <a:ext cx="109728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95959"/>
                </a:solidFill>
                <a:latin typeface="Sora"/>
                <a:ea typeface="Sora"/>
                <a:cs typeface="Sora"/>
              </a:defRPr>
            </a:pPr>
            <a:r>
              <a:rPr sz="1425" b="0">
                <a:solidFill>
                  <a:srgbClr val="595959"/>
                </a:solidFill>
                <a:latin typeface="Sora"/>
                <a:ea typeface="Sora"/>
                <a:cs typeface="Sora"/>
              </a:rPr>
              <a:t>Falls niemand ein Beispiel nennt: eine aktuelle öffentliche Datenschutz-Veröffentlichung wählen.</a:t>
            </a:r>
          </a:p>
        </p:txBody>
      </p:sp>
      <p:sp>
        <p:nvSpPr>
          <p:cNvPr id="18" name="">
            <a:extLst xmlns:a="http://schemas.openxmlformats.org/drawingml/2006/main">
              <a:ext uri="{FF2B5EF4-FFF2-40B4-BE49-F238E27FC236}">
                <a16:creationId xmlns:a16="http://schemas.microsoft.com/office/drawing/2014/main" id="{643F05C3-045E-4F94-BA21-23E7E640BB90}"/>
              </a:ext>
            </a:extLst>
          </p:cNvPr>
          <p:cNvSpPr>
            <a:spLocks xmlns:a="http://schemas.openxmlformats.org/drawingml/2006/main" noGrp="1"/>
          </p:cNvSpPr>
          <p:nvPr/>
        </p:nvSpPr>
        <p:spPr>
          <a:xfrm xmlns:a="http://schemas.openxmlformats.org/drawingml/2006/main">
            <a:off x="609600" y="5562600"/>
            <a:ext cx="5619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96b576b544bb48be"/>
              </a:rPr>
              <a:t>Skill-ZIP für Moderation ↓</a:t>
            </a:r>
          </a:p>
        </p:txBody>
      </p:sp>
      <p:sp>
        <p:nvSpPr>
          <p:cNvPr id="19" name="">
            <a:extLst xmlns:a="http://schemas.openxmlformats.org/drawingml/2006/main">
              <a:ext uri="{FF2B5EF4-FFF2-40B4-BE49-F238E27FC236}">
                <a16:creationId xmlns:a16="http://schemas.microsoft.com/office/drawing/2014/main" id="{066A72CE-8C44-41B8-A94E-55CD24266992}"/>
              </a:ext>
            </a:extLst>
          </p:cNvPr>
          <p:cNvSpPr>
            <a:spLocks xmlns:a="http://schemas.openxmlformats.org/drawingml/2006/main" noGrp="1"/>
          </p:cNvSpPr>
          <p:nvPr/>
        </p:nvSpPr>
        <p:spPr>
          <a:xfrm xmlns:a="http://schemas.openxmlformats.org/drawingml/2006/main">
            <a:off x="6191250" y="55626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0fc7a114331d4d6c"/>
              </a:rPr>
              <a:t>Monitor im Hub öffnen ↗</a:t>
            </a:r>
          </a:p>
        </p:txBody>
      </p:sp>
    </p:spTree>
    <p:extLst>
      <p:ext uri="{BB962C8B-B14F-4D97-AF65-F5344CB8AC3E}">
        <p14:creationId xmlns:p14="http://schemas.microsoft.com/office/powerpoint/2010/main" val="894713264"/>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6757B1E4-DB5C-4D9E-9526-067B67964E20}"/>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22B69CE-7737-4FEF-92E9-6DBF62F723A1}"/>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17:59 · HH</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137f52fc89d3453c"/>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a30c8d2b7df4b75"/>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0A40922-FF80-4A4A-9F8A-A46587652B4D}"/>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Das steckt im Beispiel-Monitor</a:t>
            </a:r>
          </a:p>
        </p:txBody>
      </p:sp>
      <p:sp>
        <p:nvSpPr>
          <p:cNvPr id="6" name="">
            <a:extLst xmlns:a="http://schemas.openxmlformats.org/drawingml/2006/main">
              <a:ext uri="{FF2B5EF4-FFF2-40B4-BE49-F238E27FC236}">
                <a16:creationId xmlns:a16="http://schemas.microsoft.com/office/drawing/2014/main" id="{1760BE19-8D33-4B1E-89AE-CD2A325C1075}"/>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E64ED4B2-AE50-4941-8D83-BDD251D09D99}"/>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26 / 37</a:t>
            </a:r>
          </a:p>
        </p:txBody>
      </p:sp>
      <p:sp>
        <p:nvSpPr>
          <p:cNvPr id="8" name="">
            <a:extLst xmlns:a="http://schemas.openxmlformats.org/drawingml/2006/main">
              <a:ext uri="{FF2B5EF4-FFF2-40B4-BE49-F238E27FC236}">
                <a16:creationId xmlns:a16="http://schemas.microsoft.com/office/drawing/2014/main" id="{CEEB39EE-7235-4921-A96D-AFA6BCB65670}"/>
              </a:ext>
            </a:extLst>
          </p:cNvPr>
          <p:cNvSpPr>
            <a:spLocks xmlns:a="http://schemas.openxmlformats.org/drawingml/2006/main" noGrp="1"/>
          </p:cNvSpPr>
          <p:nvPr/>
        </p:nvSpPr>
        <p:spPr>
          <a:xfrm xmlns:a="http://schemas.openxmlformats.org/drawingml/2006/main">
            <a:off x="609600" y="1771650"/>
            <a:ext cx="6477000" cy="4295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95219AC0-945B-4F95-B34A-69CAE5EAA186}"/>
              </a:ext>
            </a:extLst>
          </p:cNvPr>
          <p:cNvSpPr>
            <a:spLocks xmlns:a="http://schemas.openxmlformats.org/drawingml/2006/main" noGrp="1"/>
          </p:cNvSpPr>
          <p:nvPr/>
        </p:nvSpPr>
        <p:spPr>
          <a:xfrm xmlns:a="http://schemas.openxmlformats.org/drawingml/2006/main">
            <a:off x="838200" y="1924050"/>
            <a:ext cx="6019800" cy="402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name: regulatory-monitor-datenschutz-ch-fl</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description: Erstellt den monatlichen</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  Regulatorik-Bericht zum Datenschutz …</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a:t>
            </a:r>
          </a:p>
          <a:p xmlns:a="http://schemas.openxmlformats.org/drawingml/2006/main">
            <a:r>
              <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 Drei Regeln, die immer gelten</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1. Nur zugelassene Quellen.</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2. Jede Aussage hat einen Beleg.</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3. Du entscheidest nicht.</a:t>
            </a:r>
          </a:p>
          <a:p xmlns:a="http://schemas.openxmlformats.org/drawingml/2006/main">
            <a:r>
              <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 Ablauf</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1. Zeitraum klären.</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2. Letzten Bericht lesen.</a:t>
            </a:r>
          </a:p>
          <a:p xmlns:a="http://schemas.openxmlformats.org/drawingml/2006/main">
            <a:pPr>
              <a:defRPr sz="1650" b="0">
                <a:solidFill>
                  <a:srgbClr val="FFFFFF"/>
                </a:solidFill>
                <a:latin typeface="Sora"/>
                <a:ea typeface="Sora"/>
                <a:cs typeface="Sora"/>
              </a:defRPr>
            </a:pPr>
            <a:r>
              <a:rPr sz="1650" b="0">
                <a:solidFill>
                  <a:srgbClr val="FFFFFF"/>
                </a:solidFill>
                <a:latin typeface="Sora"/>
                <a:ea typeface="Sora"/>
                <a:cs typeface="Sora"/>
              </a:rPr>
              <a:t>3. Quellen prüfen …</a:t>
            </a:r>
          </a:p>
        </p:txBody>
      </p:sp>
      <p:sp>
        <p:nvSpPr>
          <p:cNvPr id="10" name="">
            <a:extLst xmlns:a="http://schemas.openxmlformats.org/drawingml/2006/main">
              <a:ext uri="{FF2B5EF4-FFF2-40B4-BE49-F238E27FC236}">
                <a16:creationId xmlns:a16="http://schemas.microsoft.com/office/drawing/2014/main" id="{F5196387-C1F9-41AE-AA0F-473A880A4DC8}"/>
              </a:ext>
            </a:extLst>
          </p:cNvPr>
          <p:cNvSpPr>
            <a:spLocks xmlns:a="http://schemas.openxmlformats.org/drawingml/2006/main" noGrp="1"/>
          </p:cNvSpPr>
          <p:nvPr/>
        </p:nvSpPr>
        <p:spPr>
          <a:xfrm xmlns:a="http://schemas.openxmlformats.org/drawingml/2006/main">
            <a:off x="7353300" y="1771650"/>
            <a:ext cx="4210050" cy="9334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6C749A50-B195-413F-9D2B-CD8E304B1172}"/>
              </a:ext>
            </a:extLst>
          </p:cNvPr>
          <p:cNvSpPr>
            <a:spLocks xmlns:a="http://schemas.openxmlformats.org/drawingml/2006/main" noGrp="1"/>
          </p:cNvSpPr>
          <p:nvPr/>
        </p:nvSpPr>
        <p:spPr>
          <a:xfrm xmlns:a="http://schemas.openxmlformats.org/drawingml/2006/main">
            <a:off x="7524750" y="1838325"/>
            <a:ext cx="3829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SKILL.md</a:t>
            </a:r>
          </a:p>
        </p:txBody>
      </p:sp>
      <p:sp>
        <p:nvSpPr>
          <p:cNvPr id="12" name="">
            <a:extLst xmlns:a="http://schemas.openxmlformats.org/drawingml/2006/main">
              <a:ext uri="{FF2B5EF4-FFF2-40B4-BE49-F238E27FC236}">
                <a16:creationId xmlns:a16="http://schemas.microsoft.com/office/drawing/2014/main" id="{EF825B40-04D0-4931-95AC-6434F629F763}"/>
              </a:ext>
            </a:extLst>
          </p:cNvPr>
          <p:cNvSpPr>
            <a:spLocks xmlns:a="http://schemas.openxmlformats.org/drawingml/2006/main" noGrp="1"/>
          </p:cNvSpPr>
          <p:nvPr/>
        </p:nvSpPr>
        <p:spPr>
          <a:xfrm xmlns:a="http://schemas.openxmlformats.org/drawingml/2006/main">
            <a:off x="7524750" y="2162175"/>
            <a:ext cx="3829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Anleitung mit den drei Regeln</a:t>
            </a:r>
          </a:p>
        </p:txBody>
      </p:sp>
      <p:sp>
        <p:nvSpPr>
          <p:cNvPr id="13" name="">
            <a:extLst xmlns:a="http://schemas.openxmlformats.org/drawingml/2006/main">
              <a:ext uri="{FF2B5EF4-FFF2-40B4-BE49-F238E27FC236}">
                <a16:creationId xmlns:a16="http://schemas.microsoft.com/office/drawing/2014/main" id="{B50B4E63-676A-4465-BF33-9EE1C80EC465}"/>
              </a:ext>
            </a:extLst>
          </p:cNvPr>
          <p:cNvSpPr>
            <a:spLocks xmlns:a="http://schemas.openxmlformats.org/drawingml/2006/main" noGrp="1"/>
          </p:cNvSpPr>
          <p:nvPr/>
        </p:nvSpPr>
        <p:spPr>
          <a:xfrm xmlns:a="http://schemas.openxmlformats.org/drawingml/2006/main">
            <a:off x="7353300" y="2838450"/>
            <a:ext cx="4210050" cy="9334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2AA3C86-8C61-4DE4-8781-CF8BA805E349}"/>
              </a:ext>
            </a:extLst>
          </p:cNvPr>
          <p:cNvSpPr>
            <a:spLocks xmlns:a="http://schemas.openxmlformats.org/drawingml/2006/main" noGrp="1"/>
          </p:cNvSpPr>
          <p:nvPr/>
        </p:nvSpPr>
        <p:spPr>
          <a:xfrm xmlns:a="http://schemas.openxmlformats.org/drawingml/2006/main">
            <a:off x="7524750" y="2905125"/>
            <a:ext cx="3829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quellenregister.md</a:t>
            </a:r>
          </a:p>
        </p:txBody>
      </p:sp>
      <p:sp>
        <p:nvSpPr>
          <p:cNvPr id="15" name="">
            <a:extLst xmlns:a="http://schemas.openxmlformats.org/drawingml/2006/main">
              <a:ext uri="{FF2B5EF4-FFF2-40B4-BE49-F238E27FC236}">
                <a16:creationId xmlns:a16="http://schemas.microsoft.com/office/drawing/2014/main" id="{50979119-91FF-4220-89E9-15EDDCC9F37A}"/>
              </a:ext>
            </a:extLst>
          </p:cNvPr>
          <p:cNvSpPr>
            <a:spLocks xmlns:a="http://schemas.openxmlformats.org/drawingml/2006/main" noGrp="1"/>
          </p:cNvSpPr>
          <p:nvPr/>
        </p:nvSpPr>
        <p:spPr>
          <a:xfrm xmlns:a="http://schemas.openxmlformats.org/drawingml/2006/main">
            <a:off x="7524750" y="3228975"/>
            <a:ext cx="3829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Deine abschliessende Quellenliste</a:t>
            </a:r>
          </a:p>
        </p:txBody>
      </p:sp>
      <p:sp>
        <p:nvSpPr>
          <p:cNvPr id="16" name="">
            <a:extLst xmlns:a="http://schemas.openxmlformats.org/drawingml/2006/main">
              <a:ext uri="{FF2B5EF4-FFF2-40B4-BE49-F238E27FC236}">
                <a16:creationId xmlns:a16="http://schemas.microsoft.com/office/drawing/2014/main" id="{A5EB5FCF-0C70-44BE-BF02-C5395BDE0069}"/>
              </a:ext>
            </a:extLst>
          </p:cNvPr>
          <p:cNvSpPr>
            <a:spLocks xmlns:a="http://schemas.openxmlformats.org/drawingml/2006/main" noGrp="1"/>
          </p:cNvSpPr>
          <p:nvPr/>
        </p:nvSpPr>
        <p:spPr>
          <a:xfrm xmlns:a="http://schemas.openxmlformats.org/drawingml/2006/main">
            <a:off x="7353300" y="3905250"/>
            <a:ext cx="4210050" cy="9334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27AC3106-00F9-4ADC-B299-9E4A74DFA5EB}"/>
              </a:ext>
            </a:extLst>
          </p:cNvPr>
          <p:cNvSpPr>
            <a:spLocks xmlns:a="http://schemas.openxmlformats.org/drawingml/2006/main" noGrp="1"/>
          </p:cNvSpPr>
          <p:nvPr/>
        </p:nvSpPr>
        <p:spPr>
          <a:xfrm xmlns:a="http://schemas.openxmlformats.org/drawingml/2006/main">
            <a:off x="7524750" y="3971925"/>
            <a:ext cx="3829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themenliste.md</a:t>
            </a:r>
          </a:p>
        </p:txBody>
      </p:sp>
      <p:sp>
        <p:nvSpPr>
          <p:cNvPr id="18" name="">
            <a:extLst xmlns:a="http://schemas.openxmlformats.org/drawingml/2006/main">
              <a:ext uri="{FF2B5EF4-FFF2-40B4-BE49-F238E27FC236}">
                <a16:creationId xmlns:a16="http://schemas.microsoft.com/office/drawing/2014/main" id="{B22E008E-A9EE-4F76-8588-1D698E72F490}"/>
              </a:ext>
            </a:extLst>
          </p:cNvPr>
          <p:cNvSpPr>
            <a:spLocks xmlns:a="http://schemas.openxmlformats.org/drawingml/2006/main" noGrp="1"/>
          </p:cNvSpPr>
          <p:nvPr/>
        </p:nvSpPr>
        <p:spPr>
          <a:xfrm xmlns:a="http://schemas.openxmlformats.org/drawingml/2006/main">
            <a:off x="7524750" y="4295775"/>
            <a:ext cx="3829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Was für dein Unternehmen wichtig ist</a:t>
            </a:r>
          </a:p>
        </p:txBody>
      </p:sp>
      <p:sp>
        <p:nvSpPr>
          <p:cNvPr id="19" name="">
            <a:extLst xmlns:a="http://schemas.openxmlformats.org/drawingml/2006/main">
              <a:ext uri="{FF2B5EF4-FFF2-40B4-BE49-F238E27FC236}">
                <a16:creationId xmlns:a16="http://schemas.microsoft.com/office/drawing/2014/main" id="{A6DC203D-EC6D-497B-86B1-2BB33ED95957}"/>
              </a:ext>
            </a:extLst>
          </p:cNvPr>
          <p:cNvSpPr>
            <a:spLocks xmlns:a="http://schemas.openxmlformats.org/drawingml/2006/main" noGrp="1"/>
          </p:cNvSpPr>
          <p:nvPr/>
        </p:nvSpPr>
        <p:spPr>
          <a:xfrm xmlns:a="http://schemas.openxmlformats.org/drawingml/2006/main">
            <a:off x="7353300" y="4972050"/>
            <a:ext cx="4210050" cy="9334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E624C140-648E-4964-AB1D-24C9D84455A2}"/>
              </a:ext>
            </a:extLst>
          </p:cNvPr>
          <p:cNvSpPr>
            <a:spLocks xmlns:a="http://schemas.openxmlformats.org/drawingml/2006/main" noGrp="1"/>
          </p:cNvSpPr>
          <p:nvPr/>
        </p:nvSpPr>
        <p:spPr>
          <a:xfrm xmlns:a="http://schemas.openxmlformats.org/drawingml/2006/main">
            <a:off x="7524750" y="5038725"/>
            <a:ext cx="3829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berichtsvorlage.md</a:t>
            </a:r>
          </a:p>
        </p:txBody>
      </p:sp>
      <p:sp>
        <p:nvSpPr>
          <p:cNvPr id="21" name="">
            <a:extLst xmlns:a="http://schemas.openxmlformats.org/drawingml/2006/main">
              <a:ext uri="{FF2B5EF4-FFF2-40B4-BE49-F238E27FC236}">
                <a16:creationId xmlns:a16="http://schemas.microsoft.com/office/drawing/2014/main" id="{2015D0B8-6EEA-4DE4-B5A5-219C01A0027F}"/>
              </a:ext>
            </a:extLst>
          </p:cNvPr>
          <p:cNvSpPr>
            <a:spLocks xmlns:a="http://schemas.openxmlformats.org/drawingml/2006/main" noGrp="1"/>
          </p:cNvSpPr>
          <p:nvPr/>
        </p:nvSpPr>
        <p:spPr>
          <a:xfrm xmlns:a="http://schemas.openxmlformats.org/drawingml/2006/main">
            <a:off x="7524750" y="5362575"/>
            <a:ext cx="38290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Gleiches Format für jeden Bericht</a:t>
            </a:r>
          </a:p>
        </p:txBody>
      </p:sp>
    </p:spTree>
    <p:extLst>
      <p:ext uri="{BB962C8B-B14F-4D97-AF65-F5344CB8AC3E}">
        <p14:creationId xmlns:p14="http://schemas.microsoft.com/office/powerpoint/2010/main" val="84897722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1BE07B9C-111E-4B89-AA57-CEA6DCD497FE}"/>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2860A63-7465-4E8D-A682-CA564EF5EE46}"/>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18:04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e83c7a490224ec3"/>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810c5d95a0c543c7"/>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2B66481-3CEF-4A23-9270-FBB39F73BB42}"/>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Gemeinsam testen, danach selbst vertiefen</a:t>
            </a:r>
          </a:p>
        </p:txBody>
      </p:sp>
      <p:sp>
        <p:nvSpPr>
          <p:cNvPr id="6" name="">
            <a:extLst xmlns:a="http://schemas.openxmlformats.org/drawingml/2006/main">
              <a:ext uri="{FF2B5EF4-FFF2-40B4-BE49-F238E27FC236}">
                <a16:creationId xmlns:a16="http://schemas.microsoft.com/office/drawing/2014/main" id="{51804B85-549C-4162-9370-A5952461F3CB}"/>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5B45C638-2129-4740-8AAD-E807B55252F3}"/>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27 / 37</a:t>
            </a:r>
          </a:p>
        </p:txBody>
      </p:sp>
      <p:sp>
        <p:nvSpPr>
          <p:cNvPr id="8" name="">
            <a:extLst xmlns:a="http://schemas.openxmlformats.org/drawingml/2006/main">
              <a:ext uri="{FF2B5EF4-FFF2-40B4-BE49-F238E27FC236}">
                <a16:creationId xmlns:a16="http://schemas.microsoft.com/office/drawing/2014/main" id="{7B848865-2E0A-4EE3-A7D4-5A32C30B4340}"/>
              </a:ext>
            </a:extLst>
          </p:cNvPr>
          <p:cNvSpPr>
            <a:spLocks xmlns:a="http://schemas.openxmlformats.org/drawingml/2006/main" noGrp="1"/>
          </p:cNvSpPr>
          <p:nvPr/>
        </p:nvSpPr>
        <p:spPr>
          <a:xfrm xmlns:a="http://schemas.openxmlformats.org/drawingml/2006/main">
            <a:off x="6096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C51D0E06-F613-4B1C-92CB-49BE2A55D8EE}"/>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A  Am Moderationsrechner</a:t>
            </a:r>
          </a:p>
        </p:txBody>
      </p:sp>
      <p:sp>
        <p:nvSpPr>
          <p:cNvPr id="10" name="">
            <a:extLst xmlns:a="http://schemas.openxmlformats.org/drawingml/2006/main">
              <a:ext uri="{FF2B5EF4-FFF2-40B4-BE49-F238E27FC236}">
                <a16:creationId xmlns:a16="http://schemas.microsoft.com/office/drawing/2014/main" id="{69BE8C70-C79B-4C2C-9191-B2FB24C13AAF}"/>
              </a:ext>
            </a:extLst>
          </p:cNvPr>
          <p:cNvSpPr>
            <a:spLocks xmlns:a="http://schemas.openxmlformats.org/drawingml/2006/main" noGrp="1"/>
          </p:cNvSpPr>
          <p:nvPr/>
        </p:nvSpPr>
        <p:spPr>
          <a:xfrm xmlns:a="http://schemas.openxmlformats.org/drawingml/2006/main">
            <a:off x="8001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Wir prüfen Quelle, Bericht und Haltepunkt live.</a:t>
            </a:r>
          </a:p>
        </p:txBody>
      </p:sp>
      <p:sp>
        <p:nvSpPr>
          <p:cNvPr id="11" name="">
            <a:extLst xmlns:a="http://schemas.openxmlformats.org/drawingml/2006/main">
              <a:ext uri="{FF2B5EF4-FFF2-40B4-BE49-F238E27FC236}">
                <a16:creationId xmlns:a16="http://schemas.microsoft.com/office/drawing/2014/main" id="{CAF5E247-CEE5-4702-B516-8457146C0E9C}"/>
              </a:ext>
            </a:extLst>
          </p:cNvPr>
          <p:cNvSpPr>
            <a:spLocks xmlns:a="http://schemas.openxmlformats.org/drawingml/2006/main" noGrp="1"/>
          </p:cNvSpPr>
          <p:nvPr/>
        </p:nvSpPr>
        <p:spPr>
          <a:xfrm xmlns:a="http://schemas.openxmlformats.org/drawingml/2006/main">
            <a:off x="43307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FA3EBC3B-030C-4F9F-B037-12585C69EAC0}"/>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B  Im Hub nach dem Workshop</a:t>
            </a:r>
          </a:p>
        </p:txBody>
      </p:sp>
      <p:sp>
        <p:nvSpPr>
          <p:cNvPr id="13" name="">
            <a:extLst xmlns:a="http://schemas.openxmlformats.org/drawingml/2006/main">
              <a:ext uri="{FF2B5EF4-FFF2-40B4-BE49-F238E27FC236}">
                <a16:creationId xmlns:a16="http://schemas.microsoft.com/office/drawing/2014/main" id="{28BC57D5-7F3C-4A49-A6F6-E931433D2302}"/>
              </a:ext>
            </a:extLst>
          </p:cNvPr>
          <p:cNvSpPr>
            <a:spLocks xmlns:a="http://schemas.openxmlformats.org/drawingml/2006/main" noGrp="1"/>
          </p:cNvSpPr>
          <p:nvPr/>
        </p:nvSpPr>
        <p:spPr>
          <a:xfrm xmlns:a="http://schemas.openxmlformats.org/drawingml/2006/main">
            <a:off x="45212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Die Vorlage steht zum eigenen Ausprobieren bereit. Ohne fachliche Prüfung ist sie kein produktiver Monitor.</a:t>
            </a:r>
          </a:p>
        </p:txBody>
      </p:sp>
      <p:sp>
        <p:nvSpPr>
          <p:cNvPr id="14" name="">
            <a:extLst xmlns:a="http://schemas.openxmlformats.org/drawingml/2006/main">
              <a:ext uri="{FF2B5EF4-FFF2-40B4-BE49-F238E27FC236}">
                <a16:creationId xmlns:a16="http://schemas.microsoft.com/office/drawing/2014/main" id="{0864F1E1-4AB7-42C1-9E15-BFD3FB5A3F18}"/>
              </a:ext>
            </a:extLst>
          </p:cNvPr>
          <p:cNvSpPr>
            <a:spLocks xmlns:a="http://schemas.openxmlformats.org/drawingml/2006/main" noGrp="1"/>
          </p:cNvSpPr>
          <p:nvPr/>
        </p:nvSpPr>
        <p:spPr>
          <a:xfrm xmlns:a="http://schemas.openxmlformats.org/drawingml/2006/main">
            <a:off x="8051800" y="1790700"/>
            <a:ext cx="3530600" cy="32385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C3FD692-CC9F-4E52-9606-2B07687FF186}"/>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C  Im Tagessprint</a:t>
            </a:r>
          </a:p>
        </p:txBody>
      </p:sp>
      <p:sp>
        <p:nvSpPr>
          <p:cNvPr id="16" name="">
            <a:extLst xmlns:a="http://schemas.openxmlformats.org/drawingml/2006/main">
              <a:ext uri="{FF2B5EF4-FFF2-40B4-BE49-F238E27FC236}">
                <a16:creationId xmlns:a16="http://schemas.microsoft.com/office/drawing/2014/main" id="{AA9A60A3-5A00-48B7-B2A0-4DA7CFF135F2}"/>
              </a:ext>
            </a:extLst>
          </p:cNvPr>
          <p:cNvSpPr>
            <a:spLocks xmlns:a="http://schemas.openxmlformats.org/drawingml/2006/main" noGrp="1"/>
          </p:cNvSpPr>
          <p:nvPr/>
        </p:nvSpPr>
        <p:spPr>
          <a:xfrm xmlns:a="http://schemas.openxmlformats.org/drawingml/2006/main">
            <a:off x="8242300" y="2647950"/>
            <a:ext cx="31496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Dein Team wählt und testet zwei bis drei Abläufe. Ein Monitor ist eine Möglichkeit.</a:t>
            </a:r>
          </a:p>
        </p:txBody>
      </p:sp>
      <p:sp>
        <p:nvSpPr>
          <p:cNvPr id="17" name="">
            <a:extLst xmlns:a="http://schemas.openxmlformats.org/drawingml/2006/main">
              <a:ext uri="{FF2B5EF4-FFF2-40B4-BE49-F238E27FC236}">
                <a16:creationId xmlns:a16="http://schemas.microsoft.com/office/drawing/2014/main" id="{7C675399-34C5-4FA6-B355-671FA8D87814}"/>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30129ECC-88BB-4CE7-8A7A-50217E633215}"/>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LIVE AM MODERATIONSRECHNER</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Wir prüfen eine Originalquelle und zeigen, wo ein Mensch entscheidet.</a:t>
            </a:r>
          </a:p>
        </p:txBody>
      </p:sp>
    </p:spTree>
    <p:extLst>
      <p:ext uri="{BB962C8B-B14F-4D97-AF65-F5344CB8AC3E}">
        <p14:creationId xmlns:p14="http://schemas.microsoft.com/office/powerpoint/2010/main" val="843569514"/>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E1A2E05-9615-41EE-80CA-ECFDA1622F96}"/>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B3B96D5-7C3B-4A46-880C-6A805DE0B1CA}"/>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18:09 · HH</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8302561d1db41ad"/>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a9246cbc1e84b69"/>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CAA3F04-B69F-4BD1-B124-99D24510EE72}"/>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Moderationsprompt: neues Regulatorik-Update</a:t>
            </a:r>
          </a:p>
        </p:txBody>
      </p:sp>
      <p:sp>
        <p:nvSpPr>
          <p:cNvPr id="6" name="">
            <a:extLst xmlns:a="http://schemas.openxmlformats.org/drawingml/2006/main">
              <a:ext uri="{FF2B5EF4-FFF2-40B4-BE49-F238E27FC236}">
                <a16:creationId xmlns:a16="http://schemas.microsoft.com/office/drawing/2014/main" id="{2D419E1A-48D0-4C0C-81BD-0917D1C7E4A2}"/>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5075DB4B-4A50-486F-AA8F-3F9478E2C3F4}"/>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28 / 37</a:t>
            </a:r>
          </a:p>
        </p:txBody>
      </p:sp>
      <p:sp>
        <p:nvSpPr>
          <p:cNvPr id="8" name="">
            <a:extLst xmlns:a="http://schemas.openxmlformats.org/drawingml/2006/main">
              <a:ext uri="{FF2B5EF4-FFF2-40B4-BE49-F238E27FC236}">
                <a16:creationId xmlns:a16="http://schemas.microsoft.com/office/drawing/2014/main" id="{C3B3937C-9E0D-4BED-A600-A2E71080DE73}"/>
              </a:ext>
            </a:extLst>
          </p:cNvPr>
          <p:cNvSpPr>
            <a:spLocks xmlns:a="http://schemas.openxmlformats.org/drawingml/2006/main" noGrp="1"/>
          </p:cNvSpPr>
          <p:nvPr/>
        </p:nvSpPr>
        <p:spPr>
          <a:xfrm xmlns:a="http://schemas.openxmlformats.org/drawingml/2006/main">
            <a:off x="609600" y="1790700"/>
            <a:ext cx="10972800" cy="4076700"/>
          </a:xfrm>
          <a:prstGeom xmlns:a="http://schemas.openxmlformats.org/drawingml/2006/main" prst="rect">
            <a:avLst/>
          </a:prstGeom>
          <a:solidFill xmlns:a="http://schemas.openxmlformats.org/drawingml/2006/main">
            <a:srgbClr val="F8F5FB"/>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AD88B668-0BA8-4B2F-B1FA-F88232AF6235}"/>
              </a:ext>
            </a:extLst>
          </p:cNvPr>
          <p:cNvSpPr>
            <a:spLocks xmlns:a="http://schemas.openxmlformats.org/drawingml/2006/main" noGrp="1"/>
          </p:cNvSpPr>
          <p:nvPr/>
        </p:nvSpPr>
        <p:spPr>
          <a:xfrm xmlns:a="http://schemas.openxmlformats.org/drawingml/2006/main">
            <a:off x="819150" y="1971675"/>
            <a:ext cx="105537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694BAD"/>
                </a:solidFill>
                <a:latin typeface="Sora"/>
                <a:ea typeface="Sora"/>
                <a:cs typeface="Sora"/>
              </a:defRPr>
            </a:pPr>
            <a:r>
              <a:rPr sz="1275" b="1">
                <a:solidFill>
                  <a:srgbClr val="694BAD"/>
                </a:solidFill>
                <a:latin typeface="Sora"/>
                <a:ea typeface="Sora"/>
                <a:cs typeface="Sora"/>
              </a:rPr>
              <a:t>In Codex einfügen</a:t>
            </a:r>
          </a:p>
        </p:txBody>
      </p:sp>
      <p:sp>
        <p:nvSpPr>
          <p:cNvPr id="10" name="">
            <a:extLst xmlns:a="http://schemas.openxmlformats.org/drawingml/2006/main">
              <a:ext uri="{FF2B5EF4-FFF2-40B4-BE49-F238E27FC236}">
                <a16:creationId xmlns:a16="http://schemas.microsoft.com/office/drawing/2014/main" id="{E5CE992B-F127-40CE-A0C3-F64EAB7CA4D9}"/>
              </a:ext>
            </a:extLst>
          </p:cNvPr>
          <p:cNvSpPr>
            <a:spLocks xmlns:a="http://schemas.openxmlformats.org/drawingml/2006/main" noGrp="1"/>
          </p:cNvSpPr>
          <p:nvPr/>
        </p:nvSpPr>
        <p:spPr>
          <a:xfrm xmlns:a="http://schemas.openxmlformats.org/drawingml/2006/main">
            <a:off x="819150" y="2428875"/>
            <a:ext cx="105537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0">
                <a:solidFill>
                  <a:srgbClr val="2F1863"/>
                </a:solidFill>
                <a:latin typeface="Sora"/>
                <a:ea typeface="Sora"/>
                <a:cs typeface="Sora"/>
              </a:defRPr>
            </a:pPr>
            <a:r>
              <a:rPr sz="1725" b="0">
                <a:solidFill>
                  <a:srgbClr val="2F1863"/>
                </a:solidFill>
                <a:latin typeface="Sora"/>
                <a:ea typeface="Sora"/>
                <a:cs typeface="Sora"/>
              </a:rPr>
              <a:t>Nutze den eben installierten Regulatorik-Monitor-Skill. Thema: [Thema aus der Runde]. Rechtsraum: [CH/FL/EU]. Berichtszeitraum: [Datum bis Datum]. Prüfe ausschliesslich die im Skill zugelassenen öffentlichen Quellen. Zeige neue Veröffentlichungen mit Datum, Link, Fundstelle und kurzem wörtlichem Beleg. Markiere, was du nicht belegen kannst. Erstelle danach einen kurzen Entwurf für ein internes Update an unsere Organisation: Was ist neu? Wen könnte es betreffen? Was muss ein Mensch prüfen oder entscheiden? Trenne belegte Fakten von offenen Fragen. Versende nichts und ändere keine Daten.</a:t>
            </a:r>
          </a:p>
        </p:txBody>
      </p:sp>
    </p:spTree>
    <p:extLst>
      <p:ext uri="{BB962C8B-B14F-4D97-AF65-F5344CB8AC3E}">
        <p14:creationId xmlns:p14="http://schemas.microsoft.com/office/powerpoint/2010/main" val="204830386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19BF870-13C8-4E4D-AF38-460B1E5C0350}"/>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D383284-D930-473F-AC6F-38480F2BB2FC}"/>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18:10 · CW</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d190afe525744290"/>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8cf8e0f12ef4298"/>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D6C62A8-A15A-4C0C-B710-F76CE0550384}"/>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Wo die Grenzen liegen</a:t>
            </a:r>
          </a:p>
        </p:txBody>
      </p:sp>
      <p:sp>
        <p:nvSpPr>
          <p:cNvPr id="6" name="">
            <a:extLst xmlns:a="http://schemas.openxmlformats.org/drawingml/2006/main">
              <a:ext uri="{FF2B5EF4-FFF2-40B4-BE49-F238E27FC236}">
                <a16:creationId xmlns:a16="http://schemas.microsoft.com/office/drawing/2014/main" id="{4B58ADD3-C26D-46E7-9202-E916A0C8356D}"/>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D9C36439-2C09-426B-BB7E-857FA3370926}"/>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29 / 37</a:t>
            </a:r>
          </a:p>
        </p:txBody>
      </p:sp>
      <p:sp>
        <p:nvSpPr>
          <p:cNvPr id="8" name="">
            <a:extLst xmlns:a="http://schemas.openxmlformats.org/drawingml/2006/main">
              <a:ext uri="{FF2B5EF4-FFF2-40B4-BE49-F238E27FC236}">
                <a16:creationId xmlns:a16="http://schemas.microsoft.com/office/drawing/2014/main" id="{F7E3AAEF-7B71-479D-A60A-37C7B8D03D3A}"/>
              </a:ext>
            </a:extLst>
          </p:cNvPr>
          <p:cNvSpPr>
            <a:spLocks xmlns:a="http://schemas.openxmlformats.org/drawingml/2006/main" noGrp="1"/>
          </p:cNvSpPr>
          <p:nvPr/>
        </p:nvSpPr>
        <p:spPr>
          <a:xfrm xmlns:a="http://schemas.openxmlformats.org/drawingml/2006/main">
            <a:off x="609600" y="2076450"/>
            <a:ext cx="6191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2F1863"/>
                </a:solidFill>
                <a:latin typeface="Sora"/>
                <a:ea typeface="Sora"/>
                <a:cs typeface="Sora"/>
              </a:defRPr>
            </a:pPr>
            <a:r>
              <a:rPr sz="2250" b="0">
                <a:solidFill>
                  <a:srgbClr val="2F1863"/>
                </a:solidFill>
                <a:latin typeface="Sora"/>
                <a:ea typeface="Sora"/>
                <a:cs typeface="Sora"/>
              </a:rPr>
              <a:t>Wie oft KI sich irrt. Welche Daten wohin dürfen. Was der AI Act heute verlangt. Und sieben Punkte, die du vorher regeln musst.</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3739adc35f3429b"/>
          <a:stretch xmlns:a="http://schemas.openxmlformats.org/drawingml/2006/main"/>
        </p:blipFill>
        <p:spPr>
          <a:xfrm xmlns:a="http://schemas.openxmlformats.org/drawingml/2006/main">
            <a:off x="7334250" y="2236130"/>
            <a:ext cx="4238625" cy="2385740"/>
          </a:xfrm>
          <a:prstGeom xmlns:a="http://schemas.openxmlformats.org/drawingml/2006/main" prst="rect">
            <a:avLst/>
          </a:prstGeom>
        </p:spPr>
      </p:pic>
    </p:spTree>
    <p:extLst>
      <p:ext uri="{BB962C8B-B14F-4D97-AF65-F5344CB8AC3E}">
        <p14:creationId xmlns:p14="http://schemas.microsoft.com/office/powerpoint/2010/main" val="1089985808"/>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EB3D246-F40A-40FB-A8C3-62D8E0461FAE}"/>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971EE56-AEF9-4200-BA00-4A06B7051645}"/>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18:11 · CW</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8b68e22ee8e4ef6"/>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c4378cf9ce6d43ce"/>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1D61FAE-7F40-49DC-A82D-4D0D1FD2972E}"/>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Was bremst dich beim Einsatz von KI am meisten?</a:t>
            </a:r>
          </a:p>
        </p:txBody>
      </p:sp>
      <p:sp>
        <p:nvSpPr>
          <p:cNvPr id="6" name="">
            <a:extLst xmlns:a="http://schemas.openxmlformats.org/drawingml/2006/main">
              <a:ext uri="{FF2B5EF4-FFF2-40B4-BE49-F238E27FC236}">
                <a16:creationId xmlns:a16="http://schemas.microsoft.com/office/drawing/2014/main" id="{D0FB48CD-17BA-483F-97A4-F007D057E696}"/>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D1DE2E9D-72DB-4D94-8FDD-68FD944515B8}"/>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30 / 37</a:t>
            </a:r>
          </a:p>
        </p:txBody>
      </p:sp>
      <p:sp>
        <p:nvSpPr>
          <p:cNvPr id="8" name="">
            <a:extLst xmlns:a="http://schemas.openxmlformats.org/drawingml/2006/main">
              <a:ext uri="{FF2B5EF4-FFF2-40B4-BE49-F238E27FC236}">
                <a16:creationId xmlns:a16="http://schemas.microsoft.com/office/drawing/2014/main" id="{C25D7E9B-8829-47D5-8357-04296D071CB4}"/>
              </a:ext>
            </a:extLst>
          </p:cNvPr>
          <p:cNvSpPr>
            <a:spLocks xmlns:a="http://schemas.openxmlformats.org/drawingml/2006/main" noGrp="1"/>
          </p:cNvSpPr>
          <p:nvPr/>
        </p:nvSpPr>
        <p:spPr>
          <a:xfrm xmlns:a="http://schemas.openxmlformats.org/drawingml/2006/main">
            <a:off x="609600" y="177165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BED43C79-8E3A-4CF5-9EAD-2165781CE035}"/>
              </a:ext>
            </a:extLst>
          </p:cNvPr>
          <p:cNvSpPr>
            <a:spLocks xmlns:a="http://schemas.openxmlformats.org/drawingml/2006/main" noGrp="1"/>
          </p:cNvSpPr>
          <p:nvPr/>
        </p:nvSpPr>
        <p:spPr>
          <a:xfrm xmlns:a="http://schemas.openxmlformats.org/drawingml/2006/main">
            <a:off x="857250" y="188595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A  Datenschutz und Berufsgeheimnis</a:t>
            </a:r>
          </a:p>
        </p:txBody>
      </p:sp>
      <p:sp>
        <p:nvSpPr>
          <p:cNvPr id="10" name="">
            <a:extLst xmlns:a="http://schemas.openxmlformats.org/drawingml/2006/main">
              <a:ext uri="{FF2B5EF4-FFF2-40B4-BE49-F238E27FC236}">
                <a16:creationId xmlns:a16="http://schemas.microsoft.com/office/drawing/2014/main" id="{A082B16E-188C-4126-95DC-14D1B0DD2FF4}"/>
              </a:ext>
            </a:extLst>
          </p:cNvPr>
          <p:cNvSpPr>
            <a:spLocks xmlns:a="http://schemas.openxmlformats.org/drawingml/2006/main" noGrp="1"/>
          </p:cNvSpPr>
          <p:nvPr/>
        </p:nvSpPr>
        <p:spPr>
          <a:xfrm xmlns:a="http://schemas.openxmlformats.org/drawingml/2006/main">
            <a:off x="609600" y="247650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4E73002D-1908-47EC-AFC5-4BE14E731978}"/>
              </a:ext>
            </a:extLst>
          </p:cNvPr>
          <p:cNvSpPr>
            <a:spLocks xmlns:a="http://schemas.openxmlformats.org/drawingml/2006/main" noGrp="1"/>
          </p:cNvSpPr>
          <p:nvPr/>
        </p:nvSpPr>
        <p:spPr>
          <a:xfrm xmlns:a="http://schemas.openxmlformats.org/drawingml/2006/main">
            <a:off x="857250" y="259080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B  Keine Freigabe durch IT oder Leitung</a:t>
            </a:r>
          </a:p>
        </p:txBody>
      </p:sp>
      <p:sp>
        <p:nvSpPr>
          <p:cNvPr id="12" name="">
            <a:extLst xmlns:a="http://schemas.openxmlformats.org/drawingml/2006/main">
              <a:ext uri="{FF2B5EF4-FFF2-40B4-BE49-F238E27FC236}">
                <a16:creationId xmlns:a16="http://schemas.microsoft.com/office/drawing/2014/main" id="{4EF38600-B0DD-4AF7-985F-3517D2F71F10}"/>
              </a:ext>
            </a:extLst>
          </p:cNvPr>
          <p:cNvSpPr>
            <a:spLocks xmlns:a="http://schemas.openxmlformats.org/drawingml/2006/main" noGrp="1"/>
          </p:cNvSpPr>
          <p:nvPr/>
        </p:nvSpPr>
        <p:spPr>
          <a:xfrm xmlns:a="http://schemas.openxmlformats.org/drawingml/2006/main">
            <a:off x="609600" y="318135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2335F934-6A05-4CB1-9666-EB01BAE2C81D}"/>
              </a:ext>
            </a:extLst>
          </p:cNvPr>
          <p:cNvSpPr>
            <a:spLocks xmlns:a="http://schemas.openxmlformats.org/drawingml/2006/main" noGrp="1"/>
          </p:cNvSpPr>
          <p:nvPr/>
        </p:nvSpPr>
        <p:spPr>
          <a:xfrm xmlns:a="http://schemas.openxmlformats.org/drawingml/2006/main">
            <a:off x="857250" y="329565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C  Fehlendes Wissen im Team</a:t>
            </a:r>
          </a:p>
        </p:txBody>
      </p:sp>
      <p:sp>
        <p:nvSpPr>
          <p:cNvPr id="14" name="">
            <a:extLst xmlns:a="http://schemas.openxmlformats.org/drawingml/2006/main">
              <a:ext uri="{FF2B5EF4-FFF2-40B4-BE49-F238E27FC236}">
                <a16:creationId xmlns:a16="http://schemas.microsoft.com/office/drawing/2014/main" id="{69CBA088-91AE-4313-8A10-88E197542342}"/>
              </a:ext>
            </a:extLst>
          </p:cNvPr>
          <p:cNvSpPr>
            <a:spLocks xmlns:a="http://schemas.openxmlformats.org/drawingml/2006/main" noGrp="1"/>
          </p:cNvSpPr>
          <p:nvPr/>
        </p:nvSpPr>
        <p:spPr>
          <a:xfrm xmlns:a="http://schemas.openxmlformats.org/drawingml/2006/main">
            <a:off x="609600" y="388620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62F033E0-8C40-42C5-9860-9826D5626127}"/>
              </a:ext>
            </a:extLst>
          </p:cNvPr>
          <p:cNvSpPr>
            <a:spLocks xmlns:a="http://schemas.openxmlformats.org/drawingml/2006/main" noGrp="1"/>
          </p:cNvSpPr>
          <p:nvPr/>
        </p:nvSpPr>
        <p:spPr>
          <a:xfrm xmlns:a="http://schemas.openxmlformats.org/drawingml/2006/main">
            <a:off x="857250" y="400050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D  Haftung und Aufsicht</a:t>
            </a:r>
          </a:p>
        </p:txBody>
      </p:sp>
      <p:sp>
        <p:nvSpPr>
          <p:cNvPr id="16" name="">
            <a:extLst xmlns:a="http://schemas.openxmlformats.org/drawingml/2006/main">
              <a:ext uri="{FF2B5EF4-FFF2-40B4-BE49-F238E27FC236}">
                <a16:creationId xmlns:a16="http://schemas.microsoft.com/office/drawing/2014/main" id="{A085C890-AE68-463A-835C-A242999AFFB4}"/>
              </a:ext>
            </a:extLst>
          </p:cNvPr>
          <p:cNvSpPr>
            <a:spLocks xmlns:a="http://schemas.openxmlformats.org/drawingml/2006/main" noGrp="1"/>
          </p:cNvSpPr>
          <p:nvPr/>
        </p:nvSpPr>
        <p:spPr>
          <a:xfrm xmlns:a="http://schemas.openxmlformats.org/drawingml/2006/main">
            <a:off x="609600" y="459105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6576A31F-52C3-4ED1-8653-BA6214ED99D6}"/>
              </a:ext>
            </a:extLst>
          </p:cNvPr>
          <p:cNvSpPr>
            <a:spLocks xmlns:a="http://schemas.openxmlformats.org/drawingml/2006/main" noGrp="1"/>
          </p:cNvSpPr>
          <p:nvPr/>
        </p:nvSpPr>
        <p:spPr>
          <a:xfrm xmlns:a="http://schemas.openxmlformats.org/drawingml/2006/main">
            <a:off x="857250" y="470535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E  Keine Zeit</a:t>
            </a:r>
          </a:p>
        </p:txBody>
      </p:sp>
      <p:sp>
        <p:nvSpPr>
          <p:cNvPr id="18" name="">
            <a:extLst xmlns:a="http://schemas.openxmlformats.org/drawingml/2006/main">
              <a:ext uri="{FF2B5EF4-FFF2-40B4-BE49-F238E27FC236}">
                <a16:creationId xmlns:a16="http://schemas.microsoft.com/office/drawing/2014/main" id="{9F014792-CAFC-4378-A823-4F9F3AA7DAF9}"/>
              </a:ext>
            </a:extLst>
          </p:cNvPr>
          <p:cNvSpPr>
            <a:spLocks xmlns:a="http://schemas.openxmlformats.org/drawingml/2006/main" noGrp="1"/>
          </p:cNvSpPr>
          <p:nvPr/>
        </p:nvSpPr>
        <p:spPr>
          <a:xfrm xmlns:a="http://schemas.openxmlformats.org/drawingml/2006/main">
            <a:off x="609600" y="5295900"/>
            <a:ext cx="8048625" cy="5905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2C54A927-5A56-4D8C-9AA7-D15260CD3304}"/>
              </a:ext>
            </a:extLst>
          </p:cNvPr>
          <p:cNvSpPr>
            <a:spLocks xmlns:a="http://schemas.openxmlformats.org/drawingml/2006/main" noGrp="1"/>
          </p:cNvSpPr>
          <p:nvPr/>
        </p:nvSpPr>
        <p:spPr>
          <a:xfrm xmlns:a="http://schemas.openxmlformats.org/drawingml/2006/main">
            <a:off x="857250" y="5410200"/>
            <a:ext cx="7572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F  Unklare Verantwortung oder Entscheidungen</a:t>
            </a:r>
          </a:p>
        </p:txBody>
      </p:sp>
      <p:pic>
        <p:nvPicPr>
          <p:cNvPr id="42" name=""/>
          <p:cNvPicPr>
            <a:picLocks xmlns:a="http://schemas.openxmlformats.org/drawingml/2006/main" noChangeAspect="1"/>
          </p:cNvPicPr>
          <p:nvPr/>
        </p:nvPicPr>
        <p:blipFill>
          <a:blip xmlns:r="http://schemas.openxmlformats.org/officeDocument/2006/relationships" xmlns:a="http://schemas.openxmlformats.org/drawingml/2006/main" r:embed="R1a46cf097d6e4066"/>
          <a:stretch xmlns:a="http://schemas.openxmlformats.org/drawingml/2006/main"/>
        </p:blipFill>
        <p:spPr>
          <a:xfrm xmlns:a="http://schemas.openxmlformats.org/drawingml/2006/main">
            <a:off x="9334500" y="2000250"/>
            <a:ext cx="2190750" cy="2190750"/>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B54B68E9-7AC3-4F93-8289-968F775ED955}"/>
              </a:ext>
            </a:extLst>
          </p:cNvPr>
          <p:cNvSpPr>
            <a:spLocks xmlns:a="http://schemas.openxmlformats.org/drawingml/2006/main" noGrp="1"/>
          </p:cNvSpPr>
          <p:nvPr/>
        </p:nvSpPr>
        <p:spPr>
          <a:xfrm xmlns:a="http://schemas.openxmlformats.org/drawingml/2006/main">
            <a:off x="9334500" y="4305300"/>
            <a:ext cx="2190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1">
                <a:solidFill>
                  <a:srgbClr val="2F1863"/>
                </a:solidFill>
                <a:latin typeface="Sora"/>
                <a:ea typeface="Sora"/>
                <a:cs typeface="Sora"/>
              </a:defRPr>
            </a:pPr>
            <a:r>
              <a:rPr sz="1350" b="1">
                <a:solidFill>
                  <a:srgbClr val="2F1863"/>
                </a:solidFill>
                <a:latin typeface="Sora"/>
                <a:ea typeface="Sora"/>
                <a:cs typeface="Sora"/>
              </a:rPr>
              <a:t>Im Hub öffnen</a:t>
            </a:r>
          </a:p>
        </p:txBody>
      </p:sp>
      <p:sp>
        <p:nvSpPr>
          <p:cNvPr id="22" name="">
            <a:extLst xmlns:a="http://schemas.openxmlformats.org/drawingml/2006/main">
              <a:ext uri="{FF2B5EF4-FFF2-40B4-BE49-F238E27FC236}">
                <a16:creationId xmlns:a16="http://schemas.microsoft.com/office/drawing/2014/main" id="{008B96BE-6E8D-4250-B654-3F1E42A55F1B}"/>
              </a:ext>
            </a:extLst>
          </p:cNvPr>
          <p:cNvSpPr>
            <a:spLocks xmlns:a="http://schemas.openxmlformats.org/drawingml/2006/main" noGrp="1"/>
          </p:cNvSpPr>
          <p:nvPr/>
        </p:nvSpPr>
        <p:spPr>
          <a:xfrm xmlns:a="http://schemas.openxmlformats.org/drawingml/2006/main">
            <a:off x="9334500" y="50482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294e5198465c43ef"/>
              </a:rPr>
              <a:t>Live-Ergebnis</a:t>
            </a:r>
          </a:p>
        </p:txBody>
      </p:sp>
    </p:spTree>
    <p:extLst>
      <p:ext uri="{BB962C8B-B14F-4D97-AF65-F5344CB8AC3E}">
        <p14:creationId xmlns:p14="http://schemas.microsoft.com/office/powerpoint/2010/main" val="608263228"/>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D083F3DB-A238-4AAD-AA4E-40618B962722}"/>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61F4032-35BE-4769-BED7-D0398B953158}"/>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18:13 · CW</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b89b3eda1af34e3f"/>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3d652eeb2724108"/>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8623065-17B5-4761-912C-9E4A6CC58BDA}"/>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Zwei Grenzen, die du kennen musst</a:t>
            </a:r>
          </a:p>
        </p:txBody>
      </p:sp>
      <p:sp>
        <p:nvSpPr>
          <p:cNvPr id="6" name="">
            <a:extLst xmlns:a="http://schemas.openxmlformats.org/drawingml/2006/main">
              <a:ext uri="{FF2B5EF4-FFF2-40B4-BE49-F238E27FC236}">
                <a16:creationId xmlns:a16="http://schemas.microsoft.com/office/drawing/2014/main" id="{62FC501F-D9F5-4FCE-9301-8005A9E82A3F}"/>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C0445236-1A61-498B-B556-0BE931B71585}"/>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31 / 37</a:t>
            </a:r>
          </a:p>
        </p:txBody>
      </p:sp>
      <p:sp>
        <p:nvSpPr>
          <p:cNvPr id="8" name="">
            <a:extLst xmlns:a="http://schemas.openxmlformats.org/drawingml/2006/main">
              <a:ext uri="{FF2B5EF4-FFF2-40B4-BE49-F238E27FC236}">
                <a16:creationId xmlns:a16="http://schemas.microsoft.com/office/drawing/2014/main" id="{3E1A54B8-7794-4669-B7B0-F297BBC96400}"/>
              </a:ext>
            </a:extLst>
          </p:cNvPr>
          <p:cNvSpPr>
            <a:spLocks xmlns:a="http://schemas.openxmlformats.org/drawingml/2006/main" noGrp="1"/>
          </p:cNvSpPr>
          <p:nvPr/>
        </p:nvSpPr>
        <p:spPr>
          <a:xfrm xmlns:a="http://schemas.openxmlformats.org/drawingml/2006/main">
            <a:off x="609600" y="1819275"/>
            <a:ext cx="3333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4050" b="1">
                <a:solidFill>
                  <a:srgbClr val="694BAD"/>
                </a:solidFill>
                <a:latin typeface="Sora"/>
                <a:ea typeface="Sora"/>
                <a:cs typeface="Sora"/>
              </a:defRPr>
            </a:pPr>
            <a:r>
              <a:rPr sz="4050" b="1">
                <a:solidFill>
                  <a:srgbClr val="694BAD"/>
                </a:solidFill>
                <a:latin typeface="Sora"/>
                <a:ea typeface="Sora"/>
                <a:cs typeface="Sora"/>
              </a:rPr>
              <a:t>17 bis 33 %</a:t>
            </a:r>
          </a:p>
        </p:txBody>
      </p:sp>
      <p:sp>
        <p:nvSpPr>
          <p:cNvPr id="9" name="">
            <a:extLst xmlns:a="http://schemas.openxmlformats.org/drawingml/2006/main">
              <a:ext uri="{FF2B5EF4-FFF2-40B4-BE49-F238E27FC236}">
                <a16:creationId xmlns:a16="http://schemas.microsoft.com/office/drawing/2014/main" id="{2B68539E-9CB1-4D6F-ABE2-1BB36BA33B90}"/>
              </a:ext>
            </a:extLst>
          </p:cNvPr>
          <p:cNvSpPr>
            <a:spLocks xmlns:a="http://schemas.openxmlformats.org/drawingml/2006/main" noGrp="1"/>
          </p:cNvSpPr>
          <p:nvPr/>
        </p:nvSpPr>
        <p:spPr>
          <a:xfrm xmlns:a="http://schemas.openxmlformats.org/drawingml/2006/main">
            <a:off x="609600" y="2762250"/>
            <a:ext cx="3429000" cy="2181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595959"/>
                </a:solidFill>
                <a:latin typeface="Sora"/>
                <a:ea typeface="Sora"/>
                <a:cs typeface="Sora"/>
              </a:defRPr>
            </a:pPr>
            <a:r>
              <a:rPr sz="1800" b="0">
                <a:solidFill>
                  <a:srgbClr val="595959"/>
                </a:solidFill>
                <a:latin typeface="Sora"/>
                <a:ea typeface="Sora"/>
                <a:cs typeface="Sora"/>
              </a:rPr>
              <a:t>Halluzinationen in drei US-Werkzeugen für Rechtsrecherche (Studie 2024). Keine Fehlerquote für heutige Modelle oder Schweizer Recht.</a:t>
            </a:r>
          </a:p>
        </p:txBody>
      </p:sp>
      <p:sp>
        <p:nvSpPr>
          <p:cNvPr id="10" name="">
            <a:extLst xmlns:a="http://schemas.openxmlformats.org/drawingml/2006/main">
              <a:ext uri="{FF2B5EF4-FFF2-40B4-BE49-F238E27FC236}">
                <a16:creationId xmlns:a16="http://schemas.microsoft.com/office/drawing/2014/main" id="{E0E37ACF-3B07-4634-9AAA-82F953F33A0F}"/>
              </a:ext>
            </a:extLst>
          </p:cNvPr>
          <p:cNvSpPr>
            <a:spLocks xmlns:a="http://schemas.openxmlformats.org/drawingml/2006/main" noGrp="1"/>
          </p:cNvSpPr>
          <p:nvPr/>
        </p:nvSpPr>
        <p:spPr>
          <a:xfrm xmlns:a="http://schemas.openxmlformats.org/drawingml/2006/main">
            <a:off x="609600" y="5143500"/>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00" b="0">
                <a:solidFill>
                  <a:srgbClr val="595959"/>
                </a:solidFill>
                <a:latin typeface="Sora"/>
                <a:ea typeface="Sora"/>
                <a:cs typeface="Sora"/>
              </a:defRPr>
            </a:pPr>
            <a:r>
              <a:rPr sz="1200" b="0">
                <a:solidFill>
                  <a:srgbClr val="595959"/>
                </a:solidFill>
                <a:latin typeface="Sora"/>
                <a:ea typeface="Sora"/>
                <a:cs typeface="Sora"/>
              </a:rPr>
              <a:t>Stanford RegLab, 2024</a:t>
            </a:r>
          </a:p>
        </p:txBody>
      </p:sp>
      <p:sp>
        <p:nvSpPr>
          <p:cNvPr id="11" name="">
            <a:extLst xmlns:a="http://schemas.openxmlformats.org/drawingml/2006/main">
              <a:ext uri="{FF2B5EF4-FFF2-40B4-BE49-F238E27FC236}">
                <a16:creationId xmlns:a16="http://schemas.microsoft.com/office/drawing/2014/main" id="{FA93850F-9701-4E79-95B2-BA3232005751}"/>
              </a:ext>
            </a:extLst>
          </p:cNvPr>
          <p:cNvSpPr>
            <a:spLocks xmlns:a="http://schemas.openxmlformats.org/drawingml/2006/main" noGrp="1"/>
          </p:cNvSpPr>
          <p:nvPr/>
        </p:nvSpPr>
        <p:spPr>
          <a:xfrm xmlns:a="http://schemas.openxmlformats.org/drawingml/2006/main">
            <a:off x="4381500" y="1790700"/>
            <a:ext cx="7191375" cy="1111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A7DA7DC3-A24B-4ACE-ACBB-9A2E1B6F8F12}"/>
              </a:ext>
            </a:extLst>
          </p:cNvPr>
          <p:cNvSpPr>
            <a:spLocks xmlns:a="http://schemas.openxmlformats.org/drawingml/2006/main" noGrp="1"/>
          </p:cNvSpPr>
          <p:nvPr/>
        </p:nvSpPr>
        <p:spPr>
          <a:xfrm xmlns:a="http://schemas.openxmlformats.org/drawingml/2006/main">
            <a:off x="4533900" y="1885950"/>
            <a:ext cx="2647950"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A  Öffentlich</a:t>
            </a:r>
          </a:p>
        </p:txBody>
      </p:sp>
      <p:sp>
        <p:nvSpPr>
          <p:cNvPr id="13" name="">
            <a:extLst xmlns:a="http://schemas.openxmlformats.org/drawingml/2006/main">
              <a:ext uri="{FF2B5EF4-FFF2-40B4-BE49-F238E27FC236}">
                <a16:creationId xmlns:a16="http://schemas.microsoft.com/office/drawing/2014/main" id="{233C0B7D-70CE-48BF-AE20-3BBEE192423B}"/>
              </a:ext>
            </a:extLst>
          </p:cNvPr>
          <p:cNvSpPr>
            <a:spLocks xmlns:a="http://schemas.openxmlformats.org/drawingml/2006/main" noGrp="1"/>
          </p:cNvSpPr>
          <p:nvPr/>
        </p:nvSpPr>
        <p:spPr>
          <a:xfrm xmlns:a="http://schemas.openxmlformats.org/drawingml/2006/main">
            <a:off x="7258050" y="1885950"/>
            <a:ext cx="4162425"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Freigegebenes Werkzeug nutzen. Quellen und Nutzungsrechte prüfen.</a:t>
            </a:r>
          </a:p>
        </p:txBody>
      </p:sp>
      <p:sp>
        <p:nvSpPr>
          <p:cNvPr id="14" name="">
            <a:extLst xmlns:a="http://schemas.openxmlformats.org/drawingml/2006/main">
              <a:ext uri="{FF2B5EF4-FFF2-40B4-BE49-F238E27FC236}">
                <a16:creationId xmlns:a16="http://schemas.microsoft.com/office/drawing/2014/main" id="{93FAB812-6A07-470F-B71B-E0E895D418BF}"/>
              </a:ext>
            </a:extLst>
          </p:cNvPr>
          <p:cNvSpPr>
            <a:spLocks xmlns:a="http://schemas.openxmlformats.org/drawingml/2006/main" noGrp="1"/>
          </p:cNvSpPr>
          <p:nvPr/>
        </p:nvSpPr>
        <p:spPr>
          <a:xfrm xmlns:a="http://schemas.openxmlformats.org/drawingml/2006/main">
            <a:off x="4381500" y="3092450"/>
            <a:ext cx="7191375" cy="1111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4A3061B6-3DEA-4A1B-B2C4-AD2DF4825889}"/>
              </a:ext>
            </a:extLst>
          </p:cNvPr>
          <p:cNvSpPr>
            <a:spLocks xmlns:a="http://schemas.openxmlformats.org/drawingml/2006/main" noGrp="1"/>
          </p:cNvSpPr>
          <p:nvPr/>
        </p:nvSpPr>
        <p:spPr>
          <a:xfrm xmlns:a="http://schemas.openxmlformats.org/drawingml/2006/main">
            <a:off x="4533900" y="3187700"/>
            <a:ext cx="2647950"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B  Intern ohne Personenbezug</a:t>
            </a:r>
          </a:p>
        </p:txBody>
      </p:sp>
      <p:sp>
        <p:nvSpPr>
          <p:cNvPr id="16" name="">
            <a:extLst xmlns:a="http://schemas.openxmlformats.org/drawingml/2006/main">
              <a:ext uri="{FF2B5EF4-FFF2-40B4-BE49-F238E27FC236}">
                <a16:creationId xmlns:a16="http://schemas.microsoft.com/office/drawing/2014/main" id="{12DC706C-4142-4DC4-B54F-307F4ACEB06C}"/>
              </a:ext>
            </a:extLst>
          </p:cNvPr>
          <p:cNvSpPr>
            <a:spLocks xmlns:a="http://schemas.openxmlformats.org/drawingml/2006/main" noGrp="1"/>
          </p:cNvSpPr>
          <p:nvPr/>
        </p:nvSpPr>
        <p:spPr>
          <a:xfrm xmlns:a="http://schemas.openxmlformats.org/drawingml/2006/main">
            <a:off x="7258050" y="3187700"/>
            <a:ext cx="4162425"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Vertrag, Zugriffsrechte, Speicherort und Löschung prüfen. Freigabe einholen.</a:t>
            </a:r>
          </a:p>
        </p:txBody>
      </p:sp>
      <p:sp>
        <p:nvSpPr>
          <p:cNvPr id="17" name="">
            <a:extLst xmlns:a="http://schemas.openxmlformats.org/drawingml/2006/main">
              <a:ext uri="{FF2B5EF4-FFF2-40B4-BE49-F238E27FC236}">
                <a16:creationId xmlns:a16="http://schemas.microsoft.com/office/drawing/2014/main" id="{C66930E2-BD2D-4924-831B-F43211592106}"/>
              </a:ext>
            </a:extLst>
          </p:cNvPr>
          <p:cNvSpPr>
            <a:spLocks xmlns:a="http://schemas.openxmlformats.org/drawingml/2006/main" noGrp="1"/>
          </p:cNvSpPr>
          <p:nvPr/>
        </p:nvSpPr>
        <p:spPr>
          <a:xfrm xmlns:a="http://schemas.openxmlformats.org/drawingml/2006/main">
            <a:off x="4381500" y="4394200"/>
            <a:ext cx="7191375" cy="111125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0F3A80C3-98B9-4593-997A-7750CFCF11AC}"/>
              </a:ext>
            </a:extLst>
          </p:cNvPr>
          <p:cNvSpPr>
            <a:spLocks xmlns:a="http://schemas.openxmlformats.org/drawingml/2006/main" noGrp="1"/>
          </p:cNvSpPr>
          <p:nvPr/>
        </p:nvSpPr>
        <p:spPr>
          <a:xfrm xmlns:a="http://schemas.openxmlformats.org/drawingml/2006/main">
            <a:off x="4533900" y="4489450"/>
            <a:ext cx="2647950"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2F1863"/>
                </a:solidFill>
                <a:latin typeface="Sora"/>
                <a:ea typeface="Sora"/>
                <a:cs typeface="Sora"/>
              </a:defRPr>
            </a:pPr>
            <a:r>
              <a:rPr sz="1500" b="1">
                <a:solidFill>
                  <a:srgbClr val="2F1863"/>
                </a:solidFill>
                <a:latin typeface="Sora"/>
                <a:ea typeface="Sora"/>
                <a:cs typeface="Sora"/>
              </a:rPr>
              <a:t>C  Personenbezogen oder geheim</a:t>
            </a:r>
          </a:p>
        </p:txBody>
      </p:sp>
      <p:sp>
        <p:nvSpPr>
          <p:cNvPr id="19" name="">
            <a:extLst xmlns:a="http://schemas.openxmlformats.org/drawingml/2006/main">
              <a:ext uri="{FF2B5EF4-FFF2-40B4-BE49-F238E27FC236}">
                <a16:creationId xmlns:a16="http://schemas.microsoft.com/office/drawing/2014/main" id="{87676438-A11C-4959-A853-17C356F92187}"/>
              </a:ext>
            </a:extLst>
          </p:cNvPr>
          <p:cNvSpPr>
            <a:spLocks xmlns:a="http://schemas.openxmlformats.org/drawingml/2006/main" noGrp="1"/>
          </p:cNvSpPr>
          <p:nvPr/>
        </p:nvSpPr>
        <p:spPr>
          <a:xfrm xmlns:a="http://schemas.openxmlformats.org/drawingml/2006/main">
            <a:off x="7258050" y="4489450"/>
            <a:ext cx="4162425" cy="95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595959"/>
                </a:solidFill>
                <a:latin typeface="Sora"/>
                <a:ea typeface="Sora"/>
                <a:cs typeface="Sora"/>
              </a:defRPr>
            </a:pPr>
            <a:r>
              <a:rPr sz="1350" b="0">
                <a:solidFill>
                  <a:srgbClr val="595959"/>
                </a:solidFill>
                <a:latin typeface="Sora"/>
                <a:ea typeface="Sora"/>
                <a:cs typeface="Sora"/>
              </a:rPr>
              <a:t>Zuerst Berufsgeheimnis, Datenschutz und Zugriffe prüfen lassen. Im Workshop nur erfundene Daten.</a:t>
            </a:r>
          </a:p>
        </p:txBody>
      </p:sp>
      <p:sp>
        <p:nvSpPr>
          <p:cNvPr id="20" name="">
            <a:extLst xmlns:a="http://schemas.openxmlformats.org/drawingml/2006/main">
              <a:ext uri="{FF2B5EF4-FFF2-40B4-BE49-F238E27FC236}">
                <a16:creationId xmlns:a16="http://schemas.microsoft.com/office/drawing/2014/main" id="{C54340BC-02FA-4E82-970E-771262DACC49}"/>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2182C8E7-1E2D-4990-BE83-C15FFB4134F5}"/>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Darum: Der Monitor gibt Hinweise, keine Rechtsauskunft. Nie ohne Fundstelle.</a:t>
            </a:r>
          </a:p>
        </p:txBody>
      </p:sp>
    </p:spTree>
    <p:extLst>
      <p:ext uri="{BB962C8B-B14F-4D97-AF65-F5344CB8AC3E}">
        <p14:creationId xmlns:p14="http://schemas.microsoft.com/office/powerpoint/2010/main" val="1353194343"/>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CAD9EF8B-71AA-491A-BA64-76EE2279DDE2}"/>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3A7C4EE-AE6E-48D7-95B8-8AF9210ECB98}"/>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18:15 · CW</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3c717ada11454fa5"/>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f6de637f2d246b6"/>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3B6D05D-0F2F-4AF8-A9E2-1945288C4246}"/>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AI Act: Das gilt heute</a:t>
            </a:r>
          </a:p>
        </p:txBody>
      </p:sp>
      <p:sp>
        <p:nvSpPr>
          <p:cNvPr id="6" name="">
            <a:extLst xmlns:a="http://schemas.openxmlformats.org/drawingml/2006/main">
              <a:ext uri="{FF2B5EF4-FFF2-40B4-BE49-F238E27FC236}">
                <a16:creationId xmlns:a16="http://schemas.microsoft.com/office/drawing/2014/main" id="{64F9D8B4-2624-47BA-B8B6-5651BAE3EE7D}"/>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EB4749AF-070E-4712-88F2-E8F2DF83A43C}"/>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32 / 37</a:t>
            </a:r>
          </a:p>
        </p:txBody>
      </p:sp>
      <p:sp>
        <p:nvSpPr>
          <p:cNvPr id="8" name="">
            <a:extLst xmlns:a="http://schemas.openxmlformats.org/drawingml/2006/main">
              <a:ext uri="{FF2B5EF4-FFF2-40B4-BE49-F238E27FC236}">
                <a16:creationId xmlns:a16="http://schemas.microsoft.com/office/drawing/2014/main" id="{B8E928C1-E955-43A5-86A3-111C04C15A2D}"/>
              </a:ext>
            </a:extLst>
          </p:cNvPr>
          <p:cNvSpPr>
            <a:spLocks xmlns:a="http://schemas.openxmlformats.org/drawingml/2006/main" noGrp="1"/>
          </p:cNvSpPr>
          <p:nvPr/>
        </p:nvSpPr>
        <p:spPr>
          <a:xfrm xmlns:a="http://schemas.openxmlformats.org/drawingml/2006/main">
            <a:off x="609600" y="1790700"/>
            <a:ext cx="26003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47E93075-3085-4069-A1F3-C63AF35E1C60}"/>
              </a:ext>
            </a:extLst>
          </p:cNvPr>
          <p:cNvSpPr>
            <a:spLocks xmlns:a="http://schemas.openxmlformats.org/drawingml/2006/main" noGrp="1"/>
          </p:cNvSpPr>
          <p:nvPr/>
        </p:nvSpPr>
        <p:spPr>
          <a:xfrm xmlns:a="http://schemas.openxmlformats.org/drawingml/2006/main">
            <a:off x="800100" y="1962150"/>
            <a:ext cx="22193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2.2.2025</a:t>
            </a:r>
          </a:p>
        </p:txBody>
      </p:sp>
      <p:sp>
        <p:nvSpPr>
          <p:cNvPr id="10" name="">
            <a:extLst xmlns:a="http://schemas.openxmlformats.org/drawingml/2006/main">
              <a:ext uri="{FF2B5EF4-FFF2-40B4-BE49-F238E27FC236}">
                <a16:creationId xmlns:a16="http://schemas.microsoft.com/office/drawing/2014/main" id="{57ECF5C6-8818-4B9E-91CD-55A33E0495BA}"/>
              </a:ext>
            </a:extLst>
          </p:cNvPr>
          <p:cNvSpPr>
            <a:spLocks xmlns:a="http://schemas.openxmlformats.org/drawingml/2006/main" noGrp="1"/>
          </p:cNvSpPr>
          <p:nvPr/>
        </p:nvSpPr>
        <p:spPr>
          <a:xfrm xmlns:a="http://schemas.openxmlformats.org/drawingml/2006/main">
            <a:off x="800100" y="2647950"/>
            <a:ext cx="22193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Artikel 4</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KI-Kompetenz. Seit dem Omnibus: Pflicht zur Förderung, nicht mehr zur Gewährleistung.</a:t>
            </a:r>
          </a:p>
        </p:txBody>
      </p:sp>
      <p:sp>
        <p:nvSpPr>
          <p:cNvPr id="11" name="">
            <a:extLst xmlns:a="http://schemas.openxmlformats.org/drawingml/2006/main">
              <a:ext uri="{FF2B5EF4-FFF2-40B4-BE49-F238E27FC236}">
                <a16:creationId xmlns:a16="http://schemas.microsoft.com/office/drawing/2014/main" id="{987584E6-F6BF-4638-90FA-0796F758D850}"/>
              </a:ext>
            </a:extLst>
          </p:cNvPr>
          <p:cNvSpPr>
            <a:spLocks xmlns:a="http://schemas.openxmlformats.org/drawingml/2006/main" noGrp="1"/>
          </p:cNvSpPr>
          <p:nvPr/>
        </p:nvSpPr>
        <p:spPr>
          <a:xfrm xmlns:a="http://schemas.openxmlformats.org/drawingml/2006/main">
            <a:off x="3400425" y="1790700"/>
            <a:ext cx="26003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AFE74C4-52C2-432F-8311-ADA9B7A62DC2}"/>
              </a:ext>
            </a:extLst>
          </p:cNvPr>
          <p:cNvSpPr>
            <a:spLocks xmlns:a="http://schemas.openxmlformats.org/drawingml/2006/main" noGrp="1"/>
          </p:cNvSpPr>
          <p:nvPr/>
        </p:nvSpPr>
        <p:spPr>
          <a:xfrm xmlns:a="http://schemas.openxmlformats.org/drawingml/2006/main">
            <a:off x="3590925" y="1962150"/>
            <a:ext cx="22193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2.8.2026</a:t>
            </a:r>
          </a:p>
        </p:txBody>
      </p:sp>
      <p:sp>
        <p:nvSpPr>
          <p:cNvPr id="13" name="">
            <a:extLst xmlns:a="http://schemas.openxmlformats.org/drawingml/2006/main">
              <a:ext uri="{FF2B5EF4-FFF2-40B4-BE49-F238E27FC236}">
                <a16:creationId xmlns:a16="http://schemas.microsoft.com/office/drawing/2014/main" id="{61122838-784D-4A3E-8BAE-BE89E02DFF8E}"/>
              </a:ext>
            </a:extLst>
          </p:cNvPr>
          <p:cNvSpPr>
            <a:spLocks xmlns:a="http://schemas.openxmlformats.org/drawingml/2006/main" noGrp="1"/>
          </p:cNvSpPr>
          <p:nvPr/>
        </p:nvSpPr>
        <p:spPr>
          <a:xfrm xmlns:a="http://schemas.openxmlformats.org/drawingml/2006/main">
            <a:off x="3590925" y="2647950"/>
            <a:ext cx="22193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Artikel 50</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Transparenz. Für generative Systeme, die schon vorher am Markt waren, gilt Absatz 2 ab 2.12.2026.</a:t>
            </a:r>
          </a:p>
        </p:txBody>
      </p:sp>
      <p:sp>
        <p:nvSpPr>
          <p:cNvPr id="14" name="">
            <a:extLst xmlns:a="http://schemas.openxmlformats.org/drawingml/2006/main">
              <a:ext uri="{FF2B5EF4-FFF2-40B4-BE49-F238E27FC236}">
                <a16:creationId xmlns:a16="http://schemas.microsoft.com/office/drawing/2014/main" id="{B5D33B8B-BB85-440A-AABE-352842AEFBDD}"/>
              </a:ext>
            </a:extLst>
          </p:cNvPr>
          <p:cNvSpPr>
            <a:spLocks xmlns:a="http://schemas.openxmlformats.org/drawingml/2006/main" noGrp="1"/>
          </p:cNvSpPr>
          <p:nvPr/>
        </p:nvSpPr>
        <p:spPr>
          <a:xfrm xmlns:a="http://schemas.openxmlformats.org/drawingml/2006/main">
            <a:off x="6191250" y="1790700"/>
            <a:ext cx="26003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F3DB33E8-F368-4CF7-BAC2-3C88FEE2BD2C}"/>
              </a:ext>
            </a:extLst>
          </p:cNvPr>
          <p:cNvSpPr>
            <a:spLocks xmlns:a="http://schemas.openxmlformats.org/drawingml/2006/main" noGrp="1"/>
          </p:cNvSpPr>
          <p:nvPr/>
        </p:nvSpPr>
        <p:spPr>
          <a:xfrm xmlns:a="http://schemas.openxmlformats.org/drawingml/2006/main">
            <a:off x="6381750" y="1962150"/>
            <a:ext cx="22193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2.12.2027</a:t>
            </a:r>
          </a:p>
        </p:txBody>
      </p:sp>
      <p:sp>
        <p:nvSpPr>
          <p:cNvPr id="16" name="">
            <a:extLst xmlns:a="http://schemas.openxmlformats.org/drawingml/2006/main">
              <a:ext uri="{FF2B5EF4-FFF2-40B4-BE49-F238E27FC236}">
                <a16:creationId xmlns:a16="http://schemas.microsoft.com/office/drawing/2014/main" id="{8DAF1E93-E582-40F7-9BCA-594B8364C38B}"/>
              </a:ext>
            </a:extLst>
          </p:cNvPr>
          <p:cNvSpPr>
            <a:spLocks xmlns:a="http://schemas.openxmlformats.org/drawingml/2006/main" noGrp="1"/>
          </p:cNvSpPr>
          <p:nvPr/>
        </p:nvSpPr>
        <p:spPr>
          <a:xfrm xmlns:a="http://schemas.openxmlformats.org/drawingml/2006/main">
            <a:off x="6381750" y="2647950"/>
            <a:ext cx="22193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Anhang III</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Hochrisiko-Systeme. Durch den Omnibus verschoben.</a:t>
            </a:r>
          </a:p>
        </p:txBody>
      </p:sp>
      <p:sp>
        <p:nvSpPr>
          <p:cNvPr id="17" name="">
            <a:extLst xmlns:a="http://schemas.openxmlformats.org/drawingml/2006/main">
              <a:ext uri="{FF2B5EF4-FFF2-40B4-BE49-F238E27FC236}">
                <a16:creationId xmlns:a16="http://schemas.microsoft.com/office/drawing/2014/main" id="{6108C7C1-AC1C-4292-97F8-564CDF656165}"/>
              </a:ext>
            </a:extLst>
          </p:cNvPr>
          <p:cNvSpPr>
            <a:spLocks xmlns:a="http://schemas.openxmlformats.org/drawingml/2006/main" noGrp="1"/>
          </p:cNvSpPr>
          <p:nvPr/>
        </p:nvSpPr>
        <p:spPr>
          <a:xfrm xmlns:a="http://schemas.openxmlformats.org/drawingml/2006/main">
            <a:off x="8982075" y="1790700"/>
            <a:ext cx="2600325" cy="319087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456791E-DD28-40A9-B905-7CEC86E9CDA9}"/>
              </a:ext>
            </a:extLst>
          </p:cNvPr>
          <p:cNvSpPr>
            <a:spLocks xmlns:a="http://schemas.openxmlformats.org/drawingml/2006/main" noGrp="1"/>
          </p:cNvSpPr>
          <p:nvPr/>
        </p:nvSpPr>
        <p:spPr>
          <a:xfrm xmlns:a="http://schemas.openxmlformats.org/drawingml/2006/main">
            <a:off x="9172575" y="1962150"/>
            <a:ext cx="22193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1">
                <a:solidFill>
                  <a:srgbClr val="2F1863"/>
                </a:solidFill>
                <a:latin typeface="Sora"/>
                <a:ea typeface="Sora"/>
                <a:cs typeface="Sora"/>
              </a:defRPr>
            </a:pPr>
            <a:r>
              <a:rPr sz="1650" b="1">
                <a:solidFill>
                  <a:srgbClr val="2F1863"/>
                </a:solidFill>
                <a:latin typeface="Sora"/>
                <a:ea typeface="Sora"/>
                <a:cs typeface="Sora"/>
              </a:rPr>
              <a:t>2.8.2028</a:t>
            </a:r>
          </a:p>
        </p:txBody>
      </p:sp>
      <p:sp>
        <p:nvSpPr>
          <p:cNvPr id="19" name="">
            <a:extLst xmlns:a="http://schemas.openxmlformats.org/drawingml/2006/main">
              <a:ext uri="{FF2B5EF4-FFF2-40B4-BE49-F238E27FC236}">
                <a16:creationId xmlns:a16="http://schemas.microsoft.com/office/drawing/2014/main" id="{6F046CD6-AA0C-410A-8550-191F2F8B91D8}"/>
              </a:ext>
            </a:extLst>
          </p:cNvPr>
          <p:cNvSpPr>
            <a:spLocks xmlns:a="http://schemas.openxmlformats.org/drawingml/2006/main" noGrp="1"/>
          </p:cNvSpPr>
          <p:nvPr/>
        </p:nvSpPr>
        <p:spPr>
          <a:xfrm xmlns:a="http://schemas.openxmlformats.org/drawingml/2006/main">
            <a:off x="9172575" y="2647950"/>
            <a:ext cx="22193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Anhang I</a:t>
            </a:r>
          </a:p>
          <a:p xmlns:a="http://schemas.openxmlformats.org/drawingml/2006/main">
            <a:pPr>
              <a:defRPr sz="1500" b="0">
                <a:solidFill>
                  <a:srgbClr val="595959"/>
                </a:solidFill>
                <a:latin typeface="Sora"/>
                <a:ea typeface="Sora"/>
                <a:cs typeface="Sora"/>
              </a:defRPr>
            </a:pPr>
            <a:r>
              <a:rPr sz="1500" b="0">
                <a:solidFill>
                  <a:srgbClr val="595959"/>
                </a:solidFill>
                <a:latin typeface="Sora"/>
                <a:ea typeface="Sora"/>
                <a:cs typeface="Sora"/>
              </a:rPr>
              <a:t>Hochrisiko in Produkten. Durch den Omnibus verschoben.</a:t>
            </a:r>
          </a:p>
        </p:txBody>
      </p:sp>
      <p:sp>
        <p:nvSpPr>
          <p:cNvPr id="20" name="">
            <a:extLst xmlns:a="http://schemas.openxmlformats.org/drawingml/2006/main">
              <a:ext uri="{FF2B5EF4-FFF2-40B4-BE49-F238E27FC236}">
                <a16:creationId xmlns:a16="http://schemas.microsoft.com/office/drawing/2014/main" id="{FA64F30A-50A0-46CB-B78F-0D913B4E97FA}"/>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2599A278-6029-4923-B87C-D7C352C0E736}"/>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Zuerst den Geltungsbereich prüfen</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Der Omnibus gilt seit 27. Juli 2026. Prüfe System, Rolle und räumlichen Geltungsbereich. Art. 25 kann die Anbieterrolle ändern.</a:t>
            </a:r>
          </a:p>
        </p:txBody>
      </p:sp>
    </p:spTree>
    <p:extLst>
      <p:ext uri="{BB962C8B-B14F-4D97-AF65-F5344CB8AC3E}">
        <p14:creationId xmlns:p14="http://schemas.microsoft.com/office/powerpoint/2010/main" val="840918413"/>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657C90FF-1756-4525-AC37-96F2432B4BEF}"/>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CD7932A-FEC4-4CEB-870A-505D92747EB2}"/>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18:17 · CW</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1eb0c5eeb3614804"/>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dcffc8b6d3f431a"/>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C8CA674-1B94-49A2-B40D-08AB70CC3808}"/>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Sieben Punkte vor dem ersten Ablauf</a:t>
            </a:r>
          </a:p>
        </p:txBody>
      </p:sp>
      <p:sp>
        <p:nvSpPr>
          <p:cNvPr id="6" name="">
            <a:extLst xmlns:a="http://schemas.openxmlformats.org/drawingml/2006/main">
              <a:ext uri="{FF2B5EF4-FFF2-40B4-BE49-F238E27FC236}">
                <a16:creationId xmlns:a16="http://schemas.microsoft.com/office/drawing/2014/main" id="{1A3E689E-AFD4-43D7-87CD-5148791283F2}"/>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B54A8D2A-874B-4B2A-8BE0-73ED774A3A6B}"/>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33 / 37</a:t>
            </a:r>
          </a:p>
        </p:txBody>
      </p:sp>
      <p:graphicFrame>
        <p:nvGraphicFramePr>
          <p:cNvPr id="17" name=""/>
          <p:cNvGraphicFramePr/>
          <p:nvPr/>
        </p:nvGraphicFramePr>
        <p:xfrm>
          <a:off xmlns:a="http://schemas.openxmlformats.org/drawingml/2006/main" x="609600" y="1733550"/>
          <a:ext xmlns:a="http://schemas.openxmlformats.org/drawingml/2006/main" cx="10972800" cy="3790950"/>
        </p:xfrm>
        <a:graphic xmlns:a="http://schemas.openxmlformats.org/drawingml/2006/main">
          <a:graphicData uri="http://schemas.openxmlformats.org/drawingml/2006/table">
            <a:tbl>
              <a:tblPr/>
              <a:tblGrid>
                <a:gridCol w="3072384"/>
                <a:gridCol w="7900416"/>
              </a:tblGrid>
              <a:tr h="473869">
                <a:tc>
                  <a:txBody>
                    <a:bodyPr/>
                    <a:lstStyle/>
                    <a:p>
                      <a:r>
                        <a:rPr sz="1275" b="1">
                          <a:solidFill>
                            <a:srgbClr val="FFFFFF"/>
                          </a:solidFill>
                          <a:latin typeface="Sora"/>
                          <a:ea typeface="Sora"/>
                          <a:cs typeface="Sora"/>
                        </a:rPr>
                        <a:t>Prüfpunkt</a:t>
                      </a:r>
                    </a:p>
                  </a:txBody>
                  <a:tcPr marL="91440" marR="91440" marT="45720" marB="45720">
                    <a:solidFill>
                      <a:srgbClr val="2F1863"/>
                    </a:solidFill>
                  </a:tcPr>
                </a:tc>
                <a:tc>
                  <a:txBody>
                    <a:bodyPr/>
                    <a:lstStyle/>
                    <a:p>
                      <a:r>
                        <a:rPr sz="1275" b="1">
                          <a:solidFill>
                            <a:srgbClr val="FFFFFF"/>
                          </a:solidFill>
                          <a:latin typeface="Sora"/>
                          <a:ea typeface="Sora"/>
                          <a:cs typeface="Sora"/>
                        </a:rPr>
                        <a:t>Was zu tun ist</a:t>
                      </a:r>
                    </a:p>
                  </a:txBody>
                  <a:tcPr marL="91440" marR="91440" marT="45720" marB="45720">
                    <a:solidFill>
                      <a:srgbClr val="2F1863"/>
                    </a:solidFill>
                  </a:tcPr>
                </a:tc>
              </a:tr>
              <a:tr h="473869">
                <a:tc>
                  <a:txBody>
                    <a:bodyPr/>
                    <a:lstStyle/>
                    <a:p>
                      <a:r>
                        <a:rPr sz="1275" b="0">
                          <a:solidFill>
                            <a:srgbClr val="2F1863"/>
                          </a:solidFill>
                          <a:latin typeface="Sora"/>
                          <a:ea typeface="Sora"/>
                          <a:cs typeface="Sora"/>
                        </a:rPr>
                        <a:t>Werkzeuge freigeben</a:t>
                      </a:r>
                    </a:p>
                  </a:txBody>
                  <a:tcPr marL="91440" marR="91440" marT="45720" marB="45720">
                    <a:solidFill>
                      <a:srgbClr val="F1EDF7"/>
                    </a:solidFill>
                  </a:tcPr>
                </a:tc>
                <a:tc>
                  <a:txBody>
                    <a:bodyPr/>
                    <a:lstStyle/>
                    <a:p>
                      <a:r>
                        <a:rPr sz="1275" b="0">
                          <a:solidFill>
                            <a:srgbClr val="2F1863"/>
                          </a:solidFill>
                          <a:latin typeface="Sora"/>
                          <a:ea typeface="Sora"/>
                          <a:cs typeface="Sora"/>
                        </a:rPr>
                        <a:t>je Datenklasse. Ein Verbot ohne Alternative führt zu Schatten-KI.</a:t>
                      </a:r>
                    </a:p>
                  </a:txBody>
                  <a:tcPr marL="91440" marR="91440" marT="45720" marB="45720">
                    <a:solidFill>
                      <a:srgbClr val="F1EDF7"/>
                    </a:solidFill>
                  </a:tcPr>
                </a:tc>
              </a:tr>
              <a:tr h="473869">
                <a:tc>
                  <a:txBody>
                    <a:bodyPr/>
                    <a:lstStyle/>
                    <a:p>
                      <a:r>
                        <a:rPr sz="1275" b="0">
                          <a:solidFill>
                            <a:srgbClr val="2F1863"/>
                          </a:solidFill>
                          <a:latin typeface="Sora"/>
                          <a:ea typeface="Sora"/>
                          <a:cs typeface="Sora"/>
                        </a:rPr>
                        <a:t>Datenklassen festlegen</a:t>
                      </a:r>
                    </a:p>
                  </a:txBody>
                  <a:tcPr marL="91440" marR="91440" marT="45720" marB="45720">
                    <a:solidFill>
                      <a:srgbClr val="FFFFFF"/>
                    </a:solidFill>
                  </a:tcPr>
                </a:tc>
                <a:tc>
                  <a:txBody>
                    <a:bodyPr/>
                    <a:lstStyle/>
                    <a:p>
                      <a:r>
                        <a:rPr sz="1275" b="0">
                          <a:solidFill>
                            <a:srgbClr val="2F1863"/>
                          </a:solidFill>
                          <a:latin typeface="Sora"/>
                          <a:ea typeface="Sora"/>
                          <a:cs typeface="Sora"/>
                        </a:rPr>
                        <a:t>A öffentlich, B intern, C personenbezogen oder geheim.</a:t>
                      </a:r>
                    </a:p>
                  </a:txBody>
                  <a:tcPr marL="91440" marR="91440" marT="45720" marB="45720">
                    <a:solidFill>
                      <a:srgbClr val="FFFFFF"/>
                    </a:solidFill>
                  </a:tcPr>
                </a:tc>
              </a:tr>
              <a:tr h="473869">
                <a:tc>
                  <a:txBody>
                    <a:bodyPr/>
                    <a:lstStyle/>
                    <a:p>
                      <a:r>
                        <a:rPr sz="1275" b="0">
                          <a:solidFill>
                            <a:srgbClr val="2F1863"/>
                          </a:solidFill>
                          <a:latin typeface="Sora"/>
                          <a:ea typeface="Sora"/>
                          <a:cs typeface="Sora"/>
                        </a:rPr>
                        <a:t>Protokoll führen</a:t>
                      </a:r>
                    </a:p>
                  </a:txBody>
                  <a:tcPr marL="91440" marR="91440" marT="45720" marB="45720">
                    <a:solidFill>
                      <a:srgbClr val="F1EDF7"/>
                    </a:solidFill>
                  </a:tcPr>
                </a:tc>
                <a:tc>
                  <a:txBody>
                    <a:bodyPr/>
                    <a:lstStyle/>
                    <a:p>
                      <a:r>
                        <a:rPr sz="1275" b="0">
                          <a:solidFill>
                            <a:srgbClr val="2F1863"/>
                          </a:solidFill>
                          <a:latin typeface="Sora"/>
                          <a:ea typeface="Sora"/>
                          <a:cs typeface="Sora"/>
                        </a:rPr>
                        <a:t>Wer hat was wann erzeugt. Art. 26: für erfasste Hochrisiko-Systeme, grundsätzlich mindestens sechs Monate.</a:t>
                      </a:r>
                    </a:p>
                  </a:txBody>
                  <a:tcPr marL="91440" marR="91440" marT="45720" marB="45720">
                    <a:solidFill>
                      <a:srgbClr val="F1EDF7"/>
                    </a:solidFill>
                  </a:tcPr>
                </a:tc>
              </a:tr>
              <a:tr h="473869">
                <a:tc>
                  <a:txBody>
                    <a:bodyPr/>
                    <a:lstStyle/>
                    <a:p>
                      <a:r>
                        <a:rPr sz="1275" b="0">
                          <a:solidFill>
                            <a:srgbClr val="2F1863"/>
                          </a:solidFill>
                          <a:latin typeface="Sora"/>
                          <a:ea typeface="Sora"/>
                          <a:cs typeface="Sora"/>
                        </a:rPr>
                        <a:t>KI-Kompetenz fördern</a:t>
                      </a:r>
                    </a:p>
                  </a:txBody>
                  <a:tcPr marL="91440" marR="91440" marT="45720" marB="45720">
                    <a:solidFill>
                      <a:srgbClr val="FFFFFF"/>
                    </a:solidFill>
                  </a:tcPr>
                </a:tc>
                <a:tc>
                  <a:txBody>
                    <a:bodyPr/>
                    <a:lstStyle/>
                    <a:p>
                      <a:r>
                        <a:rPr sz="1275" b="0">
                          <a:solidFill>
                            <a:srgbClr val="2F1863"/>
                          </a:solidFill>
                          <a:latin typeface="Sora"/>
                          <a:ea typeface="Sora"/>
                          <a:cs typeface="Sora"/>
                        </a:rPr>
                        <a:t>Art. 4: Massnahmen passend zu Aufgabe und Vorwissen wählen. Teilnahme allein belegt keine Kompetenz.</a:t>
                      </a:r>
                    </a:p>
                  </a:txBody>
                  <a:tcPr marL="91440" marR="91440" marT="45720" marB="45720">
                    <a:solidFill>
                      <a:srgbClr val="FFFFFF"/>
                    </a:solidFill>
                  </a:tcPr>
                </a:tc>
              </a:tr>
              <a:tr h="473869">
                <a:tc>
                  <a:txBody>
                    <a:bodyPr/>
                    <a:lstStyle/>
                    <a:p>
                      <a:r>
                        <a:rPr sz="1275" b="0">
                          <a:solidFill>
                            <a:srgbClr val="2F1863"/>
                          </a:solidFill>
                          <a:latin typeface="Sora"/>
                          <a:ea typeface="Sora"/>
                          <a:cs typeface="Sora"/>
                        </a:rPr>
                        <a:t>Haltepunkte festlegen</a:t>
                      </a:r>
                    </a:p>
                  </a:txBody>
                  <a:tcPr marL="91440" marR="91440" marT="45720" marB="45720">
                    <a:solidFill>
                      <a:srgbClr val="F1EDF7"/>
                    </a:solidFill>
                  </a:tcPr>
                </a:tc>
                <a:tc>
                  <a:txBody>
                    <a:bodyPr/>
                    <a:lstStyle/>
                    <a:p>
                      <a:r>
                        <a:rPr sz="1275" b="0">
                          <a:solidFill>
                            <a:srgbClr val="2F1863"/>
                          </a:solidFill>
                          <a:latin typeface="Sora"/>
                          <a:ea typeface="Sora"/>
                          <a:cs typeface="Sora"/>
                        </a:rPr>
                        <a:t>Rechtsauslegung, Sanktionen, Kommunikation nach aussen, Meldungen an Behörden.</a:t>
                      </a:r>
                    </a:p>
                  </a:txBody>
                  <a:tcPr marL="91440" marR="91440" marT="45720" marB="45720">
                    <a:solidFill>
                      <a:srgbClr val="F1EDF7"/>
                    </a:solidFill>
                  </a:tcPr>
                </a:tc>
              </a:tr>
              <a:tr h="473869">
                <a:tc>
                  <a:txBody>
                    <a:bodyPr/>
                    <a:lstStyle/>
                    <a:p>
                      <a:r>
                        <a:rPr sz="1275" b="0">
                          <a:solidFill>
                            <a:srgbClr val="2F1863"/>
                          </a:solidFill>
                          <a:latin typeface="Sora"/>
                          <a:ea typeface="Sora"/>
                          <a:cs typeface="Sora"/>
                        </a:rPr>
                        <a:t>Rechte übernehmen</a:t>
                      </a:r>
                    </a:p>
                  </a:txBody>
                  <a:tcPr marL="91440" marR="91440" marT="45720" marB="45720">
                    <a:solidFill>
                      <a:srgbClr val="FFFFFF"/>
                    </a:solidFill>
                  </a:tcPr>
                </a:tc>
                <a:tc>
                  <a:txBody>
                    <a:bodyPr/>
                    <a:lstStyle/>
                    <a:p>
                      <a:r>
                        <a:rPr sz="1275" b="0">
                          <a:solidFill>
                            <a:srgbClr val="2F1863"/>
                          </a:solidFill>
                          <a:latin typeface="Sora"/>
                          <a:ea typeface="Sora"/>
                          <a:cs typeface="Sora"/>
                        </a:rPr>
                        <a:t>Die KI sieht nicht mehr als die Person, die sie nutzt.</a:t>
                      </a:r>
                    </a:p>
                  </a:txBody>
                  <a:tcPr marL="91440" marR="91440" marT="45720" marB="45720">
                    <a:solidFill>
                      <a:srgbClr val="FFFFFF"/>
                    </a:solidFill>
                  </a:tcPr>
                </a:tc>
              </a:tr>
              <a:tr h="473869">
                <a:tc>
                  <a:txBody>
                    <a:bodyPr/>
                    <a:lstStyle/>
                    <a:p>
                      <a:r>
                        <a:rPr sz="1275" b="0">
                          <a:solidFill>
                            <a:srgbClr val="2F1863"/>
                          </a:solidFill>
                          <a:latin typeface="Sora"/>
                          <a:ea typeface="Sora"/>
                          <a:cs typeface="Sora"/>
                        </a:rPr>
                        <a:t>Mitarbeitende informieren</a:t>
                      </a:r>
                    </a:p>
                  </a:txBody>
                  <a:tcPr marL="91440" marR="91440" marT="45720" marB="45720">
                    <a:solidFill>
                      <a:srgbClr val="F1EDF7"/>
                    </a:solidFill>
                  </a:tcPr>
                </a:tc>
                <a:tc>
                  <a:txBody>
                    <a:bodyPr/>
                    <a:lstStyle/>
                    <a:p>
                      <a:r>
                        <a:rPr sz="1275" b="0">
                          <a:solidFill>
                            <a:srgbClr val="2F1863"/>
                          </a:solidFill>
                          <a:latin typeface="Sora"/>
                          <a:ea typeface="Sora"/>
                          <a:cs typeface="Sora"/>
                        </a:rPr>
                        <a:t>Bei erfasster Hochrisiko-KI am Arbeitsplatz: betroffene Beschäftigte und ihre Vertretung vorab informieren (Art. 26).</a:t>
                      </a:r>
                    </a:p>
                  </a:txBody>
                  <a:tcPr marL="91440" marR="91440" marT="45720" marB="45720">
                    <a:solidFill>
                      <a:srgbClr val="F1EDF7"/>
                    </a:solidFill>
                  </a:tcPr>
                </a:tc>
              </a:tr>
            </a:tbl>
          </a:graphicData>
        </a:graphic>
      </p:graphicFrame>
      <p:sp>
        <p:nvSpPr>
          <p:cNvPr id="9" name="">
            <a:extLst xmlns:a="http://schemas.openxmlformats.org/drawingml/2006/main">
              <a:ext uri="{FF2B5EF4-FFF2-40B4-BE49-F238E27FC236}">
                <a16:creationId xmlns:a16="http://schemas.microsoft.com/office/drawing/2014/main" id="{8CEC6F71-40F6-46AC-8B02-EAD9F264A872}"/>
              </a:ext>
            </a:extLst>
          </p:cNvPr>
          <p:cNvSpPr>
            <a:spLocks xmlns:a="http://schemas.openxmlformats.org/drawingml/2006/main" noGrp="1"/>
          </p:cNvSpPr>
          <p:nvPr/>
        </p:nvSpPr>
        <p:spPr>
          <a:xfrm xmlns:a="http://schemas.openxmlformats.org/drawingml/2006/main">
            <a:off x="609600" y="588645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Die Checkliste ist ein Einstieg. Umfang und Pflichten hängen vom konkreten System und Einsatz ab.</a:t>
            </a:r>
          </a:p>
        </p:txBody>
      </p:sp>
    </p:spTree>
    <p:extLst>
      <p:ext uri="{BB962C8B-B14F-4D97-AF65-F5344CB8AC3E}">
        <p14:creationId xmlns:p14="http://schemas.microsoft.com/office/powerpoint/2010/main" val="1778597648"/>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52D63759-5212-4DC9-9A3D-38CB0C135A4B}"/>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D70616E-3107-4E11-AC18-04B8422EAF4D}"/>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18:20 · HH</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d97fe76e78104f63"/>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af76252cfae4235"/>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2CDC09C-06E3-488B-AC22-4BEEEE474B64}"/>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Was du ab morgen tust</a:t>
            </a:r>
          </a:p>
        </p:txBody>
      </p:sp>
      <p:sp>
        <p:nvSpPr>
          <p:cNvPr id="6" name="">
            <a:extLst xmlns:a="http://schemas.openxmlformats.org/drawingml/2006/main">
              <a:ext uri="{FF2B5EF4-FFF2-40B4-BE49-F238E27FC236}">
                <a16:creationId xmlns:a16="http://schemas.microsoft.com/office/drawing/2014/main" id="{9B5D8488-3BF9-4DE6-AE18-71D64741E748}"/>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AFA9A9DC-E353-4910-82AE-056EFFA9FA41}"/>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34 / 37</a:t>
            </a:r>
          </a:p>
        </p:txBody>
      </p:sp>
      <p:sp>
        <p:nvSpPr>
          <p:cNvPr id="8" name="">
            <a:extLst xmlns:a="http://schemas.openxmlformats.org/drawingml/2006/main">
              <a:ext uri="{FF2B5EF4-FFF2-40B4-BE49-F238E27FC236}">
                <a16:creationId xmlns:a16="http://schemas.microsoft.com/office/drawing/2014/main" id="{5F5B65C7-92D2-439C-B169-4E316FE7BDE5}"/>
              </a:ext>
            </a:extLst>
          </p:cNvPr>
          <p:cNvSpPr>
            <a:spLocks xmlns:a="http://schemas.openxmlformats.org/drawingml/2006/main" noGrp="1"/>
          </p:cNvSpPr>
          <p:nvPr/>
        </p:nvSpPr>
        <p:spPr>
          <a:xfrm xmlns:a="http://schemas.openxmlformats.org/drawingml/2006/main">
            <a:off x="609600" y="1790700"/>
            <a:ext cx="3530600" cy="3429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F9D1184-126F-496E-8C96-F9194629299C}"/>
              </a:ext>
            </a:extLst>
          </p:cNvPr>
          <p:cNvSpPr>
            <a:spLocks xmlns:a="http://schemas.openxmlformats.org/drawingml/2006/main" noGrp="1"/>
          </p:cNvSpPr>
          <p:nvPr/>
        </p:nvSpPr>
        <p:spPr>
          <a:xfrm xmlns:a="http://schemas.openxmlformats.org/drawingml/2006/main">
            <a:off x="8001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1  Eigenen Fall festhalten</a:t>
            </a:r>
          </a:p>
        </p:txBody>
      </p:sp>
      <p:sp>
        <p:nvSpPr>
          <p:cNvPr id="10" name="">
            <a:extLst xmlns:a="http://schemas.openxmlformats.org/drawingml/2006/main">
              <a:ext uri="{FF2B5EF4-FFF2-40B4-BE49-F238E27FC236}">
                <a16:creationId xmlns:a16="http://schemas.microsoft.com/office/drawing/2014/main" id="{49B2FE86-8625-437B-AC1C-45FC44689703}"/>
              </a:ext>
            </a:extLst>
          </p:cNvPr>
          <p:cNvSpPr>
            <a:spLocks xmlns:a="http://schemas.openxmlformats.org/drawingml/2006/main" noGrp="1"/>
          </p:cNvSpPr>
          <p:nvPr/>
        </p:nvSpPr>
        <p:spPr>
          <a:xfrm xmlns:a="http://schemas.openxmlformats.org/drawingml/2006/main">
            <a:off x="800100" y="2647950"/>
            <a:ext cx="3149600" cy="2428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Welcher wiederkehrende Vorgang kostet Zeit und braucht belastbare Quellen?</a:t>
            </a:r>
          </a:p>
        </p:txBody>
      </p:sp>
      <p:sp>
        <p:nvSpPr>
          <p:cNvPr id="11" name="">
            <a:extLst xmlns:a="http://schemas.openxmlformats.org/drawingml/2006/main">
              <a:ext uri="{FF2B5EF4-FFF2-40B4-BE49-F238E27FC236}">
                <a16:creationId xmlns:a16="http://schemas.microsoft.com/office/drawing/2014/main" id="{EB8D4927-ECAE-4E43-B95F-0605A32098EF}"/>
              </a:ext>
            </a:extLst>
          </p:cNvPr>
          <p:cNvSpPr>
            <a:spLocks xmlns:a="http://schemas.openxmlformats.org/drawingml/2006/main" noGrp="1"/>
          </p:cNvSpPr>
          <p:nvPr/>
        </p:nvSpPr>
        <p:spPr>
          <a:xfrm xmlns:a="http://schemas.openxmlformats.org/drawingml/2006/main">
            <a:off x="4330700" y="1790700"/>
            <a:ext cx="3530600" cy="3429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B4B70610-E0DE-4102-886A-CBD606D7CBD6}"/>
              </a:ext>
            </a:extLst>
          </p:cNvPr>
          <p:cNvSpPr>
            <a:spLocks xmlns:a="http://schemas.openxmlformats.org/drawingml/2006/main" noGrp="1"/>
          </p:cNvSpPr>
          <p:nvPr/>
        </p:nvSpPr>
        <p:spPr>
          <a:xfrm xmlns:a="http://schemas.openxmlformats.org/drawingml/2006/main">
            <a:off x="45212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2  Quellen prüfen</a:t>
            </a:r>
          </a:p>
        </p:txBody>
      </p:sp>
      <p:sp>
        <p:nvSpPr>
          <p:cNvPr id="13" name="">
            <a:extLst xmlns:a="http://schemas.openxmlformats.org/drawingml/2006/main">
              <a:ext uri="{FF2B5EF4-FFF2-40B4-BE49-F238E27FC236}">
                <a16:creationId xmlns:a16="http://schemas.microsoft.com/office/drawing/2014/main" id="{25004475-927E-409B-8806-FAEDDDD7E7DB}"/>
              </a:ext>
            </a:extLst>
          </p:cNvPr>
          <p:cNvSpPr>
            <a:spLocks xmlns:a="http://schemas.openxmlformats.org/drawingml/2006/main" noGrp="1"/>
          </p:cNvSpPr>
          <p:nvPr/>
        </p:nvSpPr>
        <p:spPr>
          <a:xfrm xmlns:a="http://schemas.openxmlformats.org/drawingml/2006/main">
            <a:off x="4521200" y="2647950"/>
            <a:ext cx="3149600" cy="2428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Welche amtlichen Quellen kommen infrage, und wer bestätigt die Auswahl?</a:t>
            </a:r>
          </a:p>
        </p:txBody>
      </p:sp>
      <p:sp>
        <p:nvSpPr>
          <p:cNvPr id="14" name="">
            <a:extLst xmlns:a="http://schemas.openxmlformats.org/drawingml/2006/main">
              <a:ext uri="{FF2B5EF4-FFF2-40B4-BE49-F238E27FC236}">
                <a16:creationId xmlns:a16="http://schemas.microsoft.com/office/drawing/2014/main" id="{9941BBE5-2E5F-424D-913A-90A6FF2BB74B}"/>
              </a:ext>
            </a:extLst>
          </p:cNvPr>
          <p:cNvSpPr>
            <a:spLocks xmlns:a="http://schemas.openxmlformats.org/drawingml/2006/main" noGrp="1"/>
          </p:cNvSpPr>
          <p:nvPr/>
        </p:nvSpPr>
        <p:spPr>
          <a:xfrm xmlns:a="http://schemas.openxmlformats.org/drawingml/2006/main">
            <a:off x="8051800" y="1790700"/>
            <a:ext cx="3530600" cy="3429000"/>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0AB9E8C0-C810-4D42-8CAF-DECE9B08EE3D}"/>
              </a:ext>
            </a:extLst>
          </p:cNvPr>
          <p:cNvSpPr>
            <a:spLocks xmlns:a="http://schemas.openxmlformats.org/drawingml/2006/main" noGrp="1"/>
          </p:cNvSpPr>
          <p:nvPr/>
        </p:nvSpPr>
        <p:spPr>
          <a:xfrm xmlns:a="http://schemas.openxmlformats.org/drawingml/2006/main">
            <a:off x="8242300" y="1962150"/>
            <a:ext cx="3149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1">
                <a:solidFill>
                  <a:srgbClr val="2F1863"/>
                </a:solidFill>
                <a:latin typeface="Sora"/>
                <a:ea typeface="Sora"/>
                <a:cs typeface="Sora"/>
              </a:defRPr>
            </a:pPr>
            <a:r>
              <a:rPr sz="1800" b="1">
                <a:solidFill>
                  <a:srgbClr val="2F1863"/>
                </a:solidFill>
                <a:latin typeface="Sora"/>
                <a:ea typeface="Sora"/>
                <a:cs typeface="Sora"/>
              </a:rPr>
              <a:t>3  Nächsten Schritt entscheiden</a:t>
            </a:r>
          </a:p>
        </p:txBody>
      </p:sp>
      <p:sp>
        <p:nvSpPr>
          <p:cNvPr id="16" name="">
            <a:extLst xmlns:a="http://schemas.openxmlformats.org/drawingml/2006/main">
              <a:ext uri="{FF2B5EF4-FFF2-40B4-BE49-F238E27FC236}">
                <a16:creationId xmlns:a16="http://schemas.microsoft.com/office/drawing/2014/main" id="{0A271669-6556-4D72-B84C-A5FCD1BCDD41}"/>
              </a:ext>
            </a:extLst>
          </p:cNvPr>
          <p:cNvSpPr>
            <a:spLocks xmlns:a="http://schemas.openxmlformats.org/drawingml/2006/main" noGrp="1"/>
          </p:cNvSpPr>
          <p:nvPr/>
        </p:nvSpPr>
        <p:spPr>
          <a:xfrm xmlns:a="http://schemas.openxmlformats.org/drawingml/2006/main">
            <a:off x="8242300" y="2647950"/>
            <a:ext cx="3149600" cy="2428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595959"/>
                </a:solidFill>
                <a:latin typeface="Sora"/>
                <a:ea typeface="Sora"/>
                <a:cs typeface="Sora"/>
              </a:defRPr>
            </a:pPr>
            <a:r>
              <a:rPr sz="1650" b="0">
                <a:solidFill>
                  <a:srgbClr val="595959"/>
                </a:solidFill>
                <a:latin typeface="Sora"/>
                <a:ea typeface="Sora"/>
                <a:cs typeface="Sora"/>
              </a:rPr>
              <a:t>Möchtest du die Vorlage im Hub ausprobieren oder mit deinem Team im Tagessprint zwei bis drei eigene Abläufe entwickeln?</a:t>
            </a:r>
          </a:p>
        </p:txBody>
      </p:sp>
      <p:sp>
        <p:nvSpPr>
          <p:cNvPr id="17" name="">
            <a:extLst xmlns:a="http://schemas.openxmlformats.org/drawingml/2006/main">
              <a:ext uri="{FF2B5EF4-FFF2-40B4-BE49-F238E27FC236}">
                <a16:creationId xmlns:a16="http://schemas.microsoft.com/office/drawing/2014/main" id="{38092F21-4B50-4D76-9802-76FF76A54679}"/>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FC66513-00CC-43BA-A067-12108DFE3B2C}"/>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Klein anfangen, gründlich prüfen</a:t>
            </a:r>
          </a:p>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Ein erster Test zeigt, was funktioniert und was noch fehlt. Gib den Ablauf erst nach der Prüfung frei.</a:t>
            </a:r>
          </a:p>
        </p:txBody>
      </p:sp>
    </p:spTree>
    <p:extLst>
      <p:ext uri="{BB962C8B-B14F-4D97-AF65-F5344CB8AC3E}">
        <p14:creationId xmlns:p14="http://schemas.microsoft.com/office/powerpoint/2010/main" val="1731214205"/>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E451A10C-3D35-4AD9-9716-7ED08C618214}"/>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2F4D1CE-ABD6-4B53-A02A-6BC94CE1EA7B}"/>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18:23 · CW, HH</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edbaabd4958a40f6"/>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1ac00948c3e4ea6"/>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8674F5D-2D2D-4538-81BD-34375EFD6848}"/>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Was euer Team an einem Tag baut</a:t>
            </a:r>
          </a:p>
        </p:txBody>
      </p:sp>
      <p:sp>
        <p:nvSpPr>
          <p:cNvPr id="6" name="">
            <a:extLst xmlns:a="http://schemas.openxmlformats.org/drawingml/2006/main">
              <a:ext uri="{FF2B5EF4-FFF2-40B4-BE49-F238E27FC236}">
                <a16:creationId xmlns:a16="http://schemas.microsoft.com/office/drawing/2014/main" id="{978CE77C-4F56-4FCB-BDA8-AEABD6EE9C32}"/>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03C682A1-A54D-4A59-99D4-3C81FE7E4E9A}"/>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35 / 37</a:t>
            </a:r>
          </a:p>
        </p:txBody>
      </p:sp>
      <p:sp>
        <p:nvSpPr>
          <p:cNvPr id="8" name="">
            <a:extLst xmlns:a="http://schemas.openxmlformats.org/drawingml/2006/main">
              <a:ext uri="{FF2B5EF4-FFF2-40B4-BE49-F238E27FC236}">
                <a16:creationId xmlns:a16="http://schemas.microsoft.com/office/drawing/2014/main" id="{2ACE8F68-BF1F-45F5-A82A-E38D9DE1A4C7}"/>
              </a:ext>
            </a:extLst>
          </p:cNvPr>
          <p:cNvSpPr>
            <a:spLocks xmlns:a="http://schemas.openxmlformats.org/drawingml/2006/main" noGrp="1"/>
          </p:cNvSpPr>
          <p:nvPr/>
        </p:nvSpPr>
        <p:spPr>
          <a:xfrm xmlns:a="http://schemas.openxmlformats.org/drawingml/2006/main">
            <a:off x="609600" y="1905000"/>
            <a:ext cx="685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2F1863"/>
                </a:solidFill>
                <a:latin typeface="Sora"/>
                <a:ea typeface="Sora"/>
                <a:cs typeface="Sora"/>
              </a:defRPr>
            </a:pPr>
            <a:r>
              <a:rPr sz="1875" b="0">
                <a:solidFill>
                  <a:srgbClr val="2F1863"/>
                </a:solidFill>
                <a:latin typeface="Sora"/>
                <a:ea typeface="Sora"/>
                <a:cs typeface="Sora"/>
              </a:rPr>
              <a:t>Vormittags wählt ihr zwei bis drei Prozesse. Danach baut und testet ihr mit dem Skill Generator die passenden Werkzeuge.</a:t>
            </a:r>
          </a:p>
        </p:txBody>
      </p:sp>
      <p:sp>
        <p:nvSpPr>
          <p:cNvPr id="9" name="">
            <a:extLst xmlns:a="http://schemas.openxmlformats.org/drawingml/2006/main">
              <a:ext uri="{FF2B5EF4-FFF2-40B4-BE49-F238E27FC236}">
                <a16:creationId xmlns:a16="http://schemas.microsoft.com/office/drawing/2014/main" id="{099975C9-5B89-4C5E-AD64-26AB349495A1}"/>
              </a:ext>
            </a:extLst>
          </p:cNvPr>
          <p:cNvSpPr>
            <a:spLocks xmlns:a="http://schemas.openxmlformats.org/drawingml/2006/main" noGrp="1"/>
          </p:cNvSpPr>
          <p:nvPr/>
        </p:nvSpPr>
        <p:spPr>
          <a:xfrm xmlns:a="http://schemas.openxmlformats.org/drawingml/2006/main">
            <a:off x="6096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B76B2C3-300E-4D41-AF46-F29DBF6F5863}"/>
              </a:ext>
            </a:extLst>
          </p:cNvPr>
          <p:cNvSpPr>
            <a:spLocks xmlns:a="http://schemas.openxmlformats.org/drawingml/2006/main" noGrp="1"/>
          </p:cNvSpPr>
          <p:nvPr/>
        </p:nvSpPr>
        <p:spPr>
          <a:xfrm xmlns:a="http://schemas.openxmlformats.org/drawingml/2006/main">
            <a:off x="8001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Fälle wählen</a:t>
            </a:r>
          </a:p>
        </p:txBody>
      </p:sp>
      <p:sp>
        <p:nvSpPr>
          <p:cNvPr id="11" name="">
            <a:extLst xmlns:a="http://schemas.openxmlformats.org/drawingml/2006/main">
              <a:ext uri="{FF2B5EF4-FFF2-40B4-BE49-F238E27FC236}">
                <a16:creationId xmlns:a16="http://schemas.microsoft.com/office/drawing/2014/main" id="{16219D0C-260E-48BD-96BA-87CC3F03ADDD}"/>
              </a:ext>
            </a:extLst>
          </p:cNvPr>
          <p:cNvSpPr>
            <a:spLocks xmlns:a="http://schemas.openxmlformats.org/drawingml/2006/main" noGrp="1"/>
          </p:cNvSpPr>
          <p:nvPr/>
        </p:nvSpPr>
        <p:spPr>
          <a:xfrm xmlns:a="http://schemas.openxmlformats.org/drawingml/2006/main">
            <a:off x="8001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Monitor, Bericht oder interne Kommunikation</a:t>
            </a:r>
          </a:p>
        </p:txBody>
      </p:sp>
      <p:sp>
        <p:nvSpPr>
          <p:cNvPr id="12" name="">
            <a:extLst xmlns:a="http://schemas.openxmlformats.org/drawingml/2006/main">
              <a:ext uri="{FF2B5EF4-FFF2-40B4-BE49-F238E27FC236}">
                <a16:creationId xmlns:a16="http://schemas.microsoft.com/office/drawing/2014/main" id="{7FD13F9B-7214-4F90-840E-E8480B05D062}"/>
              </a:ext>
            </a:extLst>
          </p:cNvPr>
          <p:cNvSpPr>
            <a:spLocks xmlns:a="http://schemas.openxmlformats.org/drawingml/2006/main" noGrp="1"/>
          </p:cNvSpPr>
          <p:nvPr/>
        </p:nvSpPr>
        <p:spPr>
          <a:xfrm xmlns:a="http://schemas.openxmlformats.org/drawingml/2006/main">
            <a:off x="29591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1BDEE24-67C2-4CD7-A8D5-0453F32D85E0}"/>
              </a:ext>
            </a:extLst>
          </p:cNvPr>
          <p:cNvSpPr>
            <a:spLocks xmlns:a="http://schemas.openxmlformats.org/drawingml/2006/main" noGrp="1"/>
          </p:cNvSpPr>
          <p:nvPr/>
        </p:nvSpPr>
        <p:spPr>
          <a:xfrm xmlns:a="http://schemas.openxmlformats.org/drawingml/2006/main">
            <a:off x="31496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Skills bauen</a:t>
            </a:r>
          </a:p>
        </p:txBody>
      </p:sp>
      <p:sp>
        <p:nvSpPr>
          <p:cNvPr id="14" name="">
            <a:extLst xmlns:a="http://schemas.openxmlformats.org/drawingml/2006/main">
              <a:ext uri="{FF2B5EF4-FFF2-40B4-BE49-F238E27FC236}">
                <a16:creationId xmlns:a16="http://schemas.microsoft.com/office/drawing/2014/main" id="{BBE56B67-B99E-4ECA-B4D9-D7817FEFF370}"/>
              </a:ext>
            </a:extLst>
          </p:cNvPr>
          <p:cNvSpPr>
            <a:spLocks xmlns:a="http://schemas.openxmlformats.org/drawingml/2006/main" noGrp="1"/>
          </p:cNvSpPr>
          <p:nvPr/>
        </p:nvSpPr>
        <p:spPr>
          <a:xfrm xmlns:a="http://schemas.openxmlformats.org/drawingml/2006/main">
            <a:off x="31496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Skill Generator für eigene Abläufe nutzen</a:t>
            </a:r>
          </a:p>
        </p:txBody>
      </p:sp>
      <p:sp>
        <p:nvSpPr>
          <p:cNvPr id="15" name="">
            <a:extLst xmlns:a="http://schemas.openxmlformats.org/drawingml/2006/main">
              <a:ext uri="{FF2B5EF4-FFF2-40B4-BE49-F238E27FC236}">
                <a16:creationId xmlns:a16="http://schemas.microsoft.com/office/drawing/2014/main" id="{FE045FF4-CE90-4BD0-82E0-16A0860D1A88}"/>
              </a:ext>
            </a:extLst>
          </p:cNvPr>
          <p:cNvSpPr>
            <a:spLocks xmlns:a="http://schemas.openxmlformats.org/drawingml/2006/main" noGrp="1"/>
          </p:cNvSpPr>
          <p:nvPr/>
        </p:nvSpPr>
        <p:spPr>
          <a:xfrm xmlns:a="http://schemas.openxmlformats.org/drawingml/2006/main">
            <a:off x="53086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65351F9E-D900-4B21-A647-60C9E768AFFA}"/>
              </a:ext>
            </a:extLst>
          </p:cNvPr>
          <p:cNvSpPr>
            <a:spLocks xmlns:a="http://schemas.openxmlformats.org/drawingml/2006/main" noGrp="1"/>
          </p:cNvSpPr>
          <p:nvPr/>
        </p:nvSpPr>
        <p:spPr>
          <a:xfrm xmlns:a="http://schemas.openxmlformats.org/drawingml/2006/main">
            <a:off x="54991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Testen</a:t>
            </a:r>
          </a:p>
        </p:txBody>
      </p:sp>
      <p:sp>
        <p:nvSpPr>
          <p:cNvPr id="17" name="">
            <a:extLst xmlns:a="http://schemas.openxmlformats.org/drawingml/2006/main">
              <a:ext uri="{FF2B5EF4-FFF2-40B4-BE49-F238E27FC236}">
                <a16:creationId xmlns:a16="http://schemas.microsoft.com/office/drawing/2014/main" id="{E17E779A-565E-4B28-A562-15C37717EB1F}"/>
              </a:ext>
            </a:extLst>
          </p:cNvPr>
          <p:cNvSpPr>
            <a:spLocks xmlns:a="http://schemas.openxmlformats.org/drawingml/2006/main" noGrp="1"/>
          </p:cNvSpPr>
          <p:nvPr/>
        </p:nvSpPr>
        <p:spPr>
          <a:xfrm xmlns:a="http://schemas.openxmlformats.org/drawingml/2006/main">
            <a:off x="54991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Quellen, Daten und Entscheide prüfen</a:t>
            </a:r>
          </a:p>
        </p:txBody>
      </p:sp>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36e2637003134960"/>
          <a:stretch xmlns:a="http://schemas.openxmlformats.org/drawingml/2006/main"/>
        </p:blipFill>
        <p:spPr>
          <a:xfrm xmlns:a="http://schemas.openxmlformats.org/drawingml/2006/main">
            <a:off x="7810500" y="2502734"/>
            <a:ext cx="3714750" cy="2090658"/>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D22122E7-CD48-41AE-AC69-522030CEE874}"/>
              </a:ext>
            </a:extLst>
          </p:cNvPr>
          <p:cNvSpPr>
            <a:spLocks xmlns:a="http://schemas.openxmlformats.org/drawingml/2006/main" noGrp="1"/>
          </p:cNvSpPr>
          <p:nvPr/>
        </p:nvSpPr>
        <p:spPr>
          <a:xfrm xmlns:a="http://schemas.openxmlformats.org/drawingml/2006/main">
            <a:off x="609600" y="54768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0">
                <a:solidFill>
                  <a:srgbClr val="595959"/>
                </a:solidFill>
                <a:latin typeface="Sora"/>
                <a:ea typeface="Sora"/>
                <a:cs typeface="Sora"/>
              </a:defRPr>
            </a:pPr>
            <a:r>
              <a:rPr sz="1425" b="0">
                <a:solidFill>
                  <a:srgbClr val="595959"/>
                </a:solidFill>
                <a:latin typeface="Sora"/>
                <a:ea typeface="Sora"/>
                <a:cs typeface="Sora"/>
              </a:rPr>
              <a:t>Ein Tag · 09:00 bis 17:00 · Legal und Compliance · öffentliche, fiktive oder freigegebene Daten</a:t>
            </a:r>
          </a:p>
        </p:txBody>
      </p:sp>
    </p:spTree>
    <p:extLst>
      <p:ext uri="{BB962C8B-B14F-4D97-AF65-F5344CB8AC3E}">
        <p14:creationId xmlns:p14="http://schemas.microsoft.com/office/powerpoint/2010/main" val="137839369"/>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4FAEFC1-3C6F-4D9F-8796-D297BEFCF417}"/>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785DE64-745B-415D-B886-9A7B5787D388}"/>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18:26 · HH, CW</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4a2aec44e3b45e9"/>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48eab30291b4be2"/>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8D1A218-3A32-4241-BDD7-C3144EC84116}"/>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Der Tagessprint: Ablauf</a:t>
            </a:r>
          </a:p>
        </p:txBody>
      </p:sp>
      <p:sp>
        <p:nvSpPr>
          <p:cNvPr id="6" name="">
            <a:extLst xmlns:a="http://schemas.openxmlformats.org/drawingml/2006/main">
              <a:ext uri="{FF2B5EF4-FFF2-40B4-BE49-F238E27FC236}">
                <a16:creationId xmlns:a16="http://schemas.microsoft.com/office/drawing/2014/main" id="{D9B0BB66-7886-439A-A8D9-89B4642AC90D}"/>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654D3C3A-2058-4268-80F6-8342D776046E}"/>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36 / 37</a:t>
            </a:r>
          </a:p>
        </p:txBody>
      </p:sp>
      <p:graphicFrame>
        <p:nvGraphicFramePr>
          <p:cNvPr id="18" name=""/>
          <p:cNvGraphicFramePr/>
          <p:nvPr/>
        </p:nvGraphicFramePr>
        <p:xfrm>
          <a:off xmlns:a="http://schemas.openxmlformats.org/drawingml/2006/main" x="609600" y="1828800"/>
          <a:ext xmlns:a="http://schemas.openxmlformats.org/drawingml/2006/main" cx="10972800" cy="3333750"/>
        </p:xfrm>
        <a:graphic xmlns:a="http://schemas.openxmlformats.org/drawingml/2006/main">
          <a:graphicData uri="http://schemas.openxmlformats.org/drawingml/2006/table">
            <a:tbl>
              <a:tblPr/>
              <a:tblGrid>
                <a:gridCol w="1975104"/>
                <a:gridCol w="6583680"/>
                <a:gridCol w="2414016"/>
              </a:tblGrid>
              <a:tr h="666750">
                <a:tc>
                  <a:txBody>
                    <a:bodyPr/>
                    <a:lstStyle/>
                    <a:p>
                      <a:r>
                        <a:rPr sz="1500" b="1">
                          <a:solidFill>
                            <a:srgbClr val="FFFFFF"/>
                          </a:solidFill>
                          <a:latin typeface="Sora"/>
                          <a:ea typeface="Sora"/>
                          <a:cs typeface="Sora"/>
                        </a:rPr>
                        <a:t>Zeit</a:t>
                      </a:r>
                    </a:p>
                  </a:txBody>
                  <a:tcPr marL="91440" marR="91440" marT="45720" marB="45720">
                    <a:solidFill>
                      <a:srgbClr val="2F1863"/>
                    </a:solidFill>
                  </a:tcPr>
                </a:tc>
                <a:tc>
                  <a:txBody>
                    <a:bodyPr/>
                    <a:lstStyle/>
                    <a:p>
                      <a:r>
                        <a:rPr sz="1500" b="1">
                          <a:solidFill>
                            <a:srgbClr val="FFFFFF"/>
                          </a:solidFill>
                          <a:latin typeface="Sora"/>
                          <a:ea typeface="Sora"/>
                          <a:cs typeface="Sora"/>
                        </a:rPr>
                        <a:t>Arbeitsschritt</a:t>
                      </a:r>
                    </a:p>
                  </a:txBody>
                  <a:tcPr marL="91440" marR="91440" marT="45720" marB="45720">
                    <a:solidFill>
                      <a:srgbClr val="2F1863"/>
                    </a:solidFill>
                  </a:tcPr>
                </a:tc>
                <a:tc>
                  <a:txBody>
                    <a:bodyPr/>
                    <a:lstStyle/>
                    <a:p>
                      <a:r>
                        <a:rPr sz="1500" b="1">
                          <a:solidFill>
                            <a:srgbClr val="FFFFFF"/>
                          </a:solidFill>
                          <a:latin typeface="Sora"/>
                          <a:ea typeface="Sora"/>
                          <a:cs typeface="Sora"/>
                        </a:rPr>
                        <a:t>Ergebnis</a:t>
                      </a:r>
                    </a:p>
                  </a:txBody>
                  <a:tcPr marL="91440" marR="91440" marT="45720" marB="45720">
                    <a:solidFill>
                      <a:srgbClr val="2F1863"/>
                    </a:solidFill>
                  </a:tcPr>
                </a:tc>
              </a:tr>
              <a:tr h="666750">
                <a:tc>
                  <a:txBody>
                    <a:bodyPr/>
                    <a:lstStyle/>
                    <a:p>
                      <a:r>
                        <a:rPr sz="1500" b="0">
                          <a:solidFill>
                            <a:srgbClr val="2F1863"/>
                          </a:solidFill>
                          <a:latin typeface="Sora"/>
                          <a:ea typeface="Sora"/>
                          <a:cs typeface="Sora"/>
                        </a:rPr>
                        <a:t>09:00-10:40</a:t>
                      </a:r>
                    </a:p>
                  </a:txBody>
                  <a:tcPr marL="91440" marR="91440" marT="45720" marB="45720">
                    <a:solidFill>
                      <a:srgbClr val="F1EDF7"/>
                    </a:solidFill>
                  </a:tcPr>
                </a:tc>
                <a:tc>
                  <a:txBody>
                    <a:bodyPr/>
                    <a:lstStyle/>
                    <a:p>
                      <a:r>
                        <a:rPr sz="1500" b="0">
                          <a:solidFill>
                            <a:srgbClr val="2F1863"/>
                          </a:solidFill>
                          <a:latin typeface="Sora"/>
                          <a:ea typeface="Sora"/>
                          <a:cs typeface="Sora"/>
                        </a:rPr>
                        <a:t>Geschäftsmodell und Kernprozesse erfassen</a:t>
                      </a:r>
                    </a:p>
                  </a:txBody>
                  <a:tcPr marL="91440" marR="91440" marT="45720" marB="45720">
                    <a:solidFill>
                      <a:srgbClr val="F1EDF7"/>
                    </a:solidFill>
                  </a:tcPr>
                </a:tc>
                <a:tc>
                  <a:txBody>
                    <a:bodyPr/>
                    <a:lstStyle/>
                    <a:p>
                      <a:r>
                        <a:rPr sz="1500" b="0">
                          <a:solidFill>
                            <a:srgbClr val="2F1863"/>
                          </a:solidFill>
                          <a:latin typeface="Sora"/>
                          <a:ea typeface="Sora"/>
                          <a:cs typeface="Sora"/>
                        </a:rPr>
                        <a:t>Zwei bis drei Fälle wählen</a:t>
                      </a:r>
                    </a:p>
                  </a:txBody>
                  <a:tcPr marL="91440" marR="91440" marT="45720" marB="45720">
                    <a:solidFill>
                      <a:srgbClr val="F1EDF7"/>
                    </a:solidFill>
                  </a:tcPr>
                </a:tc>
              </a:tr>
              <a:tr h="666750">
                <a:tc>
                  <a:txBody>
                    <a:bodyPr/>
                    <a:lstStyle/>
                    <a:p>
                      <a:r>
                        <a:rPr sz="1500" b="0">
                          <a:solidFill>
                            <a:srgbClr val="2F1863"/>
                          </a:solidFill>
                          <a:latin typeface="Sora"/>
                          <a:ea typeface="Sora"/>
                          <a:cs typeface="Sora"/>
                        </a:rPr>
                        <a:t>10:55-12:00</a:t>
                      </a:r>
                    </a:p>
                  </a:txBody>
                  <a:tcPr marL="91440" marR="91440" marT="45720" marB="45720">
                    <a:solidFill>
                      <a:srgbClr val="FFFFFF"/>
                    </a:solidFill>
                  </a:tcPr>
                </a:tc>
                <a:tc>
                  <a:txBody>
                    <a:bodyPr/>
                    <a:lstStyle/>
                    <a:p>
                      <a:r>
                        <a:rPr sz="1500" b="0">
                          <a:solidFill>
                            <a:srgbClr val="2F1863"/>
                          </a:solidFill>
                          <a:latin typeface="Sora"/>
                          <a:ea typeface="Sora"/>
                          <a:cs typeface="Sora"/>
                        </a:rPr>
                        <a:t>Daten klassifizieren; Fälle genau festlegen</a:t>
                      </a:r>
                    </a:p>
                  </a:txBody>
                  <a:tcPr marL="91440" marR="91440" marT="45720" marB="45720">
                    <a:solidFill>
                      <a:srgbClr val="FFFFFF"/>
                    </a:solidFill>
                  </a:tcPr>
                </a:tc>
                <a:tc>
                  <a:txBody>
                    <a:bodyPr/>
                    <a:lstStyle/>
                    <a:p>
                      <a:r>
                        <a:rPr sz="1500" b="0">
                          <a:solidFill>
                            <a:srgbClr val="2F1863"/>
                          </a:solidFill>
                          <a:latin typeface="Sora"/>
                          <a:ea typeface="Sora"/>
                          <a:cs typeface="Sora"/>
                        </a:rPr>
                        <a:t>Daten- und Freigabekarte</a:t>
                      </a:r>
                    </a:p>
                  </a:txBody>
                  <a:tcPr marL="91440" marR="91440" marT="45720" marB="45720">
                    <a:solidFill>
                      <a:srgbClr val="FFFFFF"/>
                    </a:solidFill>
                  </a:tcPr>
                </a:tc>
              </a:tr>
              <a:tr h="666750">
                <a:tc>
                  <a:txBody>
                    <a:bodyPr/>
                    <a:lstStyle/>
                    <a:p>
                      <a:r>
                        <a:rPr sz="1500" b="0">
                          <a:solidFill>
                            <a:srgbClr val="2F1863"/>
                          </a:solidFill>
                          <a:latin typeface="Sora"/>
                          <a:ea typeface="Sora"/>
                          <a:cs typeface="Sora"/>
                        </a:rPr>
                        <a:t>12:45-14:35</a:t>
                      </a:r>
                    </a:p>
                  </a:txBody>
                  <a:tcPr marL="91440" marR="91440" marT="45720" marB="45720">
                    <a:solidFill>
                      <a:srgbClr val="F1EDF7"/>
                    </a:solidFill>
                  </a:tcPr>
                </a:tc>
                <a:tc>
                  <a:txBody>
                    <a:bodyPr/>
                    <a:lstStyle/>
                    <a:p>
                      <a:r>
                        <a:rPr sz="1500" b="0">
                          <a:solidFill>
                            <a:srgbClr val="2F1863"/>
                          </a:solidFill>
                          <a:latin typeface="Sora"/>
                          <a:ea typeface="Sora"/>
                          <a:cs typeface="Sora"/>
                        </a:rPr>
                        <a:t>Skill Generator nutzen; KI-Weg wählen</a:t>
                      </a:r>
                    </a:p>
                  </a:txBody>
                  <a:tcPr marL="91440" marR="91440" marT="45720" marB="45720">
                    <a:solidFill>
                      <a:srgbClr val="F1EDF7"/>
                    </a:solidFill>
                  </a:tcPr>
                </a:tc>
                <a:tc>
                  <a:txBody>
                    <a:bodyPr/>
                    <a:lstStyle/>
                    <a:p>
                      <a:r>
                        <a:rPr sz="1500" b="0">
                          <a:solidFill>
                            <a:srgbClr val="2F1863"/>
                          </a:solidFill>
                          <a:latin typeface="Sora"/>
                          <a:ea typeface="Sora"/>
                          <a:cs typeface="Sora"/>
                        </a:rPr>
                        <a:t>Erste lauffähige Versionen</a:t>
                      </a:r>
                    </a:p>
                  </a:txBody>
                  <a:tcPr marL="91440" marR="91440" marT="45720" marB="45720">
                    <a:solidFill>
                      <a:srgbClr val="F1EDF7"/>
                    </a:solidFill>
                  </a:tcPr>
                </a:tc>
              </a:tr>
              <a:tr h="666750">
                <a:tc>
                  <a:txBody>
                    <a:bodyPr/>
                    <a:lstStyle/>
                    <a:p>
                      <a:r>
                        <a:rPr sz="1500" b="0">
                          <a:solidFill>
                            <a:srgbClr val="2F1863"/>
                          </a:solidFill>
                          <a:latin typeface="Sora"/>
                          <a:ea typeface="Sora"/>
                          <a:cs typeface="Sora"/>
                        </a:rPr>
                        <a:t>14:50-17:00</a:t>
                      </a:r>
                    </a:p>
                  </a:txBody>
                  <a:tcPr marL="91440" marR="91440" marT="45720" marB="45720">
                    <a:solidFill>
                      <a:srgbClr val="FFFFFF"/>
                    </a:solidFill>
                  </a:tcPr>
                </a:tc>
                <a:tc>
                  <a:txBody>
                    <a:bodyPr/>
                    <a:lstStyle/>
                    <a:p>
                      <a:r>
                        <a:rPr sz="1500" b="0">
                          <a:solidFill>
                            <a:srgbClr val="2F1863"/>
                          </a:solidFill>
                          <a:latin typeface="Sora"/>
                          <a:ea typeface="Sora"/>
                          <a:cs typeface="Sora"/>
                        </a:rPr>
                        <a:t>Quellen, Fehler und Entscheide testen</a:t>
                      </a:r>
                    </a:p>
                  </a:txBody>
                  <a:tcPr marL="91440" marR="91440" marT="45720" marB="45720">
                    <a:solidFill>
                      <a:srgbClr val="FFFFFF"/>
                    </a:solidFill>
                  </a:tcPr>
                </a:tc>
                <a:tc>
                  <a:txBody>
                    <a:bodyPr/>
                    <a:lstStyle/>
                    <a:p>
                      <a:r>
                        <a:rPr sz="1500" b="0">
                          <a:solidFill>
                            <a:srgbClr val="2F1863"/>
                          </a:solidFill>
                          <a:latin typeface="Sora"/>
                          <a:ea typeface="Sora"/>
                          <a:cs typeface="Sora"/>
                        </a:rPr>
                        <a:t>Zwei bis drei geprüfte Abläufe und nächste Schritte</a:t>
                      </a:r>
                    </a:p>
                  </a:txBody>
                  <a:tcPr marL="91440" marR="91440" marT="45720" marB="45720">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1BB4C3CC-9103-4695-87C5-61263BCA5338}"/>
              </a:ext>
            </a:extLst>
          </p:cNvPr>
          <p:cNvSpPr>
            <a:spLocks xmlns:a="http://schemas.openxmlformats.org/drawingml/2006/main" noGrp="1"/>
          </p:cNvSpPr>
          <p:nvPr/>
        </p:nvSpPr>
        <p:spPr>
          <a:xfrm xmlns:a="http://schemas.openxmlformats.org/drawingml/2006/main">
            <a:off x="609600" y="5391150"/>
            <a:ext cx="10972800" cy="866775"/>
          </a:xfrm>
          <a:prstGeom xmlns:a="http://schemas.openxmlformats.org/drawingml/2006/main" prst="rect">
            <a:avLst/>
          </a:prstGeom>
          <a:solidFill xmlns:a="http://schemas.openxmlformats.org/drawingml/2006/main">
            <a:srgbClr val="2F1863"/>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59C297D-6B6C-49A6-AC54-81B0D4DCCA49}"/>
              </a:ext>
            </a:extLst>
          </p:cNvPr>
          <p:cNvSpPr>
            <a:spLocks xmlns:a="http://schemas.openxmlformats.org/drawingml/2006/main" noGrp="1"/>
          </p:cNvSpPr>
          <p:nvPr/>
        </p:nvSpPr>
        <p:spPr>
          <a:xfrm xmlns:a="http://schemas.openxmlformats.org/drawingml/2006/main">
            <a:off x="800100" y="5486400"/>
            <a:ext cx="10591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FFFFFF"/>
                </a:solidFill>
                <a:latin typeface="Sora"/>
                <a:ea typeface="Sora"/>
                <a:cs typeface="Sora"/>
              </a:defRPr>
            </a:pPr>
            <a:r>
              <a:rPr sz="1350" b="0">
                <a:solidFill>
                  <a:srgbClr val="FFFFFF"/>
                </a:solidFill>
                <a:latin typeface="Sora"/>
                <a:ea typeface="Sora"/>
                <a:cs typeface="Sora"/>
              </a:rPr>
              <a:t>Der Tag verbindet Geschäftsverständnis, Datenprüfung, Werkzeugwahl und Praxistest. Pausen und Mittag sind eingeplant.</a:t>
            </a:r>
          </a:p>
        </p:txBody>
      </p:sp>
    </p:spTree>
    <p:extLst>
      <p:ext uri="{BB962C8B-B14F-4D97-AF65-F5344CB8AC3E}">
        <p14:creationId xmlns:p14="http://schemas.microsoft.com/office/powerpoint/2010/main" val="328578808"/>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A99895BA-5AD1-46C0-9EE3-7278C7D01C0D}"/>
              </a:ext>
            </a:extLst>
          </p:cNvPr>
          <p:cNvSpPr>
            <a:spLocks xmlns:a="http://schemas.openxmlformats.org/drawingml/2006/main" noGrp="1"/>
          </p:cNvSpPr>
          <p:nvPr/>
        </p:nvSpPr>
        <p:spPr>
          <a:xfrm xmlns:a="http://schemas.openxmlformats.org/drawingml/2006/main">
            <a:off x="0" y="0"/>
            <a:ext cx="12192000" cy="114300"/>
          </a:xfrm>
          <a:prstGeom xmlns:a="http://schemas.openxmlformats.org/drawingml/2006/main" prst="rect">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C02D6B3-5006-4EF7-B8BB-2A47CE527913}"/>
              </a:ext>
            </a:extLst>
          </p:cNvPr>
          <p:cNvSpPr>
            <a:spLocks xmlns:a="http://schemas.openxmlformats.org/drawingml/2006/main" noGrp="1"/>
          </p:cNvSpPr>
          <p:nvPr/>
        </p:nvSpPr>
        <p:spPr>
          <a:xfrm xmlns:a="http://schemas.openxmlformats.org/drawingml/2006/main">
            <a:off x="609600" y="323850"/>
            <a:ext cx="8334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125" b="1">
                <a:solidFill>
                  <a:srgbClr val="694BAD"/>
                </a:solidFill>
                <a:latin typeface="Sora"/>
                <a:ea typeface="Sora"/>
                <a:cs typeface="Sora"/>
              </a:defRPr>
            </a:pPr>
            <a:r>
              <a:rPr sz="1125" b="1">
                <a:solidFill>
                  <a:srgbClr val="694BAD"/>
                </a:solidFill>
                <a:latin typeface="Sora"/>
                <a:ea typeface="Sora"/>
                <a:cs typeface="Sora"/>
              </a:rPr>
              <a:t>KI in Compliance · 18:28 · HH, CW</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8e24be56a064fa9"/>
          <a:stretch xmlns:a="http://schemas.openxmlformats.org/drawingml/2006/main"/>
        </p:blipFill>
        <p:spPr>
          <a:xfrm xmlns:a="http://schemas.openxmlformats.org/drawingml/2006/main">
            <a:off x="9191625" y="221927"/>
            <a:ext cx="752475" cy="518171"/>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0276b6f41b04d27"/>
          <a:stretch xmlns:a="http://schemas.openxmlformats.org/drawingml/2006/main"/>
        </p:blipFill>
        <p:spPr>
          <a:xfrm xmlns:a="http://schemas.openxmlformats.org/drawingml/2006/main">
            <a:off x="10081978" y="371475"/>
            <a:ext cx="1467319" cy="22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14609C9-4265-4765-A41B-4318B1A6DEF4}"/>
              </a:ext>
            </a:extLst>
          </p:cNvPr>
          <p:cNvSpPr>
            <a:spLocks xmlns:a="http://schemas.openxmlformats.org/drawingml/2006/main" noGrp="1"/>
          </p:cNvSpPr>
          <p:nvPr/>
        </p:nvSpPr>
        <p:spPr>
          <a:xfrm xmlns:a="http://schemas.openxmlformats.org/drawingml/2006/main">
            <a:off x="609600" y="1009650"/>
            <a:ext cx="109728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700" b="1">
                <a:solidFill>
                  <a:srgbClr val="2F1863"/>
                </a:solidFill>
                <a:latin typeface="Sora"/>
                <a:ea typeface="Sora"/>
                <a:cs typeface="Sora"/>
              </a:defRPr>
            </a:pPr>
            <a:r>
              <a:rPr sz="2700" b="1">
                <a:solidFill>
                  <a:srgbClr val="2F1863"/>
                </a:solidFill>
                <a:latin typeface="Sora"/>
                <a:ea typeface="Sora"/>
                <a:cs typeface="Sora"/>
              </a:rPr>
              <a:t>Compliance-Tagessprint buchen</a:t>
            </a:r>
          </a:p>
        </p:txBody>
      </p:sp>
      <p:sp>
        <p:nvSpPr>
          <p:cNvPr id="6" name="">
            <a:extLst xmlns:a="http://schemas.openxmlformats.org/drawingml/2006/main">
              <a:ext uri="{FF2B5EF4-FFF2-40B4-BE49-F238E27FC236}">
                <a16:creationId xmlns:a16="http://schemas.microsoft.com/office/drawing/2014/main" id="{1F3325CE-9755-4E8E-B36B-FD0FD550FCD2}"/>
              </a:ext>
            </a:extLst>
          </p:cNvPr>
          <p:cNvSpPr>
            <a:spLocks xmlns:a="http://schemas.openxmlformats.org/drawingml/2006/main" noGrp="1"/>
          </p:cNvSpPr>
          <p:nvPr/>
        </p:nvSpPr>
        <p:spPr>
          <a:xfrm xmlns:a="http://schemas.openxmlformats.org/drawingml/2006/main">
            <a:off x="609600" y="6400800"/>
            <a:ext cx="9048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Bratschi AG · MMIND.ai · 29.9.2026</a:t>
            </a:r>
          </a:p>
        </p:txBody>
      </p:sp>
      <p:sp>
        <p:nvSpPr>
          <p:cNvPr id="7" name="">
            <a:extLst xmlns:a="http://schemas.openxmlformats.org/drawingml/2006/main">
              <a:ext uri="{FF2B5EF4-FFF2-40B4-BE49-F238E27FC236}">
                <a16:creationId xmlns:a16="http://schemas.microsoft.com/office/drawing/2014/main" id="{686499DD-6719-432F-B1ED-1840D6B92A23}"/>
              </a:ext>
            </a:extLst>
          </p:cNvPr>
          <p:cNvSpPr>
            <a:spLocks xmlns:a="http://schemas.openxmlformats.org/drawingml/2006/main" noGrp="1"/>
          </p:cNvSpPr>
          <p:nvPr/>
        </p:nvSpPr>
        <p:spPr>
          <a:xfrm xmlns:a="http://schemas.openxmlformats.org/drawingml/2006/main">
            <a:off x="10668000" y="6400800"/>
            <a:ext cx="1047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975" b="0">
                <a:solidFill>
                  <a:srgbClr val="595959"/>
                </a:solidFill>
                <a:latin typeface="Sora"/>
                <a:ea typeface="Sora"/>
                <a:cs typeface="Sora"/>
              </a:defRPr>
            </a:pPr>
            <a:r>
              <a:rPr sz="975" b="0">
                <a:solidFill>
                  <a:srgbClr val="595959"/>
                </a:solidFill>
                <a:latin typeface="Sora"/>
                <a:ea typeface="Sora"/>
                <a:cs typeface="Sora"/>
              </a:rPr>
              <a:t>37 / 37</a:t>
            </a:r>
          </a:p>
        </p:txBody>
      </p:sp>
      <p:sp>
        <p:nvSpPr>
          <p:cNvPr id="8" name="">
            <a:extLst xmlns:a="http://schemas.openxmlformats.org/drawingml/2006/main">
              <a:ext uri="{FF2B5EF4-FFF2-40B4-BE49-F238E27FC236}">
                <a16:creationId xmlns:a16="http://schemas.microsoft.com/office/drawing/2014/main" id="{35A693A8-30C1-4443-9553-BD50F1B3BDC2}"/>
              </a:ext>
            </a:extLst>
          </p:cNvPr>
          <p:cNvSpPr>
            <a:spLocks xmlns:a="http://schemas.openxmlformats.org/drawingml/2006/main" noGrp="1"/>
          </p:cNvSpPr>
          <p:nvPr/>
        </p:nvSpPr>
        <p:spPr>
          <a:xfrm xmlns:a="http://schemas.openxmlformats.org/drawingml/2006/main">
            <a:off x="609600" y="1905000"/>
            <a:ext cx="685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2F1863"/>
                </a:solidFill>
                <a:latin typeface="Sora"/>
                <a:ea typeface="Sora"/>
                <a:cs typeface="Sora"/>
              </a:defRPr>
            </a:pPr>
            <a:r>
              <a:rPr sz="1875" b="0">
                <a:solidFill>
                  <a:srgbClr val="2F1863"/>
                </a:solidFill>
                <a:latin typeface="Sora"/>
                <a:ea typeface="Sora"/>
                <a:cs typeface="Sora"/>
              </a:rPr>
              <a:t>Ein Tag für euer Team: Geschäftsmodell und Daten prüfen, zwei bis drei eigene Abläufe wählen, mit dem Skill Generator bauen und am echten Fall testen.</a:t>
            </a:r>
          </a:p>
        </p:txBody>
      </p:sp>
      <p:sp>
        <p:nvSpPr>
          <p:cNvPr id="9" name="">
            <a:extLst xmlns:a="http://schemas.openxmlformats.org/drawingml/2006/main">
              <a:ext uri="{FF2B5EF4-FFF2-40B4-BE49-F238E27FC236}">
                <a16:creationId xmlns:a16="http://schemas.microsoft.com/office/drawing/2014/main" id="{DD8D8DAF-58C5-44D0-A4B0-E9607CC7F216}"/>
              </a:ext>
            </a:extLst>
          </p:cNvPr>
          <p:cNvSpPr>
            <a:spLocks xmlns:a="http://schemas.openxmlformats.org/drawingml/2006/main" noGrp="1"/>
          </p:cNvSpPr>
          <p:nvPr/>
        </p:nvSpPr>
        <p:spPr>
          <a:xfrm xmlns:a="http://schemas.openxmlformats.org/drawingml/2006/main">
            <a:off x="6096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696B99E-0136-4CF5-A50B-4DE4CEDAB2A6}"/>
              </a:ext>
            </a:extLst>
          </p:cNvPr>
          <p:cNvSpPr>
            <a:spLocks xmlns:a="http://schemas.openxmlformats.org/drawingml/2006/main" noGrp="1"/>
          </p:cNvSpPr>
          <p:nvPr/>
        </p:nvSpPr>
        <p:spPr>
          <a:xfrm xmlns:a="http://schemas.openxmlformats.org/drawingml/2006/main">
            <a:off x="8001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Ergebnis</a:t>
            </a:r>
          </a:p>
        </p:txBody>
      </p:sp>
      <p:sp>
        <p:nvSpPr>
          <p:cNvPr id="11" name="">
            <a:extLst xmlns:a="http://schemas.openxmlformats.org/drawingml/2006/main">
              <a:ext uri="{FF2B5EF4-FFF2-40B4-BE49-F238E27FC236}">
                <a16:creationId xmlns:a16="http://schemas.microsoft.com/office/drawing/2014/main" id="{08D516A1-C203-4665-B85D-3EBE29FB92AA}"/>
              </a:ext>
            </a:extLst>
          </p:cNvPr>
          <p:cNvSpPr>
            <a:spLocks xmlns:a="http://schemas.openxmlformats.org/drawingml/2006/main" noGrp="1"/>
          </p:cNvSpPr>
          <p:nvPr/>
        </p:nvSpPr>
        <p:spPr>
          <a:xfrm xmlns:a="http://schemas.openxmlformats.org/drawingml/2006/main">
            <a:off x="8001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Eigene Skills und geprüfte Abläufe</a:t>
            </a:r>
          </a:p>
        </p:txBody>
      </p:sp>
      <p:sp>
        <p:nvSpPr>
          <p:cNvPr id="12" name="">
            <a:extLst xmlns:a="http://schemas.openxmlformats.org/drawingml/2006/main">
              <a:ext uri="{FF2B5EF4-FFF2-40B4-BE49-F238E27FC236}">
                <a16:creationId xmlns:a16="http://schemas.microsoft.com/office/drawing/2014/main" id="{6286F66F-4457-4EF4-82AC-B40C8A863C96}"/>
              </a:ext>
            </a:extLst>
          </p:cNvPr>
          <p:cNvSpPr>
            <a:spLocks xmlns:a="http://schemas.openxmlformats.org/drawingml/2006/main" noGrp="1"/>
          </p:cNvSpPr>
          <p:nvPr/>
        </p:nvSpPr>
        <p:spPr>
          <a:xfrm xmlns:a="http://schemas.openxmlformats.org/drawingml/2006/main">
            <a:off x="29591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4D984F7D-9018-4BAD-BF59-E011705DEF1B}"/>
              </a:ext>
            </a:extLst>
          </p:cNvPr>
          <p:cNvSpPr>
            <a:spLocks xmlns:a="http://schemas.openxmlformats.org/drawingml/2006/main" noGrp="1"/>
          </p:cNvSpPr>
          <p:nvPr/>
        </p:nvSpPr>
        <p:spPr>
          <a:xfrm xmlns:a="http://schemas.openxmlformats.org/drawingml/2006/main">
            <a:off x="31496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Preis</a:t>
            </a:r>
          </a:p>
        </p:txBody>
      </p:sp>
      <p:sp>
        <p:nvSpPr>
          <p:cNvPr id="14" name="">
            <a:extLst xmlns:a="http://schemas.openxmlformats.org/drawingml/2006/main">
              <a:ext uri="{FF2B5EF4-FFF2-40B4-BE49-F238E27FC236}">
                <a16:creationId xmlns:a16="http://schemas.microsoft.com/office/drawing/2014/main" id="{2CF677EE-D27A-4A0A-8403-B54EAB3792FB}"/>
              </a:ext>
            </a:extLst>
          </p:cNvPr>
          <p:cNvSpPr>
            <a:spLocks xmlns:a="http://schemas.openxmlformats.org/drawingml/2006/main" noGrp="1"/>
          </p:cNvSpPr>
          <p:nvPr/>
        </p:nvSpPr>
        <p:spPr>
          <a:xfrm xmlns:a="http://schemas.openxmlformats.org/drawingml/2006/main">
            <a:off x="31496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CHF 4'900 pro Team</a:t>
            </a:r>
          </a:p>
        </p:txBody>
      </p:sp>
      <p:sp>
        <p:nvSpPr>
          <p:cNvPr id="15" name="">
            <a:extLst xmlns:a="http://schemas.openxmlformats.org/drawingml/2006/main">
              <a:ext uri="{FF2B5EF4-FFF2-40B4-BE49-F238E27FC236}">
                <a16:creationId xmlns:a16="http://schemas.microsoft.com/office/drawing/2014/main" id="{5A9AA36F-EC05-4CA8-B8ED-5ECE79E1472B}"/>
              </a:ext>
            </a:extLst>
          </p:cNvPr>
          <p:cNvSpPr>
            <a:spLocks xmlns:a="http://schemas.openxmlformats.org/drawingml/2006/main" noGrp="1"/>
          </p:cNvSpPr>
          <p:nvPr/>
        </p:nvSpPr>
        <p:spPr>
          <a:xfrm xmlns:a="http://schemas.openxmlformats.org/drawingml/2006/main">
            <a:off x="5308600" y="3286125"/>
            <a:ext cx="2159000" cy="1762125"/>
          </a:xfrm>
          <a:prstGeom xmlns:a="http://schemas.openxmlformats.org/drawingml/2006/main" prst="rect">
            <a:avLst/>
          </a:prstGeom>
          <a:solidFill xmlns:a="http://schemas.openxmlformats.org/drawingml/2006/main">
            <a:srgbClr val="F1EDF7"/>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EB7B29F9-4315-4EA9-BFB5-EB7B8F648237}"/>
              </a:ext>
            </a:extLst>
          </p:cNvPr>
          <p:cNvSpPr>
            <a:spLocks xmlns:a="http://schemas.openxmlformats.org/drawingml/2006/main" noGrp="1"/>
          </p:cNvSpPr>
          <p:nvPr/>
        </p:nvSpPr>
        <p:spPr>
          <a:xfrm xmlns:a="http://schemas.openxmlformats.org/drawingml/2006/main">
            <a:off x="5499100" y="3457575"/>
            <a:ext cx="177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425" b="1">
                <a:solidFill>
                  <a:srgbClr val="2F1863"/>
                </a:solidFill>
                <a:latin typeface="Sora"/>
                <a:ea typeface="Sora"/>
                <a:cs typeface="Sora"/>
              </a:defRPr>
            </a:pPr>
            <a:r>
              <a:rPr sz="1425" b="1">
                <a:solidFill>
                  <a:srgbClr val="2F1863"/>
                </a:solidFill>
                <a:latin typeface="Sora"/>
                <a:ea typeface="Sora"/>
                <a:cs typeface="Sora"/>
              </a:rPr>
              <a:t>Termin</a:t>
            </a:r>
          </a:p>
        </p:txBody>
      </p:sp>
      <p:sp>
        <p:nvSpPr>
          <p:cNvPr id="17" name="">
            <a:extLst xmlns:a="http://schemas.openxmlformats.org/drawingml/2006/main">
              <a:ext uri="{FF2B5EF4-FFF2-40B4-BE49-F238E27FC236}">
                <a16:creationId xmlns:a16="http://schemas.microsoft.com/office/drawing/2014/main" id="{3247A791-85D3-48E1-969E-A59F1CDF514B}"/>
              </a:ext>
            </a:extLst>
          </p:cNvPr>
          <p:cNvSpPr>
            <a:spLocks xmlns:a="http://schemas.openxmlformats.org/drawingml/2006/main" noGrp="1"/>
          </p:cNvSpPr>
          <p:nvPr/>
        </p:nvSpPr>
        <p:spPr>
          <a:xfrm xmlns:a="http://schemas.openxmlformats.org/drawingml/2006/main">
            <a:off x="5499100" y="4143375"/>
            <a:ext cx="177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595959"/>
                </a:solidFill>
                <a:latin typeface="Sora"/>
                <a:ea typeface="Sora"/>
                <a:cs typeface="Sora"/>
              </a:defRPr>
            </a:pPr>
            <a:r>
              <a:rPr sz="1275" b="0">
                <a:solidFill>
                  <a:srgbClr val="595959"/>
                </a:solidFill>
                <a:latin typeface="Sora"/>
                <a:ea typeface="Sora"/>
                <a:cs typeface="Sora"/>
              </a:rPr>
              <a:t>Nach Vereinbarung</a:t>
            </a:r>
          </a:p>
        </p:txBody>
      </p:sp>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732e7971e29f4cc3"/>
          <a:stretch xmlns:a="http://schemas.openxmlformats.org/drawingml/2006/main"/>
        </p:blipFill>
        <p:spPr>
          <a:xfrm xmlns:a="http://schemas.openxmlformats.org/drawingml/2006/main">
            <a:off x="7810500" y="2502734"/>
            <a:ext cx="3714750" cy="2090658"/>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470D0D73-85D2-4BB4-BC8F-8109D9466252}"/>
              </a:ext>
            </a:extLst>
          </p:cNvPr>
          <p:cNvSpPr>
            <a:spLocks xmlns:a="http://schemas.openxmlformats.org/drawingml/2006/main" noGrp="1"/>
          </p:cNvSpPr>
          <p:nvPr/>
        </p:nvSpPr>
        <p:spPr>
          <a:xfrm xmlns:a="http://schemas.openxmlformats.org/drawingml/2006/main">
            <a:off x="609600" y="5476875"/>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500" b="1">
                <a:solidFill>
                  <a:srgbClr val="694BAD"/>
                </a:solidFill>
                <a:latin typeface="Sora"/>
                <a:ea typeface="Sora"/>
                <a:cs typeface="Sora"/>
              </a:defRPr>
            </a:pPr>
            <a:r>
              <a:rPr sz="1500" b="1">
                <a:solidFill>
                  <a:srgbClr val="694BAD"/>
                </a:solidFill>
                <a:latin typeface="Sora"/>
                <a:ea typeface="Sora"/>
                <a:cs typeface="Sora"/>
                <a:hlinkClick xmlns:r="http://schemas.openxmlformats.org/officeDocument/2006/relationships" r:id="Ref8de5ce4fee4571"/>
              </a:rPr>
              <a:t>Jetzt Termin anfragen: projekte@mmind.ai. Bratschi und MMIND.ai begleiten euer Team.</a:t>
            </a:r>
          </a:p>
        </p:txBody>
      </p:sp>
    </p:spTree>
    <p:extLst>
      <p:ext uri="{BB962C8B-B14F-4D97-AF65-F5344CB8AC3E}">
        <p14:creationId xmlns:p14="http://schemas.microsoft.com/office/powerpoint/2010/main" val="116172383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2026-09-29T13:50:04.3180000Z</dcterms:created>
  <dcterms:modified xsi:type="dcterms:W3CDTF">2026-09-29T13:50:04.3180000Z</dcterms:modified>
</coreProperties>
</file>