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71" r:id="rId22"/>
    <p:sldId id="272" r:id="rId23"/>
    <p:sldId id="273" r:id="rId24"/>
    <p:sldId id="265" r:id="rId14"/>
    <p:sldId id="266" r:id="rId15"/>
    <p:sldId id="267" r:id="rId16"/>
    <p:sldId id="268" r:id="rId17"/>
    <p:sldId id="269" r:id="rId18"/>
  </p:sldIdLst>
  <p:sldSz cy="10287000" cx="18288000"/>
  <p:notesSz cx="10287000" cy="18288000"/>
  <p:embeddedFontLst>
    <p:embeddedFont>
      <p:font typeface="Manrope"/>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gnW1NgFy11foc4V1dH+ZcV0Qq4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Manrope-bold.fntdata"/><Relationship Id="rId11" Type="http://schemas.openxmlformats.org/officeDocument/2006/relationships/slide" Target="slides/slide7.xml"/><Relationship Id="rId10" Type="http://schemas.openxmlformats.org/officeDocument/2006/relationships/slide" Target="slides/slide6.xml"/><Relationship Id="rId21"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Manrope-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 · EU AI Act für KMU · 30 Sekunden</a:t>
            </a:r>
          </a:p>
          <a:p>
            <a:pPr indent="0" lvl="0" marL="0" rtl="0" algn="l">
              <a:spcBef>
                <a:spcPts val="0"/>
              </a:spcBef>
              <a:spcAft>
                <a:spcPts val="0"/>
              </a:spcAft>
              <a:buNone/>
            </a:pPr>
            <a:r>
              <a:t>«Die wichtigste Frage ist heute: Wo unterstützt uns KI, und wo beeinflusst sie Entscheidungen über Menschen? Genau daran orientieren sich die Pflichten.» Wir schauen auf die Regeln, die bereits gelten, die verschobenen Hochrisiko-Fristen und ein Beispiel aus unserer Region. RheinTalent zeigt, wie man KI im Personalbereich nutzen und menschliche Verantwortung im Ablauf erhalten kann.</a:t>
            </a:r>
          </a:p>
          <a:p>
            <a:pPr indent="0" lvl="0" marL="0" rtl="0" algn="l">
              <a:spcBef>
                <a:spcPts val="0"/>
              </a:spcBef>
              <a:spcAft>
                <a:spcPts val="0"/>
              </a:spcAft>
              <a:buNone/>
            </a:pPr>
            <a:r>
              <a:t>Übergang: «Dafür reichen uns zunächst drei Fragen.»</a:t>
            </a: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 name="Shape 22"/>
        <p:cNvGrpSpPr/>
        <p:nvPr/>
      </p:nvGrpSpPr>
      <p:grpSpPr>
        <a:xfrm>
          <a:off x="0" y="0"/>
          <a:ext cx="0" cy="0"/>
          <a:chOff x="0" y="0"/>
          <a:chExt cx="0" cy="0"/>
        </a:xfrm>
      </p:grpSpPr>
      <p:sp>
        <p:nvSpPr>
          <p:cNvPr id="23" name="Google Shape;2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 name="Google Shape;2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2 · Drei Fragen · 20 Sekunden</a:t>
            </a:r>
          </a:p>
          <a:p>
            <a:pPr indent="0" lvl="0" marL="0" rtl="0" algn="l">
              <a:spcBef>
                <a:spcPts val="0"/>
              </a:spcBef>
              <a:spcAft>
                <a:spcPts val="0"/>
              </a:spcAft>
              <a:buNone/>
            </a:pPr>
            <a:r>
              <a:t>«Wir brauchen keinen Gesetzeskommentar für jede Person im Betrieb. Wir brauchen Klarheit darüber, welche KI wir einsetzen, welche Rolle wir dabei haben und welche Regeln für diesen Einsatz gelten.» Die drei Fragen geben dafür die Orientierung. Der RheinTalent-Block ergänzt später ein konkretes HR-Beispiel.</a:t>
            </a:r>
          </a:p>
          <a:p>
            <a:pPr indent="0" lvl="0" marL="0" rtl="0" algn="l">
              <a:spcBef>
                <a:spcPts val="0"/>
              </a:spcBef>
              <a:spcAft>
                <a:spcPts val="0"/>
              </a:spcAft>
              <a:buNone/>
            </a:pPr>
            <a:r>
              <a:t>Übergang: «Beginnen wir mit der Logik hinter dem Gesetz.»</a:t>
            </a:r>
          </a:p>
        </p:txBody>
      </p:sp>
      <p:sp>
        <p:nvSpPr>
          <p:cNvPr id="25" name="Google Shape;2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3 · Der EU AI Act im Überblick · 40 Sekunden</a:t>
            </a:r>
          </a:p>
          <a:p>
            <a:pPr indent="0" lvl="0" marL="0" rtl="0" algn="l">
              <a:spcBef>
                <a:spcPts val="0"/>
              </a:spcBef>
              <a:spcAft>
                <a:spcPts val="0"/>
              </a:spcAft>
              <a:buNone/>
            </a:pPr>
            <a:r>
              <a:t>«Dasselbe Modell kann einen Werbetext formulieren oder Bewerbungen bewerten. Die Technik kann ähnlich sein, die Folgen für Menschen sind sehr verschieden.» Der AI Act knüpft deshalb an den Einsatz und seine möglichen Folgen an. In Kraft seit August 2024 bedeutet zudem nicht, dass alle Pflichten am selben Tag begonnen haben. Bei Unternehmen ausserhalb der EU zählt der konkrete Bezug zum EU-Markt oder zur Verwendung der Ergebnisse in der EU.</a:t>
            </a:r>
          </a:p>
          <a:p>
            <a:pPr indent="0" lvl="0" marL="0" rtl="0" algn="l">
              <a:spcBef>
                <a:spcPts val="0"/>
              </a:spcBef>
              <a:spcAft>
                <a:spcPts val="0"/>
              </a:spcAft>
              <a:buNone/>
            </a:pPr>
            <a:r>
              <a:t>Übergang: «Diese Logik führt zu den vier Risikostufen.»</a:t>
            </a:r>
          </a:p>
        </p:txBody>
      </p:sp>
      <p:sp>
        <p:nvSpPr>
          <p:cNvPr id="42" name="Google Shape;4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 name="Google Shape;5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4 · Risikobasierter Ansatz · 45 Sekunden</a:t>
            </a:r>
          </a:p>
          <a:p>
            <a:pPr indent="0" lvl="0" marL="0" rtl="0" algn="l">
              <a:spcBef>
                <a:spcPts val="0"/>
              </a:spcBef>
              <a:spcAft>
                <a:spcPts val="0"/>
              </a:spcAft>
              <a:buNone/>
            </a:pPr>
            <a:r>
              <a:t>«Ein Chatbot, der Öffnungszeiten erklärt, und ein System, das Bewerberinnen aussortiert, brauchen unterschiedliche Leitplanken.» Die vier Stufen sind eine Orientierung. Ein System kann zugleich Transparenzpflichten auslösen und in einen Hochrisiko-Bereich fallen. Minimal bedeutet hier keine spezifischen Pflichten aus dieser Risikoeinstufung. Datenschutz, Geschäftsgeheimnisse und andere Gesetze bleiben relevant. Auch Emotionserkennung am Arbeitsplatz kann verboten sein, sofern keine gesetzliche Ausnahme greift.</a:t>
            </a:r>
          </a:p>
          <a:p>
            <a:pPr indent="0" lvl="0" marL="0" rtl="0" algn="l">
              <a:spcBef>
                <a:spcPts val="0"/>
              </a:spcBef>
              <a:spcAft>
                <a:spcPts val="0"/>
              </a:spcAft>
              <a:buNone/>
            </a:pPr>
            <a:r>
              <a:t>Übergang: «Ein Teil der Regeln begleitet uns bereits seit 2025.»</a:t>
            </a:r>
          </a:p>
        </p:txBody>
      </p:sp>
      <p:sp>
        <p:nvSpPr>
          <p:cNvPr id="60" name="Google Shape;6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5 · Was heute schon gilt · 45 Sekunden</a:t>
            </a:r>
          </a:p>
          <a:p>
            <a:pPr indent="0" lvl="0" marL="0" rtl="0" algn="l">
              <a:spcBef>
                <a:spcPts val="0"/>
              </a:spcBef>
              <a:spcAft>
                <a:spcPts val="0"/>
              </a:spcAft>
              <a:buNone/>
            </a:pPr>
            <a:r>
              <a:t>«KI-Kompetenz beginnt bei der Fähigkeit, ein Ergebnis zu hinterfragen.» Passende Lernmassnahmen sollen Mitarbeitende beim Umgang mit ihren tatsächlichen Werkzeugen unterstützen. Der Omnibus hat Artikel 4 präzisiert: Unternehmen müssen die Entwicklung der Kompetenz unterstützen, aber kein bestimmtes individuelles Niveau garantieren. Eine kurze Dokumentation der Massnahmen hilft praktisch. Ein bestimmtes Zertifikat ist dafür nicht vorgeschrieben. Die Folie nennt die acht seit Februar 2025 verbotenen Praktiken. Weitere Verbote für bestimmte intime KI-Inhalte kommen am 2. Dezember 2026 hinzu.</a:t>
            </a:r>
          </a:p>
          <a:p>
            <a:pPr indent="0" lvl="0" marL="0" rtl="0" algn="l">
              <a:spcBef>
                <a:spcPts val="0"/>
              </a:spcBef>
              <a:spcAft>
                <a:spcPts val="0"/>
              </a:spcAft>
              <a:buNone/>
            </a:pPr>
            <a:r>
              <a:t>Übergang: «Seit August 2026 ist vor allem Transparenz im Alltag konkreter geworden.»</a:t>
            </a:r>
          </a:p>
        </p:txBody>
      </p:sp>
      <p:sp>
        <p:nvSpPr>
          <p:cNvPr id="82" name="Google Shape;8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6 · Transparenzpflichten nach Artikel 50 · 60 Sekunden</a:t>
            </a:r>
          </a:p>
          <a:p>
            <a:pPr indent="0" lvl="0" marL="0" rtl="0" algn="l">
              <a:spcBef>
                <a:spcPts val="0"/>
              </a:spcBef>
              <a:spcAft>
                <a:spcPts val="0"/>
              </a:spcAft>
              <a:buNone/>
            </a:pPr>
            <a:r>
              <a:t>«Menschen sollen erkennen können, wann sie mit KI sprechen oder einen künstlich erzeugten Inhalt sehen.» Beim Chatbot muss der Hinweis spätestens bei der ersten Interaktion verständlich sein, sofern die KI-Natur nicht bereits offensichtlich ist. Technische Markierung betrifft Anbieter. Sichtbare Kennzeichnung betrifft insbesondere Deepfakes und bestimmte Texte zu Themen öffentlichen Interesses. Die Regel erfasst nicht pauschal jeden KI-unterstützten Marketingtext. Für menschlich geprüfte Texte mit redaktioneller Verantwortung bestehen Ausnahmen. Emotionserkennung und Biometrie haben zusätzliche Regeln und mögliche Verbote.</a:t>
            </a:r>
          </a:p>
          <a:p>
            <a:pPr indent="0" lvl="0" marL="0" rtl="0" algn="l">
              <a:spcBef>
                <a:spcPts val="0"/>
              </a:spcBef>
              <a:spcAft>
                <a:spcPts val="0"/>
              </a:spcAft>
              <a:buNone/>
            </a:pPr>
            <a:r>
              <a:t>Übergang: «Entscheidend ist deshalb, welche Rolle unser Unternehmen einnimmt.»</a:t>
            </a:r>
          </a:p>
        </p:txBody>
      </p:sp>
      <p:sp>
        <p:nvSpPr>
          <p:cNvPr id="105" name="Google Shape;10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7 · Zwei Pflichten, zwei Fristen · 45 Sekunden</a:t>
            </a:r>
          </a:p>
          <a:p>
            <a:pPr indent="0" lvl="0" marL="0" rtl="0" algn="l">
              <a:spcBef>
                <a:spcPts val="0"/>
              </a:spcBef>
              <a:spcAft>
                <a:spcPts val="0"/>
              </a:spcAft>
              <a:buNone/>
            </a:pPr>
            <a:r>
              <a:t>«Wer ein Werkzeug entwickelt, hat andere Aufgaben als jemand, der damit Inhalte veröffentlicht.» Technische Markierung und sichtbare Kennzeichnung sind getrennte Pflichten. Metadaten und Wasserzeichen sind Beispiele für technische Lösungen, keine pauschale Pflicht, genau zwei bestimmte Verfahren zu kombinieren. Die Übergangsfrist bis 2. Dezember 2026 gilt für Anbieter bestimmter bereits vor August angebotener Systeme. Für die erfassten Veröffentlichungen der Betreiber gilt Artikel 50 Absatz 4 bereits. Vor einer Kennzeichnung immer Inhaltstyp, Zweck und Ausnahmen prüfen.</a:t>
            </a:r>
          </a:p>
          <a:p>
            <a:pPr indent="0" lvl="0" marL="0" rtl="0" algn="l">
              <a:spcBef>
                <a:spcPts val="0"/>
              </a:spcBef>
              <a:spcAft>
                <a:spcPts val="0"/>
              </a:spcAft>
              <a:buNone/>
            </a:pPr>
            <a:r>
              <a:t>Übergang: «Für diese Umsetzung gibt es inzwischen ein gemeinsames europäisches Hilfsmittel.»</a:t>
            </a:r>
          </a:p>
        </p:txBody>
      </p:sp>
      <p:sp>
        <p:nvSpPr>
          <p:cNvPr id="131" name="Google Shape;13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8 · Der Code of Practice · 40 Sekunden</a:t>
            </a:r>
          </a:p>
          <a:p>
            <a:pPr indent="0" lvl="0" marL="0" rtl="0" algn="l">
              <a:spcBef>
                <a:spcPts val="0"/>
              </a:spcBef>
              <a:spcAft>
                <a:spcPts val="0"/>
              </a:spcAft>
              <a:buNone/>
            </a:pPr>
            <a:r>
              <a:t>«Eine Kennzeichnung hilft erst, wenn die Empfänger verstehen, was sie bedeutet.» Die Icons erleichtern eine einheitliche Darstellung. Ein kurzer Klartext kann den konkreten KI-Anteil erklären, etwa bei einer synthetischen Stimme. Der Kodex ist freiwillig und wurde von der Kommission positiv bewertet. Er hilft Unterzeichnenden, ihre Umsetzung nachzuweisen. Eine Unterschrift allein bestätigt aber noch nicht, dass jedes einzelne Verfahren korrekt läuft. Die frühere Juli-Frist ist kein aktueller Handlungsaufruf mehr.</a:t>
            </a:r>
          </a:p>
          <a:p>
            <a:pPr indent="0" lvl="0" marL="0" rtl="0" algn="l">
              <a:spcBef>
                <a:spcPts val="0"/>
              </a:spcBef>
              <a:spcAft>
                <a:spcPts val="0"/>
              </a:spcAft>
              <a:buNone/>
            </a:pPr>
            <a:r>
              <a:t>Übergang: «Beim Omnibus müssen wir ebenfalls zwischen den einzelnen Pflichten unterscheiden.»</a:t>
            </a:r>
          </a:p>
        </p:txBody>
      </p:sp>
      <p:sp>
        <p:nvSpPr>
          <p:cNvPr id="156" name="Google Shape;15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9 · Die Omnibus-Verschiebung · 45 Sekunden</a:t>
            </a:r>
          </a:p>
          <a:p>
            <a:pPr indent="0" lvl="0" marL="0" rtl="0" algn="l">
              <a:spcBef>
                <a:spcPts val="0"/>
              </a:spcBef>
              <a:spcAft>
                <a:spcPts val="0"/>
              </a:spcAft>
              <a:buNone/>
            </a:pPr>
            <a:r>
              <a:t>«Mehr Vorbereitungszeit bedeutet, dass wir die Vorbereitung sinnvoll nutzen können.» Der Omnibus ist seit 27. Juli 2026 in Kraft. Die zentralen Hochrisiko-Regeln für Anhang III greifen am 2. Dezember 2027. Für die relevanten Systeme in regulierten Produkten ist es der 2. August 2028. Artikel 50 gilt bereits seit August 2026. Bestehende Datenschutzpflichten werden durch die Verschiebung ebenfalls nicht aufgehoben. Für HR-Anwendungen lohnt es sich jetzt, Zweck, Daten und Entscheidungswege sauber festzuhalten.</a:t>
            </a:r>
          </a:p>
          <a:p>
            <a:pPr indent="0" lvl="0" marL="0" rtl="0" algn="l">
              <a:spcBef>
                <a:spcPts val="0"/>
              </a:spcBef>
              <a:spcAft>
                <a:spcPts val="0"/>
              </a:spcAft>
              <a:buNone/>
            </a:pPr>
            <a:r>
              <a:t>Übergang: «Welche Bereiche meint das Gesetz eigentlich mit Hochrisiko?»</a:t>
            </a:r>
          </a:p>
        </p:txBody>
      </p:sp>
      <p:sp>
        <p:nvSpPr>
          <p:cNvPr id="184" name="Google Shape;18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13 · Der Zeitstrahl auf einen Blick · 30 Sekunden</a:t>
            </a:r>
          </a:p>
          <a:p>
            <a:pPr indent="0" lvl="0" marL="0" rtl="0" algn="l">
              <a:spcBef>
                <a:spcPts val="0"/>
              </a:spcBef>
              <a:spcAft>
                <a:spcPts val="0"/>
              </a:spcAft>
              <a:buNone/>
            </a:pPr>
            <a:r>
              <a:t>«Für unsere Planung brauchen wir mehrere Termine, keinen einzigen grossen Stichtag.» Verbote und Kompetenzmassnahmen gelten bereits. Transparenz ist seit August 2026 relevant. Im Dezember 2026 endet die Übergangsfrist für die technische Markierung bestimmter Bestandssysteme. Für Anhang III bleibt Dezember 2027 der zentrale Hochrisiko-Termin, für relevante Produktsysteme August 2028. Der Zeitstrahl zeigt diese Abfolge. Unser heutiger Prüfstand ist Oktober 2026.</a:t>
            </a:r>
          </a:p>
          <a:p>
            <a:pPr indent="0" lvl="0" marL="0" rtl="0" algn="l">
              <a:spcBef>
                <a:spcPts val="0"/>
              </a:spcBef>
              <a:spcAft>
                <a:spcPts val="0"/>
              </a:spcAft>
              <a:buNone/>
            </a:pPr>
            <a:r>
              <a:t>Übergang: «In unserer Region kommt noch der Unterschied zwischen EU, EWR und Schweiz hinzu.»</a:t>
            </a:r>
          </a:p>
        </p:txBody>
      </p:sp>
      <p:sp>
        <p:nvSpPr>
          <p:cNvPr id="204" name="Google Shape;20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14 · Liechtenstein im EWR · 50 Sekunden</a:t>
            </a:r>
          </a:p>
          <a:p>
            <a:pPr indent="0" lvl="0" marL="0" rtl="0" algn="l">
              <a:spcBef>
                <a:spcPts val="0"/>
              </a:spcBef>
              <a:spcAft>
                <a:spcPts val="0"/>
              </a:spcAft>
              <a:buNone/>
            </a:pPr>
            <a:r>
              <a:t>«Der Firmensitz ist der Anfang der Prüfung. Wo ein System eingesetzt wird und seine Ergebnisse verwendet werden, gehört ebenfalls dazu.» Die liechtensteinische Landesverwaltung weist auf die noch laufende EWR-Übernahme hin. Bei Verwendung in der EU kann der AI Act bereits vorher relevant sein. Die RTR bietet in Österreich Informationen und Unterstützung. Das ist von der zuständigen Aufsicht zu unterscheiden. Die KI-Strategie vom April betrifft die liechtensteinische Landesverwaltung. Einen öffentlich gestarteten liechtensteinischen KI-Sandbox-Betrieb zum 1. September konnte ich in amtlichen Quellen nicht bestätigen. Die Folie nennt deshalb die EU-Frist für nationale Reallabore.</a:t>
            </a:r>
          </a:p>
          <a:p>
            <a:pPr indent="0" lvl="0" marL="0" rtl="0" algn="l">
              <a:spcBef>
                <a:spcPts val="0"/>
              </a:spcBef>
              <a:spcAft>
                <a:spcPts val="0"/>
              </a:spcAft>
              <a:buNone/>
            </a:pPr>
            <a:r>
              <a:t>Übergang: «Für den Betrieb übersetzen wir das nun in konkrete Anwendungen.»</a:t>
            </a:r>
          </a:p>
        </p:txBody>
      </p:sp>
      <p:sp>
        <p:nvSpPr>
          <p:cNvPr id="245" name="Google Shape;24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15 · Was das für Ihr KMU bedeutet · 40 Sekunden</a:t>
            </a:r>
          </a:p>
          <a:p>
            <a:pPr indent="0" lvl="0" marL="0" rtl="0" algn="l">
              <a:spcBef>
                <a:spcPts val="0"/>
              </a:spcBef>
              <a:spcAft>
                <a:spcPts val="0"/>
              </a:spcAft>
              <a:buNone/>
            </a:pPr>
            <a:r>
              <a:t>«Eine Risikoeinstufung gehört zur Anwendung, nicht zum Markennamen des Werkzeugs.» Die Tabelle liefert Ausgangspunkte. Bei Marketinginhalten ist der Inhaltstyp entscheidend. Eine gewöhnliche Textkorrektur löst nicht automatisch dieselbe Pflicht aus wie ein Deepfake. Bei HR lohnt sich die Frage, ob das System Personen auswählt, bewertet oder Entscheidungen massgeblich beeinflusst. Und auch bei minimalem KI-Risiko gelten Datenschutz und interne Regeln zum Umgang mit vertraulichen Daten.</a:t>
            </a:r>
          </a:p>
          <a:p>
            <a:pPr indent="0" lvl="0" marL="0" rtl="0" algn="l">
              <a:spcBef>
                <a:spcPts val="0"/>
              </a:spcBef>
              <a:spcAft>
                <a:spcPts val="0"/>
              </a:spcAft>
              <a:buNone/>
            </a:pPr>
            <a:r>
              <a:t>Übergang: «Daraus lassen sich vier überschaubare Arbeitsschritte machen.»</a:t>
            </a:r>
          </a:p>
        </p:txBody>
      </p:sp>
      <p:sp>
        <p:nvSpPr>
          <p:cNvPr id="279" name="Google Shape;27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16 · In vier Schritten zur Compliance · 45 Sekunden</a:t>
            </a:r>
          </a:p>
          <a:p>
            <a:pPr indent="0" lvl="0" marL="0" rtl="0" algn="l">
              <a:spcBef>
                <a:spcPts val="0"/>
              </a:spcBef>
              <a:spcAft>
                <a:spcPts val="0"/>
              </a:spcAft>
              <a:buNone/>
            </a:pPr>
            <a:r>
              <a:t>«Ein brauchbares KI-Inventar ist die Liste der Werkzeuge, die wirklich im Alltag verwendet werden.» Dazu gehören eingebettete Funktionen in bestehenden SaaS-Produkten. Für jedes Werkzeug halten wir Zweck, Daten und Verantwortliche fest. Danach prüfen wir die Risikoeinstufung und setzen erforderliche Hinweise um. Mitarbeitende lernen die Grenzen ihres konkreten Werkzeugs kennen. Die Zeitangaben auf der Folie sind grobe Planungswerte für einfache Fälle. Bei HR, sensiblen Daten oder komplexen Systemen ist eine vertiefte Prüfung nötig.</a:t>
            </a:r>
          </a:p>
          <a:p>
            <a:pPr indent="0" lvl="0" marL="0" rtl="0" algn="l">
              <a:spcBef>
                <a:spcPts val="0"/>
              </a:spcBef>
              <a:spcAft>
                <a:spcPts val="0"/>
              </a:spcAft>
              <a:buNone/>
            </a:pPr>
            <a:r>
              <a:t>Übergang: «Damit sind wir bei den drei Punkten, die Sie mitnehmen können.»</a:t>
            </a:r>
          </a:p>
        </p:txBody>
      </p:sp>
      <p:sp>
        <p:nvSpPr>
          <p:cNvPr id="322" name="Google Shape;32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17 · Das Wichtigste in Kürze · 40 Sekunden</a:t>
            </a:r>
          </a:p>
          <a:p>
            <a:pPr indent="0" lvl="0" marL="0" rtl="0" algn="l">
              <a:spcBef>
                <a:spcPts val="0"/>
              </a:spcBef>
              <a:spcAft>
                <a:spcPts val="0"/>
              </a:spcAft>
              <a:buNone/>
            </a:pPr>
            <a:r>
              <a:t>«Wir können KI sinnvoll einsetzen, wenn wir ihre Aufgabe begrenzen und die Verantwortung im Betrieb klären.» Viele Regeln gelten schon. Transparenz ist seit August konkret. Für Hochrisiko-Systeme bleibt Zeit für eine sorgfältige Vorbereitung. RheinTalent zeigt, welche Entscheidungen sich schon beim Aufbau eines Angebots gestalten lassen: europäischer Betrieb, klarer KI-Dienst und menschliche Freigaben. Als ersten Schritt kann jedes KMU eine tatsächlich genutzte Anwendung auswählen und deren Zweck, Daten und Entscheidungspunkte prüfen.</a:t>
            </a:r>
          </a:p>
          <a:p>
            <a:pPr indent="0" lvl="0" marL="0" rtl="0" algn="l">
              <a:spcBef>
                <a:spcPts val="0"/>
              </a:spcBef>
              <a:spcAft>
                <a:spcPts val="0"/>
              </a:spcAft>
              <a:buNone/>
            </a:pPr>
            <a:r>
              <a:t>Übergang: «Welche Anwendung in Ihrem Betrieb würden Sie als Erstes genauer anschauen?»</a:t>
            </a:r>
          </a:p>
        </p:txBody>
      </p:sp>
      <p:sp>
        <p:nvSpPr>
          <p:cNvPr id="354" name="Google Shape;35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10 · Wo KI besonders sensibel ist · 60 Sekunden</a:t>
            </a:r>
          </a:p>
          <a:p>
            <a:pPr indent="0" lvl="0" marL="0" rtl="0" algn="l">
              <a:spcBef>
                <a:spcPts val="0"/>
              </a:spcBef>
              <a:spcAft>
                <a:spcPts val="0"/>
              </a:spcAft>
              <a:buNone/>
            </a:pPr>
            <a:r>
              <a:t>«Hochrisiko beschreibt Situationen, in denen ein Fehler Lebenswege, Sicherheit oder Grundrechte berühren kann.» Anhang III nennt acht sensible Bereiche. Auf der Folie sind sie für den Überblick gruppiert. Für viele KMU wird es bei Rekrutierung, Bewerbungsbewertung oder Personalentscheidungen konkret. Kreditwürdigkeitsbewertung ist ein weiteres Beispiel. Entscheidend sind der vorgesehene Zweck und die konkrete Funktion. Es gibt eng begrenzte Ausnahmen, die man am jeweiligen System prüfen muss. Eine menschliche Schlussentscheidung hebt die Einstufung nicht automatisch auf.</a:t>
            </a:r>
          </a:p>
          <a:p>
            <a:pPr indent="0" lvl="0" marL="0" rtl="0" algn="l">
              <a:spcBef>
                <a:spcPts val="0"/>
              </a:spcBef>
              <a:spcAft>
                <a:spcPts val="0"/>
              </a:spcAft>
              <a:buNone/>
            </a:pPr>
            <a:r>
              <a:t>Übergang: «Ein regionales Beispiel dafür ist RheinTalent.»</a:t>
            </a:r>
          </a:p>
        </p:txBody>
      </p:sp>
      <p:sp>
        <p:nvSpPr>
          <p:cNvPr id="245" name="Google Shape;24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11 · RheinTalent: Mehr Können für dein Team. · 60 Sekunden</a:t>
            </a:r>
          </a:p>
          <a:p>
            <a:pPr indent="0" lvl="0" marL="0" rtl="0" algn="l">
              <a:spcBef>
                <a:spcPts val="0"/>
              </a:spcBef>
              <a:spcAft>
                <a:spcPts val="0"/>
              </a:spcAft>
              <a:buNone/>
            </a:pPr>
            <a:r>
              <a:t>«In einem Lebenslauf steht häufig mehr Können, als die letzte Stellenbezeichnung erkennen lässt.» RheinTalent hilft, Erfahrung in Kompetenzen zu übersetzen und passende Möglichkeiten sichtbar zu machen. Das ist gerade für KMU interessant, die Fachkräfte suchen und über klassische Berufsbezeichnungen hinausdenken möchten. Arbeitswünsche und ein freiwillig freigegebener Purpose können die Passung ergänzen. Purpose meint hier, welche Arbeit jemand sinnvoll findet und wie er oder sie beitragen möchte. Talente prüfen ihre Angaben, Unternehmen prüfen Vorschläge. Der Match ist eine Einladung zum Gespräch.</a:t>
            </a:r>
          </a:p>
          <a:p>
            <a:pPr indent="0" lvl="0" marL="0" rtl="0" algn="l">
              <a:spcBef>
                <a:spcPts val="0"/>
              </a:spcBef>
              <a:spcAft>
                <a:spcPts val="0"/>
              </a:spcAft>
              <a:buNone/>
            </a:pPr>
            <a:r>
              <a:t>Übergang: «Bei sensiblen Personaldaten interessiert uns dann: Wo läuft das, und wer behält die Kontrolle?»</a:t>
            </a:r>
          </a:p>
        </p:txBody>
      </p:sp>
      <p:sp>
        <p:nvSpPr>
          <p:cNvPr id="42" name="Google Shape;4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Folie 12 · In Europa gehostet. Der Mensch entscheidet. · 75 Sekunden</a:t>
            </a:r>
          </a:p>
          <a:p>
            <a:pPr indent="0" lvl="0" marL="0" rtl="0" algn="l">
              <a:spcBef>
                <a:spcPts val="0"/>
              </a:spcBef>
              <a:spcAft>
                <a:spcPts val="0"/>
              </a:spcAft>
              <a:buNone/>
            </a:pPr>
            <a:r>
              <a:t>«Wir wollen fachliche Unterstützung durch KI und einen Ablauf, in dem Menschen ihre Entscheidung bewusst treffen können.» Website, App, Datenbank und Uploads laufen auf eigener Hetzner-Infrastruktur in der EU. Mistral ist der europäische KI-Anbieter. Die Modelle werden über seinen europäischen API-Endpunkt aufgerufen. Mistral läuft also als externer Dienst, nicht auf dem RheinTalent-Server. Je nach Funktion werden CV-, Profil- oder Stelleninhalte übermittelt. RheinTalent liefert Passungshinweise, Menschen prüfen und entscheiden über Freigaben, Kontakt und Auswahl.</a:t>
            </a:r>
          </a:p>
          <a:p>
            <a:pPr indent="0" lvl="0" marL="0" rtl="0" algn="l">
              <a:spcBef>
                <a:spcPts val="0"/>
              </a:spcBef>
              <a:spcAft>
                <a:spcPts val="0"/>
              </a:spcAft>
              <a:buNone/>
            </a:pPr>
            <a:r>
              <a:t>Übergang: «Europäischer Betrieb und menschliche Kontrolle sind gute Bausteine. Die rechtliche Einstufung des konkreten HR-Einsatzes müssen wir trotzdem prüfen.»</a:t>
            </a:r>
          </a:p>
        </p:txBody>
      </p:sp>
      <p:sp>
        <p:nvSpPr>
          <p:cNvPr id="245" name="Google Shape;24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1D1F"/>
        </a:solidFill>
      </p:bgPr>
    </p:bg>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a:off x="0" y="0"/>
            <a:ext cx="18288000" cy="10287000"/>
          </a:xfrm>
          <a:prstGeom prst="rect">
            <a:avLst/>
          </a:prstGeom>
          <a:noFill/>
          <a:ln>
            <a:noFill/>
          </a:ln>
        </p:spPr>
      </p:pic>
      <p:sp>
        <p:nvSpPr>
          <p:cNvPr id="17" name="Google Shape;17;p1"/>
          <p:cNvSpPr/>
          <p:nvPr/>
        </p:nvSpPr>
        <p:spPr>
          <a:xfrm>
            <a:off x="1143000" y="530096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lang="en-US" sz="1800">
                <a:solidFill>
                  <a:srgbClr val="FFFFFF"/>
                </a:solidFill>
                <a:latin typeface="Manrope"/>
                <a:ea typeface="Manrope"/>
                <a:cs typeface="Manrope"/>
                <a:sym typeface="Manrope"/>
              </a:rPr>
              <a:t>TECH BITES</a:t>
            </a:r>
            <a:r>
              <a:rPr b="1" i="0" lang="en-US" sz="1800" u="none" cap="none" strike="noStrike">
                <a:solidFill>
                  <a:srgbClr val="FFFFFF"/>
                </a:solidFill>
                <a:latin typeface="Manrope"/>
                <a:ea typeface="Manrope"/>
                <a:cs typeface="Manrope"/>
                <a:sym typeface="Manrope"/>
              </a:rPr>
              <a:t> · IMPULS</a:t>
            </a:r>
            <a:endParaRPr b="0" i="0" sz="1800" u="none" cap="none" strike="noStrike">
              <a:solidFill>
                <a:schemeClr val="dk1"/>
              </a:solidFill>
              <a:latin typeface="Calibri"/>
              <a:ea typeface="Calibri"/>
              <a:cs typeface="Calibri"/>
              <a:sym typeface="Calibri"/>
            </a:endParaRPr>
          </a:p>
        </p:txBody>
      </p:sp>
      <p:sp>
        <p:nvSpPr>
          <p:cNvPr id="18" name="Google Shape;18;p1"/>
          <p:cNvSpPr/>
          <p:nvPr/>
        </p:nvSpPr>
        <p:spPr>
          <a:xfrm>
            <a:off x="1143000" y="5858173"/>
            <a:ext cx="16482060" cy="2054275"/>
          </a:xfrm>
          <a:prstGeom prst="rect">
            <a:avLst/>
          </a:prstGeom>
          <a:noFill/>
          <a:ln>
            <a:noFill/>
          </a:ln>
        </p:spPr>
        <p:txBody>
          <a:bodyPr anchorCtr="0" anchor="t" bIns="25400" lIns="25400" spcFirstLastPara="1" rIns="25400" wrap="square" tIns="25400">
            <a:normAutofit/>
          </a:bodyPr>
          <a:lstStyle/>
          <a:p>
            <a:pPr indent="0" lvl="0" marL="0" marR="0" rtl="0" algn="l">
              <a:lnSpc>
                <a:spcPct val="98000"/>
              </a:lnSpc>
              <a:spcBef>
                <a:spcPts val="0"/>
              </a:spcBef>
              <a:spcAft>
                <a:spcPts val="0"/>
              </a:spcAft>
              <a:buClr>
                <a:srgbClr val="FFFFFF"/>
              </a:buClr>
              <a:buSzPts val="8100"/>
              <a:buFont typeface="Manrope"/>
              <a:buNone/>
            </a:pPr>
            <a:r>
              <a:rPr b="1" i="0" lang="en-US" sz="8100" u="none" cap="none" strike="noStrike">
                <a:solidFill>
                  <a:srgbClr val="FFFFFF"/>
                </a:solidFill>
                <a:latin typeface="Manrope"/>
                <a:ea typeface="Manrope"/>
                <a:cs typeface="Manrope"/>
                <a:sym typeface="Manrope"/>
              </a:rPr>
              <a:t>EU AI Act für KMU</a:t>
            </a:r>
            <a:endParaRPr b="0" i="0" sz="8100" u="none" cap="none" strike="noStrike">
              <a:solidFill>
                <a:schemeClr val="dk1"/>
              </a:solidFill>
              <a:latin typeface="Calibri"/>
              <a:ea typeface="Calibri"/>
              <a:cs typeface="Calibri"/>
              <a:sym typeface="Calibri"/>
            </a:endParaRPr>
          </a:p>
        </p:txBody>
      </p:sp>
      <p:sp>
        <p:nvSpPr>
          <p:cNvPr id="19" name="Google Shape;19;p1"/>
          <p:cNvSpPr/>
          <p:nvPr/>
        </p:nvSpPr>
        <p:spPr>
          <a:xfrm>
            <a:off x="1143000" y="8160097"/>
            <a:ext cx="11315700" cy="483840"/>
          </a:xfrm>
          <a:prstGeom prst="rect">
            <a:avLst/>
          </a:prstGeom>
          <a:noFill/>
          <a:ln>
            <a:noFill/>
          </a:ln>
        </p:spPr>
        <p:txBody>
          <a:bodyPr anchorCtr="0" anchor="t" bIns="25400" lIns="25400" spcFirstLastPara="1" rIns="25400" wrap="square" tIns="25400">
            <a:normAutofit/>
          </a:bodyPr>
          <a:lstStyle/>
          <a:p>
            <a:pPr indent="0" lvl="0" marL="0" marR="0" rtl="0" algn="l">
              <a:lnSpc>
                <a:spcPct val="130000"/>
              </a:lnSpc>
              <a:spcBef>
                <a:spcPts val="0"/>
              </a:spcBef>
              <a:spcAft>
                <a:spcPts val="0"/>
              </a:spcAft>
              <a:buClr>
                <a:srgbClr val="FFFFFF"/>
              </a:buClr>
              <a:buSzPts val="2700"/>
              <a:buFont typeface="Manrope"/>
              <a:buNone/>
            </a:pPr>
            <a:r>
              <a:rPr b="0" i="0" lang="en-US" sz="2700" u="none" cap="none" strike="noStrike">
                <a:solidFill>
                  <a:srgbClr val="FFFFFF"/>
                </a:solidFill>
                <a:latin typeface="Manrope"/>
                <a:ea typeface="Manrope"/>
                <a:cs typeface="Manrope"/>
                <a:sym typeface="Manrope"/>
              </a:rPr>
              <a:t>Was gilt bereits — und was seit August 2026 dazugekommen ist.</a:t>
            </a:r>
            <a:endParaRPr b="0" i="0" sz="2700" u="none" cap="none" strike="noStrike">
              <a:solidFill>
                <a:schemeClr val="dk1"/>
              </a:solidFill>
              <a:latin typeface="Calibri"/>
              <a:ea typeface="Calibri"/>
              <a:cs typeface="Calibri"/>
              <a:sym typeface="Calibri"/>
            </a:endParaRPr>
          </a:p>
        </p:txBody>
      </p:sp>
      <p:sp>
        <p:nvSpPr>
          <p:cNvPr id="20" name="Google Shape;20;p1"/>
          <p:cNvSpPr/>
          <p:nvPr/>
        </p:nvSpPr>
        <p:spPr>
          <a:xfrm>
            <a:off x="1143000" y="8986838"/>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lang="en-US" sz="1800">
                <a:solidFill>
                  <a:srgbClr val="FFFFFF"/>
                </a:solidFill>
                <a:latin typeface="Manrope"/>
                <a:ea typeface="Manrope"/>
                <a:cs typeface="Manrope"/>
                <a:sym typeface="Manrope"/>
              </a:rPr>
              <a:t>Stand: 6. </a:t>
            </a:r>
            <a:r>
              <a:rPr b="1" i="0" lang="en-US" sz="1800" u="none" cap="none" strike="noStrike">
                <a:solidFill>
                  <a:srgbClr val="FFFFFF"/>
                </a:solidFill>
                <a:latin typeface="Manrope"/>
                <a:ea typeface="Manrope"/>
                <a:cs typeface="Manrope"/>
                <a:sym typeface="Manrope"/>
              </a:rPr>
              <a:t>Oktober 2026</a:t>
            </a:r>
            <a:endParaRPr b="0" i="0" sz="1800" u="none" cap="none" strike="noStrike">
              <a:solidFill>
                <a:schemeClr val="dk1"/>
              </a:solidFill>
              <a:latin typeface="Calibri"/>
              <a:ea typeface="Calibri"/>
              <a:cs typeface="Calibri"/>
              <a:sym typeface="Calibri"/>
            </a:endParaRPr>
          </a:p>
        </p:txBody>
      </p:sp>
      <p:pic>
        <p:nvPicPr>
          <p:cNvPr id="21" name="Google Shape;21;p1" title="MMIND-Logo_PNG_white.png"/>
          <p:cNvPicPr preferRelativeResize="0"/>
          <p:nvPr/>
        </p:nvPicPr>
        <p:blipFill>
          <a:blip r:embed="rId4">
            <a:alphaModFix/>
          </a:blip>
          <a:stretch>
            <a:fillRect/>
          </a:stretch>
        </p:blipFill>
        <p:spPr>
          <a:xfrm>
            <a:off x="1143000" y="1115175"/>
            <a:ext cx="3106207" cy="483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 name="Shape 26"/>
        <p:cNvGrpSpPr/>
        <p:nvPr/>
      </p:nvGrpSpPr>
      <p:grpSpPr>
        <a:xfrm>
          <a:off x="0" y="0"/>
          <a:ext cx="0" cy="0"/>
          <a:chOff x="0" y="0"/>
          <a:chExt cx="0" cy="0"/>
        </a:xfrm>
      </p:grpSpPr>
      <p:pic>
        <p:nvPicPr>
          <p:cNvPr descr="preencoded.png" id="27" name="Google Shape;27;p2"/>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28" name="Google Shape;28;p2"/>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WORUM ES HEUTE GEHT</a:t>
            </a:r>
            <a:endParaRPr b="0" i="0" sz="1800" u="none" cap="none" strike="noStrike">
              <a:solidFill>
                <a:schemeClr val="dk1"/>
              </a:solidFill>
              <a:latin typeface="Calibri"/>
              <a:ea typeface="Calibri"/>
              <a:cs typeface="Calibri"/>
              <a:sym typeface="Calibri"/>
            </a:endParaRPr>
          </a:p>
        </p:txBody>
      </p:sp>
      <p:sp>
        <p:nvSpPr>
          <p:cNvPr id="29" name="Google Shape;29;p2"/>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Drei Fragen</a:t>
            </a:r>
            <a:endParaRPr b="0" i="0" sz="4500" u="none" cap="none" strike="noStrike">
              <a:solidFill>
                <a:schemeClr val="dk1"/>
              </a:solidFill>
              <a:latin typeface="Calibri"/>
              <a:ea typeface="Calibri"/>
              <a:cs typeface="Calibri"/>
              <a:sym typeface="Calibri"/>
            </a:endParaRPr>
          </a:p>
        </p:txBody>
      </p:sp>
      <p:sp>
        <p:nvSpPr>
          <p:cNvPr id="30" name="Google Shape;30;p2"/>
          <p:cNvSpPr/>
          <p:nvPr/>
        </p:nvSpPr>
        <p:spPr>
          <a:xfrm>
            <a:off x="1143000" y="2847008"/>
            <a:ext cx="5476213" cy="876300"/>
          </a:xfrm>
          <a:prstGeom prst="rect">
            <a:avLst/>
          </a:prstGeom>
          <a:noFill/>
          <a:ln>
            <a:noFill/>
          </a:ln>
        </p:spPr>
        <p:txBody>
          <a:bodyPr anchorCtr="0" anchor="t" bIns="25400" lIns="25400" spcFirstLastPara="1" rIns="25400" wrap="square" tIns="25400">
            <a:normAutofit/>
          </a:bodyPr>
          <a:lstStyle/>
          <a:p>
            <a:pPr indent="0" lvl="0" marL="0" marR="0" rtl="0" algn="l">
              <a:lnSpc>
                <a:spcPct val="100000"/>
              </a:lnSpc>
              <a:spcBef>
                <a:spcPts val="0"/>
              </a:spcBef>
              <a:spcAft>
                <a:spcPts val="0"/>
              </a:spcAft>
              <a:buClr>
                <a:srgbClr val="2F1863"/>
              </a:buClr>
              <a:buSzPts val="6600"/>
              <a:buFont typeface="Manrope"/>
              <a:buNone/>
            </a:pPr>
            <a:r>
              <a:rPr b="1" i="0" lang="en-US" sz="6600" u="none" cap="none" strike="noStrike">
                <a:solidFill>
                  <a:srgbClr val="2F1863"/>
                </a:solidFill>
                <a:latin typeface="Manrope"/>
                <a:ea typeface="Manrope"/>
                <a:cs typeface="Manrope"/>
                <a:sym typeface="Manrope"/>
              </a:rPr>
              <a:t>01</a:t>
            </a:r>
            <a:endParaRPr b="0" i="0" sz="6600" u="none" cap="none" strike="noStrike">
              <a:solidFill>
                <a:schemeClr val="dk1"/>
              </a:solidFill>
              <a:latin typeface="Calibri"/>
              <a:ea typeface="Calibri"/>
              <a:cs typeface="Calibri"/>
              <a:sym typeface="Calibri"/>
            </a:endParaRPr>
          </a:p>
        </p:txBody>
      </p:sp>
      <p:sp>
        <p:nvSpPr>
          <p:cNvPr id="31" name="Google Shape;31;p2"/>
          <p:cNvSpPr/>
          <p:nvPr/>
        </p:nvSpPr>
        <p:spPr>
          <a:xfrm>
            <a:off x="1143000" y="3913808"/>
            <a:ext cx="685800" cy="28575"/>
          </a:xfrm>
          <a:prstGeom prst="rect">
            <a:avLst/>
          </a:prstGeom>
          <a:solidFill>
            <a:srgbClr val="E0A8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1143000" y="4228133"/>
            <a:ext cx="5476213" cy="465162"/>
          </a:xfrm>
          <a:prstGeom prst="rect">
            <a:avLst/>
          </a:prstGeom>
          <a:noFill/>
          <a:ln>
            <a:noFill/>
          </a:ln>
        </p:spPr>
        <p:txBody>
          <a:bodyPr anchorCtr="0" anchor="t" bIns="25400" lIns="25400" spcFirstLastPara="1" rIns="25400" wrap="square" tIns="25400">
            <a:normAutofit/>
          </a:bodyPr>
          <a:lstStyle/>
          <a:p>
            <a:pPr indent="0" lvl="0" marL="0" marR="0" rtl="0" algn="l">
              <a:lnSpc>
                <a:spcPct val="118000"/>
              </a:lnSpc>
              <a:spcBef>
                <a:spcPts val="0"/>
              </a:spcBef>
              <a:spcAft>
                <a:spcPts val="0"/>
              </a:spcAft>
              <a:buClr>
                <a:srgbClr val="1D1D1F"/>
              </a:buClr>
              <a:buSzPts val="2850"/>
              <a:buFont typeface="Manrope"/>
              <a:buNone/>
            </a:pPr>
            <a:r>
              <a:rPr b="1" i="0" lang="en-US" sz="2850" u="none" cap="none" strike="noStrike">
                <a:solidFill>
                  <a:srgbClr val="1D1D1F"/>
                </a:solidFill>
                <a:latin typeface="Manrope"/>
                <a:ea typeface="Manrope"/>
                <a:cs typeface="Manrope"/>
                <a:sym typeface="Manrope"/>
              </a:rPr>
              <a:t>Was umfasst der EU AI Act?</a:t>
            </a:r>
            <a:endParaRPr b="0" i="0" sz="2850" u="none" cap="none" strike="noStrike">
              <a:solidFill>
                <a:schemeClr val="dk1"/>
              </a:solidFill>
              <a:latin typeface="Calibri"/>
              <a:ea typeface="Calibri"/>
              <a:cs typeface="Calibri"/>
              <a:sym typeface="Calibri"/>
            </a:endParaRPr>
          </a:p>
        </p:txBody>
      </p:sp>
      <p:sp>
        <p:nvSpPr>
          <p:cNvPr id="33" name="Google Shape;33;p2"/>
          <p:cNvSpPr/>
          <p:nvPr/>
        </p:nvSpPr>
        <p:spPr>
          <a:xfrm>
            <a:off x="6654775" y="2847008"/>
            <a:ext cx="5476295" cy="876300"/>
          </a:xfrm>
          <a:prstGeom prst="rect">
            <a:avLst/>
          </a:prstGeom>
          <a:noFill/>
          <a:ln>
            <a:noFill/>
          </a:ln>
        </p:spPr>
        <p:txBody>
          <a:bodyPr anchorCtr="0" anchor="t" bIns="25400" lIns="25400" spcFirstLastPara="1" rIns="25400" wrap="square" tIns="25400">
            <a:normAutofit/>
          </a:bodyPr>
          <a:lstStyle/>
          <a:p>
            <a:pPr indent="0" lvl="0" marL="0" marR="0" rtl="0" algn="l">
              <a:lnSpc>
                <a:spcPct val="100000"/>
              </a:lnSpc>
              <a:spcBef>
                <a:spcPts val="0"/>
              </a:spcBef>
              <a:spcAft>
                <a:spcPts val="0"/>
              </a:spcAft>
              <a:buClr>
                <a:srgbClr val="2F1863"/>
              </a:buClr>
              <a:buSzPts val="6600"/>
              <a:buFont typeface="Manrope"/>
              <a:buNone/>
            </a:pPr>
            <a:r>
              <a:rPr b="1" i="0" lang="en-US" sz="6600" u="none" cap="none" strike="noStrike">
                <a:solidFill>
                  <a:srgbClr val="2F1863"/>
                </a:solidFill>
                <a:latin typeface="Manrope"/>
                <a:ea typeface="Manrope"/>
                <a:cs typeface="Manrope"/>
                <a:sym typeface="Manrope"/>
              </a:rPr>
              <a:t>02</a:t>
            </a:r>
            <a:endParaRPr b="0" i="0" sz="6600" u="none" cap="none" strike="noStrike">
              <a:solidFill>
                <a:schemeClr val="dk1"/>
              </a:solidFill>
              <a:latin typeface="Calibri"/>
              <a:ea typeface="Calibri"/>
              <a:cs typeface="Calibri"/>
              <a:sym typeface="Calibri"/>
            </a:endParaRPr>
          </a:p>
        </p:txBody>
      </p:sp>
      <p:sp>
        <p:nvSpPr>
          <p:cNvPr id="34" name="Google Shape;34;p2"/>
          <p:cNvSpPr/>
          <p:nvPr/>
        </p:nvSpPr>
        <p:spPr>
          <a:xfrm>
            <a:off x="6654775" y="3913808"/>
            <a:ext cx="685800" cy="28575"/>
          </a:xfrm>
          <a:prstGeom prst="rect">
            <a:avLst/>
          </a:prstGeom>
          <a:solidFill>
            <a:srgbClr val="E0A8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6654775" y="4228133"/>
            <a:ext cx="5476295" cy="465162"/>
          </a:xfrm>
          <a:prstGeom prst="rect">
            <a:avLst/>
          </a:prstGeom>
          <a:noFill/>
          <a:ln>
            <a:noFill/>
          </a:ln>
        </p:spPr>
        <p:txBody>
          <a:bodyPr anchorCtr="0" anchor="t" bIns="25400" lIns="25400" spcFirstLastPara="1" rIns="25400" wrap="square" tIns="25400">
            <a:normAutofit/>
          </a:bodyPr>
          <a:lstStyle/>
          <a:p>
            <a:pPr indent="0" lvl="0" marL="0" marR="0" rtl="0" algn="l">
              <a:lnSpc>
                <a:spcPct val="118000"/>
              </a:lnSpc>
              <a:spcBef>
                <a:spcPts val="0"/>
              </a:spcBef>
              <a:spcAft>
                <a:spcPts val="0"/>
              </a:spcAft>
              <a:buClr>
                <a:srgbClr val="1D1D1F"/>
              </a:buClr>
              <a:buSzPts val="2850"/>
              <a:buFont typeface="Manrope"/>
              <a:buNone/>
            </a:pPr>
            <a:r>
              <a:rPr b="1" i="0" lang="en-US" sz="2850" u="none" cap="none" strike="noStrike">
                <a:solidFill>
                  <a:srgbClr val="1D1D1F"/>
                </a:solidFill>
                <a:latin typeface="Manrope"/>
                <a:ea typeface="Manrope"/>
                <a:cs typeface="Manrope"/>
                <a:sym typeface="Manrope"/>
              </a:rPr>
              <a:t>Was gilt bereits heute?</a:t>
            </a:r>
            <a:endParaRPr b="0" i="0" sz="2850" u="none" cap="none" strike="noStrike">
              <a:solidFill>
                <a:schemeClr val="dk1"/>
              </a:solidFill>
              <a:latin typeface="Calibri"/>
              <a:ea typeface="Calibri"/>
              <a:cs typeface="Calibri"/>
              <a:sym typeface="Calibri"/>
            </a:endParaRPr>
          </a:p>
        </p:txBody>
      </p:sp>
      <p:sp>
        <p:nvSpPr>
          <p:cNvPr id="36" name="Google Shape;36;p2"/>
          <p:cNvSpPr/>
          <p:nvPr/>
        </p:nvSpPr>
        <p:spPr>
          <a:xfrm>
            <a:off x="12166625" y="2847008"/>
            <a:ext cx="5476213" cy="876300"/>
          </a:xfrm>
          <a:prstGeom prst="rect">
            <a:avLst/>
          </a:prstGeom>
          <a:noFill/>
          <a:ln>
            <a:noFill/>
          </a:ln>
        </p:spPr>
        <p:txBody>
          <a:bodyPr anchorCtr="0" anchor="t" bIns="25400" lIns="25400" spcFirstLastPara="1" rIns="25400" wrap="square" tIns="25400">
            <a:normAutofit/>
          </a:bodyPr>
          <a:lstStyle/>
          <a:p>
            <a:pPr indent="0" lvl="0" marL="0" marR="0" rtl="0" algn="l">
              <a:lnSpc>
                <a:spcPct val="100000"/>
              </a:lnSpc>
              <a:spcBef>
                <a:spcPts val="0"/>
              </a:spcBef>
              <a:spcAft>
                <a:spcPts val="0"/>
              </a:spcAft>
              <a:buClr>
                <a:srgbClr val="2F1863"/>
              </a:buClr>
              <a:buSzPts val="6600"/>
              <a:buFont typeface="Manrope"/>
              <a:buNone/>
            </a:pPr>
            <a:r>
              <a:rPr b="1" i="0" lang="en-US" sz="6600" u="none" cap="none" strike="noStrike">
                <a:solidFill>
                  <a:srgbClr val="2F1863"/>
                </a:solidFill>
                <a:latin typeface="Manrope"/>
                <a:ea typeface="Manrope"/>
                <a:cs typeface="Manrope"/>
                <a:sym typeface="Manrope"/>
              </a:rPr>
              <a:t>03</a:t>
            </a:r>
            <a:endParaRPr b="0" i="0" sz="6600" u="none" cap="none" strike="noStrike">
              <a:solidFill>
                <a:schemeClr val="dk1"/>
              </a:solidFill>
              <a:latin typeface="Calibri"/>
              <a:ea typeface="Calibri"/>
              <a:cs typeface="Calibri"/>
              <a:sym typeface="Calibri"/>
            </a:endParaRPr>
          </a:p>
        </p:txBody>
      </p:sp>
      <p:sp>
        <p:nvSpPr>
          <p:cNvPr id="37" name="Google Shape;37;p2"/>
          <p:cNvSpPr/>
          <p:nvPr/>
        </p:nvSpPr>
        <p:spPr>
          <a:xfrm>
            <a:off x="12166625" y="3913808"/>
            <a:ext cx="685800" cy="28575"/>
          </a:xfrm>
          <a:prstGeom prst="rect">
            <a:avLst/>
          </a:prstGeom>
          <a:solidFill>
            <a:srgbClr val="E0A8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12166625" y="4228133"/>
            <a:ext cx="5127726" cy="892225"/>
          </a:xfrm>
          <a:prstGeom prst="rect">
            <a:avLst/>
          </a:prstGeom>
          <a:noFill/>
          <a:ln>
            <a:noFill/>
          </a:ln>
        </p:spPr>
        <p:txBody>
          <a:bodyPr anchorCtr="0" anchor="t" bIns="25400" lIns="25400" spcFirstLastPara="1" rIns="25400" wrap="square" tIns="25400">
            <a:normAutofit/>
          </a:bodyPr>
          <a:lstStyle/>
          <a:p>
            <a:pPr indent="0" lvl="0" marL="0" marR="0" rtl="0" algn="l">
              <a:lnSpc>
                <a:spcPct val="118000"/>
              </a:lnSpc>
              <a:spcBef>
                <a:spcPts val="0"/>
              </a:spcBef>
              <a:spcAft>
                <a:spcPts val="0"/>
              </a:spcAft>
              <a:buClr>
                <a:srgbClr val="1D1D1F"/>
              </a:buClr>
              <a:buSzPts val="2850"/>
              <a:buFont typeface="Manrope"/>
              <a:buNone/>
            </a:pPr>
            <a:r>
              <a:rPr b="1" i="0" lang="en-US" sz="2850" u="none" cap="none" strike="noStrike">
                <a:solidFill>
                  <a:srgbClr val="1D1D1F"/>
                </a:solidFill>
                <a:latin typeface="Manrope"/>
                <a:ea typeface="Manrope"/>
                <a:cs typeface="Manrope"/>
                <a:sym typeface="Manrope"/>
              </a:rPr>
              <a:t>Was </a:t>
            </a:r>
            <a:r>
              <a:rPr b="1" lang="en-US" sz="2850">
                <a:solidFill>
                  <a:srgbClr val="1D1D1F"/>
                </a:solidFill>
                <a:latin typeface="Manrope"/>
                <a:ea typeface="Manrope"/>
                <a:cs typeface="Manrope"/>
                <a:sym typeface="Manrope"/>
              </a:rPr>
              <a:t>kam</a:t>
            </a:r>
            <a:r>
              <a:rPr b="1" i="0" lang="en-US" sz="2850" u="none" cap="none" strike="noStrike">
                <a:solidFill>
                  <a:srgbClr val="1D1D1F"/>
                </a:solidFill>
                <a:latin typeface="Manrope"/>
                <a:ea typeface="Manrope"/>
                <a:cs typeface="Manrope"/>
                <a:sym typeface="Manrope"/>
              </a:rPr>
              <a:t> im August 2026 dazu?</a:t>
            </a:r>
            <a:endParaRPr b="0" i="0" sz="28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 name="Shape 43"/>
        <p:cNvGrpSpPr/>
        <p:nvPr/>
      </p:nvGrpSpPr>
      <p:grpSpPr>
        <a:xfrm>
          <a:off x="0" y="0"/>
          <a:ext cx="0" cy="0"/>
          <a:chOff x="0" y="0"/>
          <a:chExt cx="0" cy="0"/>
        </a:xfrm>
      </p:grpSpPr>
      <p:pic>
        <p:nvPicPr>
          <p:cNvPr descr="preencoded.png" id="44" name="Google Shape;44;p3"/>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45" name="Google Shape;45;p3"/>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GRUNDLAGEN</a:t>
            </a:r>
            <a:endParaRPr b="0" i="0" sz="1800" u="none" cap="none" strike="noStrike">
              <a:solidFill>
                <a:schemeClr val="dk1"/>
              </a:solidFill>
              <a:latin typeface="Calibri"/>
              <a:ea typeface="Calibri"/>
              <a:cs typeface="Calibri"/>
              <a:sym typeface="Calibri"/>
            </a:endParaRPr>
          </a:p>
        </p:txBody>
      </p:sp>
      <p:sp>
        <p:nvSpPr>
          <p:cNvPr id="46" name="Google Shape;46;p3"/>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Der EU AI Act im Überblick</a:t>
            </a:r>
            <a:endParaRPr b="0" i="0" sz="4500" u="none" cap="none" strike="noStrike">
              <a:solidFill>
                <a:schemeClr val="dk1"/>
              </a:solidFill>
              <a:latin typeface="Calibri"/>
              <a:ea typeface="Calibri"/>
              <a:cs typeface="Calibri"/>
              <a:sym typeface="Calibri"/>
            </a:endParaRPr>
          </a:p>
        </p:txBody>
      </p:sp>
      <p:sp>
        <p:nvSpPr>
          <p:cNvPr id="47" name="Google Shape;47;p3"/>
          <p:cNvSpPr/>
          <p:nvPr/>
        </p:nvSpPr>
        <p:spPr>
          <a:xfrm>
            <a:off x="1143000" y="2427908"/>
            <a:ext cx="13342620" cy="993577"/>
          </a:xfrm>
          <a:prstGeom prst="rect">
            <a:avLst/>
          </a:prstGeom>
          <a:noFill/>
          <a:ln>
            <a:noFill/>
          </a:ln>
        </p:spPr>
        <p:txBody>
          <a:bodyPr anchorCtr="0" anchor="t" bIns="25400" lIns="25400" spcFirstLastPara="1" rIns="25400" wrap="square" tIns="25400">
            <a:normAutofit/>
          </a:bodyPr>
          <a:lstStyle/>
          <a:p>
            <a:pPr indent="0" lvl="0" marL="0" marR="0" rtl="0" algn="l">
              <a:lnSpc>
                <a:spcPct val="132000"/>
              </a:lnSpc>
              <a:spcBef>
                <a:spcPts val="0"/>
              </a:spcBef>
              <a:spcAft>
                <a:spcPts val="0"/>
              </a:spcAft>
              <a:buClr>
                <a:srgbClr val="1D1D1F"/>
              </a:buClr>
              <a:buSzPts val="2850"/>
              <a:buFont typeface="Manrope"/>
              <a:buNone/>
            </a:pPr>
            <a:r>
              <a:rPr b="0" i="0" lang="en-US" sz="2850" u="none" cap="none" strike="noStrike">
                <a:solidFill>
                  <a:srgbClr val="1D1D1F"/>
                </a:solidFill>
                <a:latin typeface="Manrope"/>
                <a:ea typeface="Manrope"/>
                <a:cs typeface="Manrope"/>
                <a:sym typeface="Manrope"/>
              </a:rPr>
              <a:t>Die </a:t>
            </a:r>
            <a:r>
              <a:rPr b="1" i="0" lang="en-US" sz="2850" u="none" cap="none" strike="noStrike">
                <a:solidFill>
                  <a:srgbClr val="1D1D1F"/>
                </a:solidFill>
                <a:latin typeface="Manrope"/>
                <a:ea typeface="Manrope"/>
                <a:cs typeface="Manrope"/>
                <a:sym typeface="Manrope"/>
              </a:rPr>
              <a:t>weltweit erste umfassende Regulierung für Künstliche Intelligenz </a:t>
            </a:r>
            <a:r>
              <a:rPr b="0" i="0" lang="en-US" sz="2850" u="none" cap="none" strike="noStrike">
                <a:solidFill>
                  <a:srgbClr val="1D1D1F"/>
                </a:solidFill>
                <a:latin typeface="Manrope"/>
                <a:ea typeface="Manrope"/>
                <a:cs typeface="Manrope"/>
                <a:sym typeface="Manrope"/>
              </a:rPr>
              <a:t>— sie ordnet KI nach Risiko und knüpft daran abgestufte Pflichten.</a:t>
            </a:r>
            <a:endParaRPr b="0" i="0" sz="2850" u="none" cap="none" strike="noStrike">
              <a:solidFill>
                <a:schemeClr val="dk1"/>
              </a:solidFill>
              <a:latin typeface="Calibri"/>
              <a:ea typeface="Calibri"/>
              <a:cs typeface="Calibri"/>
              <a:sym typeface="Calibri"/>
            </a:endParaRPr>
          </a:p>
        </p:txBody>
      </p:sp>
      <p:sp>
        <p:nvSpPr>
          <p:cNvPr id="48" name="Google Shape;48;p3"/>
          <p:cNvSpPr/>
          <p:nvPr/>
        </p:nvSpPr>
        <p:spPr>
          <a:xfrm>
            <a:off x="1143000" y="3992984"/>
            <a:ext cx="5130775" cy="2288679"/>
          </a:xfrm>
          <a:prstGeom prst="roundRect">
            <a:avLst>
              <a:gd fmla="val 91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a:off x="1524000" y="4373984"/>
            <a:ext cx="4805653" cy="4524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400"/>
              <a:buFont typeface="Manrope"/>
              <a:buNone/>
            </a:pPr>
            <a:r>
              <a:rPr b="1" i="0" lang="en-US" sz="2400" u="none" cap="none" strike="noStrike">
                <a:solidFill>
                  <a:srgbClr val="2F1863"/>
                </a:solidFill>
                <a:latin typeface="Manrope"/>
                <a:ea typeface="Manrope"/>
                <a:cs typeface="Manrope"/>
                <a:sym typeface="Manrope"/>
              </a:rPr>
              <a:t>Risikobasiert</a:t>
            </a:r>
            <a:endParaRPr b="0" i="0" sz="2400" u="none" cap="none" strike="noStrike">
              <a:solidFill>
                <a:schemeClr val="dk1"/>
              </a:solidFill>
              <a:latin typeface="Calibri"/>
              <a:ea typeface="Calibri"/>
              <a:cs typeface="Calibri"/>
              <a:sym typeface="Calibri"/>
            </a:endParaRPr>
          </a:p>
        </p:txBody>
      </p:sp>
      <p:sp>
        <p:nvSpPr>
          <p:cNvPr id="50" name="Google Shape;50;p3"/>
          <p:cNvSpPr/>
          <p:nvPr/>
        </p:nvSpPr>
        <p:spPr>
          <a:xfrm>
            <a:off x="1524000" y="4940722"/>
            <a:ext cx="4499838"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Je höher das Risiko für Mensch und Grundrechte, desto strenger die Anforderungen.</a:t>
            </a:r>
            <a:endParaRPr b="0" i="0" sz="1800" u="none" cap="none" strike="noStrike">
              <a:solidFill>
                <a:schemeClr val="dk1"/>
              </a:solidFill>
              <a:latin typeface="Calibri"/>
              <a:ea typeface="Calibri"/>
              <a:cs typeface="Calibri"/>
              <a:sym typeface="Calibri"/>
            </a:endParaRPr>
          </a:p>
        </p:txBody>
      </p:sp>
      <p:sp>
        <p:nvSpPr>
          <p:cNvPr id="51" name="Google Shape;51;p3"/>
          <p:cNvSpPr/>
          <p:nvPr/>
        </p:nvSpPr>
        <p:spPr>
          <a:xfrm>
            <a:off x="6578575" y="3992984"/>
            <a:ext cx="5130850" cy="2288679"/>
          </a:xfrm>
          <a:prstGeom prst="roundRect">
            <a:avLst>
              <a:gd fmla="val 91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6959575" y="4373984"/>
            <a:ext cx="4805735" cy="4524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400"/>
              <a:buFont typeface="Manrope"/>
              <a:buNone/>
            </a:pPr>
            <a:r>
              <a:rPr b="1" i="0" lang="en-US" sz="2400" u="none" cap="none" strike="noStrike">
                <a:solidFill>
                  <a:srgbClr val="2F1863"/>
                </a:solidFill>
                <a:latin typeface="Manrope"/>
                <a:ea typeface="Manrope"/>
                <a:cs typeface="Manrope"/>
                <a:sym typeface="Manrope"/>
              </a:rPr>
              <a:t>1. August 2024</a:t>
            </a:r>
            <a:endParaRPr b="0" i="0" sz="2400" u="none" cap="none" strike="noStrike">
              <a:solidFill>
                <a:schemeClr val="dk1"/>
              </a:solidFill>
              <a:latin typeface="Calibri"/>
              <a:ea typeface="Calibri"/>
              <a:cs typeface="Calibri"/>
              <a:sym typeface="Calibri"/>
            </a:endParaRPr>
          </a:p>
        </p:txBody>
      </p:sp>
      <p:sp>
        <p:nvSpPr>
          <p:cNvPr id="53" name="Google Shape;53;p3"/>
          <p:cNvSpPr/>
          <p:nvPr/>
        </p:nvSpPr>
        <p:spPr>
          <a:xfrm>
            <a:off x="6959575" y="4940722"/>
            <a:ext cx="4499915" cy="67806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In Kraft getreten — die Pflichten greifen schrittweise über mehrere Jahre.</a:t>
            </a:r>
            <a:endParaRPr b="0" i="0" sz="1800" u="none" cap="none" strike="noStrike">
              <a:solidFill>
                <a:schemeClr val="dk1"/>
              </a:solidFill>
              <a:latin typeface="Calibri"/>
              <a:ea typeface="Calibri"/>
              <a:cs typeface="Calibri"/>
              <a:sym typeface="Calibri"/>
            </a:endParaRPr>
          </a:p>
        </p:txBody>
      </p:sp>
      <p:sp>
        <p:nvSpPr>
          <p:cNvPr id="54" name="Google Shape;54;p3"/>
          <p:cNvSpPr/>
          <p:nvPr/>
        </p:nvSpPr>
        <p:spPr>
          <a:xfrm>
            <a:off x="12014225" y="3992984"/>
            <a:ext cx="5130775" cy="2288679"/>
          </a:xfrm>
          <a:prstGeom prst="roundRect">
            <a:avLst>
              <a:gd fmla="val 91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12395225" y="4373984"/>
            <a:ext cx="4805653" cy="4524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400"/>
              <a:buFont typeface="Manrope"/>
              <a:buNone/>
            </a:pPr>
            <a:r>
              <a:rPr b="1" i="0" lang="en-US" sz="2400" u="none" cap="none" strike="noStrike">
                <a:solidFill>
                  <a:srgbClr val="2F1863"/>
                </a:solidFill>
                <a:latin typeface="Manrope"/>
                <a:ea typeface="Manrope"/>
                <a:cs typeface="Manrope"/>
                <a:sym typeface="Manrope"/>
              </a:rPr>
              <a:t>Extraterritorial</a:t>
            </a:r>
            <a:endParaRPr b="0" i="0" sz="2400" u="none" cap="none" strike="noStrike">
              <a:solidFill>
                <a:schemeClr val="dk1"/>
              </a:solidFill>
              <a:latin typeface="Calibri"/>
              <a:ea typeface="Calibri"/>
              <a:cs typeface="Calibri"/>
              <a:sym typeface="Calibri"/>
            </a:endParaRPr>
          </a:p>
        </p:txBody>
      </p:sp>
      <p:sp>
        <p:nvSpPr>
          <p:cNvPr id="56" name="Google Shape;56;p3"/>
          <p:cNvSpPr/>
          <p:nvPr/>
        </p:nvSpPr>
        <p:spPr>
          <a:xfrm>
            <a:off x="12395225" y="4940722"/>
            <a:ext cx="4499838"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Gilt auch für Anbieter ausserhalb der EU, sobald KI auf dem EU-Markt wirkt </a:t>
            </a:r>
            <a:r>
              <a:rPr lang="en-US" sz="1800">
                <a:solidFill>
                  <a:srgbClr val="6E6E73"/>
                </a:solidFill>
                <a:latin typeface="Manrope"/>
                <a:ea typeface="Manrope"/>
                <a:cs typeface="Manrope"/>
                <a:sym typeface="Manrope"/>
              </a:rPr>
              <a:t>(</a:t>
            </a:r>
            <a:r>
              <a:rPr b="0" i="0" lang="en-US" sz="1800" u="none" cap="none" strike="noStrike">
                <a:solidFill>
                  <a:srgbClr val="6E6E73"/>
                </a:solidFill>
                <a:latin typeface="Manrope"/>
                <a:ea typeface="Manrope"/>
                <a:cs typeface="Manrope"/>
                <a:sym typeface="Manrope"/>
              </a:rPr>
              <a:t>wie die DSGVO).</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 name="Shape 61"/>
        <p:cNvGrpSpPr/>
        <p:nvPr/>
      </p:nvGrpSpPr>
      <p:grpSpPr>
        <a:xfrm>
          <a:off x="0" y="0"/>
          <a:ext cx="0" cy="0"/>
          <a:chOff x="0" y="0"/>
          <a:chExt cx="0" cy="0"/>
        </a:xfrm>
      </p:grpSpPr>
      <p:pic>
        <p:nvPicPr>
          <p:cNvPr descr="preencoded.png" id="62" name="Google Shape;62;p4"/>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63" name="Google Shape;63;p4"/>
          <p:cNvSpPr/>
          <p:nvPr/>
        </p:nvSpPr>
        <p:spPr>
          <a:xfrm>
            <a:off x="1143000" y="8382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VIER RISIKOSTUFEN</a:t>
            </a:r>
            <a:endParaRPr b="0" i="0" sz="1800" u="none" cap="none" strike="noStrike">
              <a:solidFill>
                <a:schemeClr val="dk1"/>
              </a:solidFill>
              <a:latin typeface="Calibri"/>
              <a:ea typeface="Calibri"/>
              <a:cs typeface="Calibri"/>
              <a:sym typeface="Calibri"/>
            </a:endParaRPr>
          </a:p>
        </p:txBody>
      </p:sp>
      <p:sp>
        <p:nvSpPr>
          <p:cNvPr id="64" name="Google Shape;64;p4"/>
          <p:cNvSpPr/>
          <p:nvPr/>
        </p:nvSpPr>
        <p:spPr>
          <a:xfrm>
            <a:off x="1143000" y="13001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lang="en-US" sz="4500">
                <a:solidFill>
                  <a:srgbClr val="1D1D1F"/>
                </a:solidFill>
                <a:latin typeface="Manrope"/>
                <a:ea typeface="Manrope"/>
                <a:cs typeface="Manrope"/>
                <a:sym typeface="Manrope"/>
              </a:rPr>
              <a:t>R</a:t>
            </a:r>
            <a:r>
              <a:rPr b="1" i="0" lang="en-US" sz="4500" u="none" cap="none" strike="noStrike">
                <a:solidFill>
                  <a:srgbClr val="1D1D1F"/>
                </a:solidFill>
                <a:latin typeface="Manrope"/>
                <a:ea typeface="Manrope"/>
                <a:cs typeface="Manrope"/>
                <a:sym typeface="Manrope"/>
              </a:rPr>
              <a:t>isikobasierter Ansatz</a:t>
            </a:r>
            <a:endParaRPr b="0" i="0" sz="4500" u="none" cap="none" strike="noStrike">
              <a:solidFill>
                <a:schemeClr val="dk1"/>
              </a:solidFill>
              <a:latin typeface="Calibri"/>
              <a:ea typeface="Calibri"/>
              <a:cs typeface="Calibri"/>
              <a:sym typeface="Calibri"/>
            </a:endParaRPr>
          </a:p>
        </p:txBody>
      </p:sp>
      <p:sp>
        <p:nvSpPr>
          <p:cNvPr id="65" name="Google Shape;65;p4"/>
          <p:cNvSpPr/>
          <p:nvPr/>
        </p:nvSpPr>
        <p:spPr>
          <a:xfrm>
            <a:off x="5143500" y="2782126"/>
            <a:ext cx="8001000" cy="1081200"/>
          </a:xfrm>
          <a:prstGeom prst="roundRect">
            <a:avLst>
              <a:gd fmla="val 14097" name="adj"/>
            </a:avLst>
          </a:prstGeom>
          <a:solidFill>
            <a:srgbClr val="E548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4"/>
          <p:cNvSpPr/>
          <p:nvPr/>
        </p:nvSpPr>
        <p:spPr>
          <a:xfrm>
            <a:off x="5036820" y="2953576"/>
            <a:ext cx="8214300" cy="428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FFFFFF"/>
              </a:buClr>
              <a:buSzPts val="2250"/>
              <a:buFont typeface="Manrope"/>
              <a:buNone/>
            </a:pPr>
            <a:r>
              <a:rPr b="1" i="0" lang="en-US" sz="2250" u="none" cap="none" strike="noStrike">
                <a:solidFill>
                  <a:srgbClr val="FFFFFF"/>
                </a:solidFill>
                <a:latin typeface="Manrope"/>
                <a:ea typeface="Manrope"/>
                <a:cs typeface="Manrope"/>
                <a:sym typeface="Manrope"/>
              </a:rPr>
              <a:t>Verboten · Art. 5</a:t>
            </a:r>
            <a:endParaRPr b="0" i="0" sz="2250" u="none" cap="none" strike="noStrike">
              <a:solidFill>
                <a:schemeClr val="dk1"/>
              </a:solidFill>
              <a:latin typeface="Calibri"/>
              <a:ea typeface="Calibri"/>
              <a:cs typeface="Calibri"/>
              <a:sym typeface="Calibri"/>
            </a:endParaRPr>
          </a:p>
        </p:txBody>
      </p:sp>
      <p:sp>
        <p:nvSpPr>
          <p:cNvPr id="67" name="Google Shape;67;p4"/>
          <p:cNvSpPr/>
          <p:nvPr/>
        </p:nvSpPr>
        <p:spPr>
          <a:xfrm>
            <a:off x="5036820" y="3382201"/>
            <a:ext cx="8214300" cy="347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Social Scoring, Manipulation — für KMU selten relevant</a:t>
            </a:r>
            <a:endParaRPr b="0" i="0" sz="1800" u="none" cap="none" strike="noStrike">
              <a:solidFill>
                <a:schemeClr val="dk1"/>
              </a:solidFill>
              <a:latin typeface="Calibri"/>
              <a:ea typeface="Calibri"/>
              <a:cs typeface="Calibri"/>
              <a:sym typeface="Calibri"/>
            </a:endParaRPr>
          </a:p>
        </p:txBody>
      </p:sp>
      <p:sp>
        <p:nvSpPr>
          <p:cNvPr id="68" name="Google Shape;68;p4"/>
          <p:cNvSpPr/>
          <p:nvPr/>
        </p:nvSpPr>
        <p:spPr>
          <a:xfrm>
            <a:off x="3703290" y="3996563"/>
            <a:ext cx="10881300" cy="1081200"/>
          </a:xfrm>
          <a:prstGeom prst="roundRect">
            <a:avLst>
              <a:gd fmla="val 14097" name="adj"/>
            </a:avLst>
          </a:prstGeom>
          <a:solidFill>
            <a:srgbClr val="E88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4"/>
          <p:cNvSpPr/>
          <p:nvPr/>
        </p:nvSpPr>
        <p:spPr>
          <a:xfrm>
            <a:off x="3452593" y="4168013"/>
            <a:ext cx="11382600" cy="428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FFFFFF"/>
              </a:buClr>
              <a:buSzPts val="2250"/>
              <a:buFont typeface="Manrope"/>
              <a:buNone/>
            </a:pPr>
            <a:r>
              <a:rPr b="1" i="0" lang="en-US" sz="2250" u="none" cap="none" strike="noStrike">
                <a:solidFill>
                  <a:srgbClr val="FFFFFF"/>
                </a:solidFill>
                <a:latin typeface="Manrope"/>
                <a:ea typeface="Manrope"/>
                <a:cs typeface="Manrope"/>
                <a:sym typeface="Manrope"/>
              </a:rPr>
              <a:t>Hochrisiko · Annex III</a:t>
            </a:r>
            <a:endParaRPr b="0" i="0" sz="2250" u="none" cap="none" strike="noStrike">
              <a:solidFill>
                <a:schemeClr val="dk1"/>
              </a:solidFill>
              <a:latin typeface="Calibri"/>
              <a:ea typeface="Calibri"/>
              <a:cs typeface="Calibri"/>
              <a:sym typeface="Calibri"/>
            </a:endParaRPr>
          </a:p>
        </p:txBody>
      </p:sp>
      <p:sp>
        <p:nvSpPr>
          <p:cNvPr id="70" name="Google Shape;70;p4"/>
          <p:cNvSpPr/>
          <p:nvPr/>
        </p:nvSpPr>
        <p:spPr>
          <a:xfrm>
            <a:off x="3452593" y="4596638"/>
            <a:ext cx="11382600" cy="347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HR-Filter, Kreditscoring — bestimmte Einsätze, ab Dez 2027</a:t>
            </a:r>
            <a:endParaRPr b="0" i="0" sz="1800" u="none" cap="none" strike="noStrike">
              <a:solidFill>
                <a:schemeClr val="dk1"/>
              </a:solidFill>
              <a:latin typeface="Calibri"/>
              <a:ea typeface="Calibri"/>
              <a:cs typeface="Calibri"/>
              <a:sym typeface="Calibri"/>
            </a:endParaRPr>
          </a:p>
        </p:txBody>
      </p:sp>
      <p:sp>
        <p:nvSpPr>
          <p:cNvPr id="71" name="Google Shape;71;p4"/>
          <p:cNvSpPr/>
          <p:nvPr/>
        </p:nvSpPr>
        <p:spPr>
          <a:xfrm>
            <a:off x="2263155" y="5211001"/>
            <a:ext cx="13761600" cy="1081200"/>
          </a:xfrm>
          <a:prstGeom prst="roundRect">
            <a:avLst>
              <a:gd fmla="val 14097" name="adj"/>
            </a:avLst>
          </a:prstGeom>
          <a:solidFill>
            <a:srgbClr val="F0B4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1868440" y="5382451"/>
            <a:ext cx="14551200" cy="428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3A2C00"/>
              </a:buClr>
              <a:buSzPts val="2250"/>
              <a:buFont typeface="Manrope"/>
              <a:buNone/>
            </a:pPr>
            <a:r>
              <a:rPr b="1" i="0" lang="en-US" sz="2250" u="none" cap="none" strike="noStrike">
                <a:solidFill>
                  <a:srgbClr val="3A2C00"/>
                </a:solidFill>
                <a:latin typeface="Manrope"/>
                <a:ea typeface="Manrope"/>
                <a:cs typeface="Manrope"/>
                <a:sym typeface="Manrope"/>
              </a:rPr>
              <a:t>Begrenztes Risiko · Art. 50</a:t>
            </a:r>
            <a:endParaRPr b="0" i="0" sz="2250" u="none" cap="none" strike="noStrike">
              <a:solidFill>
                <a:schemeClr val="dk1"/>
              </a:solidFill>
              <a:latin typeface="Calibri"/>
              <a:ea typeface="Calibri"/>
              <a:cs typeface="Calibri"/>
              <a:sym typeface="Calibri"/>
            </a:endParaRPr>
          </a:p>
        </p:txBody>
      </p:sp>
      <p:sp>
        <p:nvSpPr>
          <p:cNvPr id="73" name="Google Shape;73;p4"/>
          <p:cNvSpPr/>
          <p:nvPr/>
        </p:nvSpPr>
        <p:spPr>
          <a:xfrm>
            <a:off x="1868440" y="5811076"/>
            <a:ext cx="14551200" cy="347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3A2C00"/>
              </a:buClr>
              <a:buSzPts val="1800"/>
              <a:buFont typeface="Manrope"/>
              <a:buNone/>
            </a:pPr>
            <a:r>
              <a:rPr b="1" i="0" lang="en-US" sz="1800" u="none" cap="none" strike="noStrike">
                <a:solidFill>
                  <a:srgbClr val="3A2C00"/>
                </a:solidFill>
                <a:latin typeface="Manrope"/>
                <a:ea typeface="Manrope"/>
                <a:cs typeface="Manrope"/>
                <a:sym typeface="Manrope"/>
              </a:rPr>
              <a:t>Chatbots, bestimmte KI-Inhalte, Deepfakes — seit Aug 2026</a:t>
            </a:r>
            <a:endParaRPr b="0" i="0" sz="1800" u="none" cap="none" strike="noStrike">
              <a:solidFill>
                <a:schemeClr val="dk1"/>
              </a:solidFill>
              <a:latin typeface="Calibri"/>
              <a:ea typeface="Calibri"/>
              <a:cs typeface="Calibri"/>
              <a:sym typeface="Calibri"/>
            </a:endParaRPr>
          </a:p>
        </p:txBody>
      </p:sp>
      <p:sp>
        <p:nvSpPr>
          <p:cNvPr id="74" name="Google Shape;74;p4"/>
          <p:cNvSpPr/>
          <p:nvPr/>
        </p:nvSpPr>
        <p:spPr>
          <a:xfrm>
            <a:off x="1143000" y="6425438"/>
            <a:ext cx="16002000" cy="1081200"/>
          </a:xfrm>
          <a:prstGeom prst="roundRect">
            <a:avLst>
              <a:gd fmla="val 14097" name="adj"/>
            </a:avLst>
          </a:prstGeom>
          <a:solidFill>
            <a:srgbClr val="30A4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636270" y="6596888"/>
            <a:ext cx="17015400" cy="428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FFFFFF"/>
              </a:buClr>
              <a:buSzPts val="2250"/>
              <a:buFont typeface="Manrope"/>
              <a:buNone/>
            </a:pPr>
            <a:r>
              <a:rPr b="1" i="0" lang="en-US" sz="2250" u="none" cap="none" strike="noStrike">
                <a:solidFill>
                  <a:srgbClr val="FFFFFF"/>
                </a:solidFill>
                <a:latin typeface="Manrope"/>
                <a:ea typeface="Manrope"/>
                <a:cs typeface="Manrope"/>
                <a:sym typeface="Manrope"/>
              </a:rPr>
              <a:t>Minimales Risiko</a:t>
            </a:r>
            <a:endParaRPr b="0" i="0" sz="2250" u="none" cap="none" strike="noStrike">
              <a:solidFill>
                <a:schemeClr val="dk1"/>
              </a:solidFill>
              <a:latin typeface="Calibri"/>
              <a:ea typeface="Calibri"/>
              <a:cs typeface="Calibri"/>
              <a:sym typeface="Calibri"/>
            </a:endParaRPr>
          </a:p>
        </p:txBody>
      </p:sp>
      <p:sp>
        <p:nvSpPr>
          <p:cNvPr id="76" name="Google Shape;76;p4"/>
          <p:cNvSpPr/>
          <p:nvPr/>
        </p:nvSpPr>
        <p:spPr>
          <a:xfrm>
            <a:off x="636270" y="7025513"/>
            <a:ext cx="17015400" cy="347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Spamfilter, Empfehlungen, Textvorschläge — keine spezifischen KI-Pflichten</a:t>
            </a:r>
            <a:endParaRPr b="0" i="0" sz="1800" u="none" cap="none" strike="noStrike">
              <a:solidFill>
                <a:schemeClr val="dk1"/>
              </a:solidFill>
              <a:latin typeface="Calibri"/>
              <a:ea typeface="Calibri"/>
              <a:cs typeface="Calibri"/>
              <a:sym typeface="Calibri"/>
            </a:endParaRPr>
          </a:p>
        </p:txBody>
      </p:sp>
      <p:sp>
        <p:nvSpPr>
          <p:cNvPr id="77" name="Google Shape;77;p4"/>
          <p:cNvSpPr/>
          <p:nvPr/>
        </p:nvSpPr>
        <p:spPr>
          <a:xfrm>
            <a:off x="4774629" y="7966107"/>
            <a:ext cx="133500" cy="133500"/>
          </a:xfrm>
          <a:prstGeom prst="ellipse">
            <a:avLst/>
          </a:prstGeom>
          <a:solidFill>
            <a:srgbClr val="F0B4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4"/>
          <p:cNvSpPr/>
          <p:nvPr/>
        </p:nvSpPr>
        <p:spPr>
          <a:xfrm>
            <a:off x="5041329" y="7849426"/>
            <a:ext cx="9319200" cy="404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100"/>
              <a:buFont typeface="Manrope"/>
              <a:buNone/>
            </a:pPr>
            <a:r>
              <a:rPr b="1" i="0" lang="en-US" sz="2100" u="none" cap="none" strike="noStrike">
                <a:solidFill>
                  <a:srgbClr val="1D1D1F"/>
                </a:solidFill>
                <a:latin typeface="Manrope"/>
                <a:ea typeface="Manrope"/>
                <a:cs typeface="Manrope"/>
                <a:sym typeface="Manrope"/>
              </a:rPr>
              <a:t>Für die meisten KMU zählt vor allem das </a:t>
            </a:r>
            <a:r>
              <a:rPr b="1" i="0" lang="en-US" sz="2100" u="none" cap="none" strike="noStrike">
                <a:solidFill>
                  <a:srgbClr val="2F1863"/>
                </a:solidFill>
                <a:latin typeface="Manrope"/>
                <a:ea typeface="Manrope"/>
                <a:cs typeface="Manrope"/>
                <a:sym typeface="Manrope"/>
              </a:rPr>
              <a:t>begrenzte Risiko (Art. 50)</a:t>
            </a:r>
            <a:r>
              <a:rPr b="1" i="0" lang="en-US" sz="2100" u="none" cap="none" strike="noStrike">
                <a:solidFill>
                  <a:srgbClr val="1D1D1F"/>
                </a:solidFill>
                <a:latin typeface="Manrope"/>
                <a:ea typeface="Manrope"/>
                <a:cs typeface="Manrope"/>
                <a:sym typeface="Manrope"/>
              </a:rPr>
              <a:t>.</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3" name="Shape 83"/>
        <p:cNvGrpSpPr/>
        <p:nvPr/>
      </p:nvGrpSpPr>
      <p:grpSpPr>
        <a:xfrm>
          <a:off x="0" y="0"/>
          <a:ext cx="0" cy="0"/>
          <a:chOff x="0" y="0"/>
          <a:chExt cx="0" cy="0"/>
        </a:xfrm>
      </p:grpSpPr>
      <p:pic>
        <p:nvPicPr>
          <p:cNvPr descr="preencoded.png" id="84" name="Google Shape;84;p5"/>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85" name="Google Shape;85;p5"/>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STAND OKTOBER 2026</a:t>
            </a:r>
            <a:endParaRPr b="0" i="0" sz="1800" u="none" cap="none" strike="noStrike">
              <a:solidFill>
                <a:schemeClr val="dk1"/>
              </a:solidFill>
              <a:latin typeface="Calibri"/>
              <a:ea typeface="Calibri"/>
              <a:cs typeface="Calibri"/>
              <a:sym typeface="Calibri"/>
            </a:endParaRPr>
          </a:p>
        </p:txBody>
      </p:sp>
      <p:sp>
        <p:nvSpPr>
          <p:cNvPr id="86" name="Google Shape;86;p5"/>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Was heute schon gilt</a:t>
            </a:r>
            <a:endParaRPr b="0" i="0" sz="4500" u="none" cap="none" strike="noStrike">
              <a:solidFill>
                <a:schemeClr val="dk1"/>
              </a:solidFill>
              <a:latin typeface="Calibri"/>
              <a:ea typeface="Calibri"/>
              <a:cs typeface="Calibri"/>
              <a:sym typeface="Calibri"/>
            </a:endParaRPr>
          </a:p>
        </p:txBody>
      </p:sp>
      <p:sp>
        <p:nvSpPr>
          <p:cNvPr id="87" name="Google Shape;87;p5"/>
          <p:cNvSpPr/>
          <p:nvPr/>
        </p:nvSpPr>
        <p:spPr>
          <a:xfrm>
            <a:off x="1143000" y="2757417"/>
            <a:ext cx="5130900" cy="3012000"/>
          </a:xfrm>
          <a:prstGeom prst="roundRect">
            <a:avLst>
              <a:gd fmla="val 6957"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a:off x="1524000" y="3138417"/>
            <a:ext cx="2008800" cy="4809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
          <p:cNvSpPr/>
          <p:nvPr/>
        </p:nvSpPr>
        <p:spPr>
          <a:xfrm>
            <a:off x="1676400" y="3224142"/>
            <a:ext cx="17802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SEIT FEB 2025</a:t>
            </a:r>
            <a:endParaRPr b="0" i="0" sz="1800" u="none" cap="none" strike="noStrike">
              <a:solidFill>
                <a:schemeClr val="dk1"/>
              </a:solidFill>
              <a:latin typeface="Calibri"/>
              <a:ea typeface="Calibri"/>
              <a:cs typeface="Calibri"/>
              <a:sym typeface="Calibri"/>
            </a:endParaRPr>
          </a:p>
        </p:txBody>
      </p:sp>
      <p:sp>
        <p:nvSpPr>
          <p:cNvPr id="90" name="Google Shape;90;p5"/>
          <p:cNvSpPr/>
          <p:nvPr/>
        </p:nvSpPr>
        <p:spPr>
          <a:xfrm>
            <a:off x="1524000" y="3867079"/>
            <a:ext cx="4805700" cy="4524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400"/>
              <a:buFont typeface="Manrope"/>
              <a:buNone/>
            </a:pPr>
            <a:r>
              <a:rPr b="1" i="0" lang="en-US" sz="2400" u="none" cap="none" strike="noStrike">
                <a:solidFill>
                  <a:srgbClr val="1D1D1F"/>
                </a:solidFill>
                <a:latin typeface="Manrope"/>
                <a:ea typeface="Manrope"/>
                <a:cs typeface="Manrope"/>
                <a:sym typeface="Manrope"/>
              </a:rPr>
              <a:t>Verbotene Praktiken</a:t>
            </a:r>
            <a:endParaRPr b="0" i="0" sz="2400" u="none" cap="none" strike="noStrike">
              <a:solidFill>
                <a:schemeClr val="dk1"/>
              </a:solidFill>
              <a:latin typeface="Calibri"/>
              <a:ea typeface="Calibri"/>
              <a:cs typeface="Calibri"/>
              <a:sym typeface="Calibri"/>
            </a:endParaRPr>
          </a:p>
        </p:txBody>
      </p:sp>
      <p:sp>
        <p:nvSpPr>
          <p:cNvPr id="91" name="Google Shape;91;p5"/>
          <p:cNvSpPr/>
          <p:nvPr/>
        </p:nvSpPr>
        <p:spPr>
          <a:xfrm>
            <a:off x="1524000" y="4414767"/>
            <a:ext cx="4499700" cy="10119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Acht KI-Praktiken sind EU-weit verboten (Art. 5). Bussen bis 35 Mio. € oder 7 % des Umsatzes.</a:t>
            </a:r>
            <a:endParaRPr b="0" i="0" sz="1800" u="none" cap="none" strike="noStrike">
              <a:solidFill>
                <a:schemeClr val="dk1"/>
              </a:solidFill>
              <a:latin typeface="Calibri"/>
              <a:ea typeface="Calibri"/>
              <a:cs typeface="Calibri"/>
              <a:sym typeface="Calibri"/>
            </a:endParaRPr>
          </a:p>
        </p:txBody>
      </p:sp>
      <p:sp>
        <p:nvSpPr>
          <p:cNvPr id="92" name="Google Shape;92;p5"/>
          <p:cNvSpPr/>
          <p:nvPr/>
        </p:nvSpPr>
        <p:spPr>
          <a:xfrm>
            <a:off x="6578575" y="2757417"/>
            <a:ext cx="5130900" cy="3012000"/>
          </a:xfrm>
          <a:prstGeom prst="roundRect">
            <a:avLst>
              <a:gd fmla="val 6957"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a:off x="6959575" y="3138417"/>
            <a:ext cx="2008800" cy="4809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a:off x="7111975" y="3224142"/>
            <a:ext cx="17802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SEIT FEB 2025</a:t>
            </a:r>
            <a:endParaRPr b="0" i="0" sz="1800" u="none" cap="none" strike="noStrike">
              <a:solidFill>
                <a:schemeClr val="dk1"/>
              </a:solidFill>
              <a:latin typeface="Calibri"/>
              <a:ea typeface="Calibri"/>
              <a:cs typeface="Calibri"/>
              <a:sym typeface="Calibri"/>
            </a:endParaRPr>
          </a:p>
        </p:txBody>
      </p:sp>
      <p:sp>
        <p:nvSpPr>
          <p:cNvPr id="95" name="Google Shape;95;p5"/>
          <p:cNvSpPr/>
          <p:nvPr/>
        </p:nvSpPr>
        <p:spPr>
          <a:xfrm>
            <a:off x="6959575" y="3867079"/>
            <a:ext cx="4805700" cy="4524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400"/>
              <a:buFont typeface="Manrope"/>
              <a:buNone/>
            </a:pPr>
            <a:r>
              <a:rPr b="1" i="0" lang="en-US" sz="2400" u="none" cap="none" strike="noStrike">
                <a:solidFill>
                  <a:srgbClr val="1D1D1F"/>
                </a:solidFill>
                <a:latin typeface="Manrope"/>
                <a:ea typeface="Manrope"/>
                <a:cs typeface="Manrope"/>
                <a:sym typeface="Manrope"/>
              </a:rPr>
              <a:t>KI-Kompetenz · Art. 4</a:t>
            </a:r>
            <a:endParaRPr b="0" i="0" sz="2400" u="none" cap="none" strike="noStrike">
              <a:solidFill>
                <a:schemeClr val="dk1"/>
              </a:solidFill>
              <a:latin typeface="Calibri"/>
              <a:ea typeface="Calibri"/>
              <a:cs typeface="Calibri"/>
              <a:sym typeface="Calibri"/>
            </a:endParaRPr>
          </a:p>
        </p:txBody>
      </p:sp>
      <p:sp>
        <p:nvSpPr>
          <p:cNvPr id="96" name="Google Shape;96;p5"/>
          <p:cNvSpPr/>
          <p:nvPr/>
        </p:nvSpPr>
        <p:spPr>
          <a:xfrm>
            <a:off x="6959575" y="4414767"/>
            <a:ext cx="4500000" cy="10119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KI-Kompetenz durch passende Massnahmen fördern. Kein bestimmtes Kompetenzniveau vorgeschrieben.</a:t>
            </a:r>
            <a:endParaRPr b="0" i="0" sz="1800" u="none" cap="none" strike="noStrike">
              <a:solidFill>
                <a:schemeClr val="dk1"/>
              </a:solidFill>
              <a:latin typeface="Calibri"/>
              <a:ea typeface="Calibri"/>
              <a:cs typeface="Calibri"/>
              <a:sym typeface="Calibri"/>
            </a:endParaRPr>
          </a:p>
        </p:txBody>
      </p:sp>
      <p:sp>
        <p:nvSpPr>
          <p:cNvPr id="97" name="Google Shape;97;p5"/>
          <p:cNvSpPr/>
          <p:nvPr/>
        </p:nvSpPr>
        <p:spPr>
          <a:xfrm>
            <a:off x="12014225" y="2757417"/>
            <a:ext cx="5130900" cy="3012000"/>
          </a:xfrm>
          <a:prstGeom prst="roundRect">
            <a:avLst>
              <a:gd fmla="val 6957"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5"/>
          <p:cNvSpPr/>
          <p:nvPr/>
        </p:nvSpPr>
        <p:spPr>
          <a:xfrm>
            <a:off x="12395225" y="3138417"/>
            <a:ext cx="2091900" cy="4809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12547625" y="3224142"/>
            <a:ext cx="18633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SEIT AUG 2025</a:t>
            </a:r>
            <a:endParaRPr b="0" i="0" sz="1800" u="none" cap="none" strike="noStrike">
              <a:solidFill>
                <a:schemeClr val="dk1"/>
              </a:solidFill>
              <a:latin typeface="Calibri"/>
              <a:ea typeface="Calibri"/>
              <a:cs typeface="Calibri"/>
              <a:sym typeface="Calibri"/>
            </a:endParaRPr>
          </a:p>
        </p:txBody>
      </p:sp>
      <p:sp>
        <p:nvSpPr>
          <p:cNvPr id="100" name="Google Shape;100;p5"/>
          <p:cNvSpPr/>
          <p:nvPr/>
        </p:nvSpPr>
        <p:spPr>
          <a:xfrm>
            <a:off x="12395225" y="3867079"/>
            <a:ext cx="4805700" cy="4524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400"/>
              <a:buFont typeface="Manrope"/>
              <a:buNone/>
            </a:pPr>
            <a:r>
              <a:rPr b="1" lang="en-US" sz="2400">
                <a:solidFill>
                  <a:srgbClr val="1D1D1F"/>
                </a:solidFill>
                <a:latin typeface="Manrope"/>
                <a:ea typeface="Manrope"/>
                <a:cs typeface="Manrope"/>
                <a:sym typeface="Manrope"/>
              </a:rPr>
              <a:t>AI Office</a:t>
            </a:r>
            <a:r>
              <a:rPr b="1" i="0" lang="en-US" sz="2400" u="none" cap="none" strike="noStrike">
                <a:solidFill>
                  <a:srgbClr val="1D1D1F"/>
                </a:solidFill>
                <a:latin typeface="Manrope"/>
                <a:ea typeface="Manrope"/>
                <a:cs typeface="Manrope"/>
                <a:sym typeface="Manrope"/>
              </a:rPr>
              <a:t> &amp; Governance</a:t>
            </a:r>
            <a:endParaRPr b="0" i="0" sz="2400" u="none" cap="none" strike="noStrike">
              <a:solidFill>
                <a:schemeClr val="dk1"/>
              </a:solidFill>
              <a:latin typeface="Calibri"/>
              <a:ea typeface="Calibri"/>
              <a:cs typeface="Calibri"/>
              <a:sym typeface="Calibri"/>
            </a:endParaRPr>
          </a:p>
        </p:txBody>
      </p:sp>
      <p:sp>
        <p:nvSpPr>
          <p:cNvPr id="101" name="Google Shape;101;p5"/>
          <p:cNvSpPr/>
          <p:nvPr/>
        </p:nvSpPr>
        <p:spPr>
          <a:xfrm>
            <a:off x="12395225" y="4414767"/>
            <a:ext cx="4499700" cy="10119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Pflichten für grosse KI-Modelle. EU AI Office aktiv, Sanktionsrahmen in Kraft. Für KMU meist indirekt.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 name="Shape 106"/>
        <p:cNvGrpSpPr/>
        <p:nvPr/>
      </p:nvGrpSpPr>
      <p:grpSpPr>
        <a:xfrm>
          <a:off x="0" y="0"/>
          <a:ext cx="0" cy="0"/>
          <a:chOff x="0" y="0"/>
          <a:chExt cx="0" cy="0"/>
        </a:xfrm>
      </p:grpSpPr>
      <p:pic>
        <p:nvPicPr>
          <p:cNvPr descr="preencoded.png" id="107" name="Google Shape;107;p6"/>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108" name="Google Shape;108;p6"/>
          <p:cNvSpPr/>
          <p:nvPr/>
        </p:nvSpPr>
        <p:spPr>
          <a:xfrm>
            <a:off x="1143000" y="8382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77B1A"/>
              </a:buClr>
              <a:buSzPts val="1800"/>
              <a:buFont typeface="Manrope"/>
              <a:buNone/>
            </a:pPr>
            <a:r>
              <a:rPr b="1" i="0" lang="en-US" sz="1800" u="none" cap="none" strike="noStrike">
                <a:solidFill>
                  <a:srgbClr val="C77B1A"/>
                </a:solidFill>
                <a:latin typeface="Manrope"/>
                <a:ea typeface="Manrope"/>
                <a:cs typeface="Manrope"/>
                <a:sym typeface="Manrope"/>
              </a:rPr>
              <a:t>SEIT 2. AUGUST 2026</a:t>
            </a:r>
            <a:endParaRPr b="0" i="0" sz="1800" u="none" cap="none" strike="noStrike">
              <a:solidFill>
                <a:schemeClr val="dk1"/>
              </a:solidFill>
              <a:latin typeface="Calibri"/>
              <a:ea typeface="Calibri"/>
              <a:cs typeface="Calibri"/>
              <a:sym typeface="Calibri"/>
            </a:endParaRPr>
          </a:p>
        </p:txBody>
      </p:sp>
      <p:sp>
        <p:nvSpPr>
          <p:cNvPr id="109" name="Google Shape;109;p6"/>
          <p:cNvSpPr/>
          <p:nvPr/>
        </p:nvSpPr>
        <p:spPr>
          <a:xfrm>
            <a:off x="1143000" y="13001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Transparenzpflichten nach Artikel 50</a:t>
            </a:r>
            <a:endParaRPr b="0" i="0" sz="4500" u="none" cap="none" strike="noStrike">
              <a:solidFill>
                <a:schemeClr val="dk1"/>
              </a:solidFill>
              <a:latin typeface="Calibri"/>
              <a:ea typeface="Calibri"/>
              <a:cs typeface="Calibri"/>
              <a:sym typeface="Calibri"/>
            </a:endParaRPr>
          </a:p>
        </p:txBody>
      </p:sp>
      <p:sp>
        <p:nvSpPr>
          <p:cNvPr id="110" name="Google Shape;110;p6"/>
          <p:cNvSpPr/>
          <p:nvPr/>
        </p:nvSpPr>
        <p:spPr>
          <a:xfrm>
            <a:off x="1143000" y="2123108"/>
            <a:ext cx="14668500" cy="415230"/>
          </a:xfrm>
          <a:prstGeom prst="rect">
            <a:avLst/>
          </a:prstGeom>
          <a:noFill/>
          <a:ln>
            <a:noFill/>
          </a:ln>
        </p:spPr>
        <p:txBody>
          <a:bodyPr anchorCtr="0" anchor="t" bIns="25400" lIns="25400" spcFirstLastPara="1" rIns="25400" wrap="square" tIns="25400">
            <a:normAutofit/>
          </a:bodyPr>
          <a:lstStyle/>
          <a:p>
            <a:pPr indent="0" lvl="0" marL="0" marR="0" rtl="0" algn="l">
              <a:lnSpc>
                <a:spcPct val="132000"/>
              </a:lnSpc>
              <a:spcBef>
                <a:spcPts val="0"/>
              </a:spcBef>
              <a:spcAft>
                <a:spcPts val="0"/>
              </a:spcAft>
              <a:buClr>
                <a:srgbClr val="1D1D1F"/>
              </a:buClr>
              <a:buSzPts val="2250"/>
              <a:buFont typeface="Manrope"/>
              <a:buNone/>
            </a:pPr>
            <a:r>
              <a:rPr b="0" i="0" lang="en-US" sz="2250" u="none" cap="none" strike="noStrike">
                <a:solidFill>
                  <a:srgbClr val="1D1D1F"/>
                </a:solidFill>
                <a:latin typeface="Manrope"/>
                <a:ea typeface="Manrope"/>
                <a:cs typeface="Manrope"/>
                <a:sym typeface="Manrope"/>
              </a:rPr>
              <a:t>Betrifft KMU mit Chatbots, Deepfakes oder bestimmten KI-Veröffentlichungen.</a:t>
            </a:r>
            <a:endParaRPr b="0" i="0" sz="2250" u="none" cap="none" strike="noStrike">
              <a:solidFill>
                <a:schemeClr val="dk1"/>
              </a:solidFill>
              <a:latin typeface="Calibri"/>
              <a:ea typeface="Calibri"/>
              <a:cs typeface="Calibri"/>
              <a:sym typeface="Calibri"/>
            </a:endParaRPr>
          </a:p>
        </p:txBody>
      </p:sp>
      <p:sp>
        <p:nvSpPr>
          <p:cNvPr id="111" name="Google Shape;111;p6"/>
          <p:cNvSpPr/>
          <p:nvPr/>
        </p:nvSpPr>
        <p:spPr>
          <a:xfrm>
            <a:off x="1143000" y="3247094"/>
            <a:ext cx="7886700" cy="2050500"/>
          </a:xfrm>
          <a:prstGeom prst="roundRect">
            <a:avLst>
              <a:gd fmla="val 8362"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1466850" y="3532844"/>
            <a:ext cx="7962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Art. 50 (1)</a:t>
            </a:r>
            <a:endParaRPr b="0" i="0" sz="1800" u="none" cap="none" strike="noStrike">
              <a:solidFill>
                <a:schemeClr val="dk1"/>
              </a:solidFill>
              <a:latin typeface="Calibri"/>
              <a:ea typeface="Calibri"/>
              <a:cs typeface="Calibri"/>
              <a:sym typeface="Calibri"/>
            </a:endParaRPr>
          </a:p>
        </p:txBody>
      </p:sp>
      <p:sp>
        <p:nvSpPr>
          <p:cNvPr id="113" name="Google Shape;113;p6"/>
          <p:cNvSpPr/>
          <p:nvPr/>
        </p:nvSpPr>
        <p:spPr>
          <a:xfrm>
            <a:off x="1466850" y="3918607"/>
            <a:ext cx="7962900" cy="4143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175"/>
              <a:buFont typeface="Manrope"/>
              <a:buNone/>
            </a:pPr>
            <a:r>
              <a:rPr b="1" i="0" lang="en-US" sz="2175" u="none" cap="none" strike="noStrike">
                <a:solidFill>
                  <a:srgbClr val="1D1D1F"/>
                </a:solidFill>
                <a:latin typeface="Manrope"/>
                <a:ea typeface="Manrope"/>
                <a:cs typeface="Manrope"/>
                <a:sym typeface="Manrope"/>
              </a:rPr>
              <a:t>KI-Interaktion offenlegen</a:t>
            </a:r>
            <a:endParaRPr b="0" i="0" sz="2175" u="none" cap="none" strike="noStrike">
              <a:solidFill>
                <a:schemeClr val="dk1"/>
              </a:solidFill>
              <a:latin typeface="Calibri"/>
              <a:ea typeface="Calibri"/>
              <a:cs typeface="Calibri"/>
              <a:sym typeface="Calibri"/>
            </a:endParaRPr>
          </a:p>
        </p:txBody>
      </p:sp>
      <p:sp>
        <p:nvSpPr>
          <p:cNvPr id="114" name="Google Shape;114;p6"/>
          <p:cNvSpPr/>
          <p:nvPr/>
        </p:nvSpPr>
        <p:spPr>
          <a:xfrm>
            <a:off x="1466850" y="4390094"/>
            <a:ext cx="7962900" cy="348900"/>
          </a:xfrm>
          <a:prstGeom prst="rect">
            <a:avLst/>
          </a:prstGeom>
          <a:noFill/>
          <a:ln>
            <a:noFill/>
          </a:ln>
        </p:spPr>
        <p:txBody>
          <a:bodyPr anchorCtr="0" anchor="t" bIns="25400" lIns="25400" spcFirstLastPara="1" rIns="25400" wrap="square" tIns="25400">
            <a:normAutofit/>
          </a:bodyPr>
          <a:lstStyle/>
          <a:p>
            <a:pPr indent="0" lvl="0" marL="0" marR="0" rtl="0" algn="l">
              <a:lnSpc>
                <a:spcPct val="136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„Sie sprechen mit einer KI" — bei Chatbots und Assistenten.</a:t>
            </a:r>
            <a:endParaRPr b="0" i="0" sz="1800" u="none" cap="none" strike="noStrike">
              <a:solidFill>
                <a:schemeClr val="dk1"/>
              </a:solidFill>
              <a:latin typeface="Calibri"/>
              <a:ea typeface="Calibri"/>
              <a:cs typeface="Calibri"/>
              <a:sym typeface="Calibri"/>
            </a:endParaRPr>
          </a:p>
        </p:txBody>
      </p:sp>
      <p:sp>
        <p:nvSpPr>
          <p:cNvPr id="115" name="Google Shape;115;p6"/>
          <p:cNvSpPr/>
          <p:nvPr/>
        </p:nvSpPr>
        <p:spPr>
          <a:xfrm>
            <a:off x="9258300" y="3247094"/>
            <a:ext cx="7886700" cy="2050500"/>
          </a:xfrm>
          <a:prstGeom prst="roundRect">
            <a:avLst>
              <a:gd fmla="val 8362"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a:off x="9582150" y="3532844"/>
            <a:ext cx="7962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Art. 50 (2)</a:t>
            </a:r>
            <a:endParaRPr b="0" i="0" sz="1800" u="none" cap="none" strike="noStrike">
              <a:solidFill>
                <a:schemeClr val="dk1"/>
              </a:solidFill>
              <a:latin typeface="Calibri"/>
              <a:ea typeface="Calibri"/>
              <a:cs typeface="Calibri"/>
              <a:sym typeface="Calibri"/>
            </a:endParaRPr>
          </a:p>
        </p:txBody>
      </p:sp>
      <p:sp>
        <p:nvSpPr>
          <p:cNvPr id="117" name="Google Shape;117;p6"/>
          <p:cNvSpPr/>
          <p:nvPr/>
        </p:nvSpPr>
        <p:spPr>
          <a:xfrm>
            <a:off x="9582150" y="3918607"/>
            <a:ext cx="7962900" cy="4143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175"/>
              <a:buFont typeface="Manrope"/>
              <a:buNone/>
            </a:pPr>
            <a:r>
              <a:rPr b="1" i="0" lang="en-US" sz="2175" u="none" cap="none" strike="noStrike">
                <a:solidFill>
                  <a:srgbClr val="1D1D1F"/>
                </a:solidFill>
                <a:latin typeface="Manrope"/>
                <a:ea typeface="Manrope"/>
                <a:cs typeface="Manrope"/>
                <a:sym typeface="Manrope"/>
              </a:rPr>
              <a:t>KI-Inhalte kennzeichnen</a:t>
            </a:r>
            <a:endParaRPr b="0" i="0" sz="2175" u="none" cap="none" strike="noStrike">
              <a:solidFill>
                <a:schemeClr val="dk1"/>
              </a:solidFill>
              <a:latin typeface="Calibri"/>
              <a:ea typeface="Calibri"/>
              <a:cs typeface="Calibri"/>
              <a:sym typeface="Calibri"/>
            </a:endParaRPr>
          </a:p>
        </p:txBody>
      </p:sp>
      <p:sp>
        <p:nvSpPr>
          <p:cNvPr id="118" name="Google Shape;118;p6"/>
          <p:cNvSpPr/>
          <p:nvPr/>
        </p:nvSpPr>
        <p:spPr>
          <a:xfrm>
            <a:off x="9582150" y="4390094"/>
            <a:ext cx="7456200" cy="659700"/>
          </a:xfrm>
          <a:prstGeom prst="rect">
            <a:avLst/>
          </a:prstGeom>
          <a:noFill/>
          <a:ln>
            <a:noFill/>
          </a:ln>
        </p:spPr>
        <p:txBody>
          <a:bodyPr anchorCtr="0" anchor="t" bIns="25400" lIns="25400" spcFirstLastPara="1" rIns="25400" wrap="square" tIns="25400">
            <a:normAutofit/>
          </a:bodyPr>
          <a:lstStyle/>
          <a:p>
            <a:pPr indent="0" lvl="0" marL="0" marR="0" rtl="0" algn="l">
              <a:lnSpc>
                <a:spcPct val="136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Maschinenlesbar (Provider), z. B. Metadaten oder Wasserzeichen. Karenz für Bestand bis Dez 2026.</a:t>
            </a:r>
            <a:endParaRPr b="0" i="0" sz="1800" u="none" cap="none" strike="noStrike">
              <a:solidFill>
                <a:schemeClr val="dk1"/>
              </a:solidFill>
              <a:latin typeface="Calibri"/>
              <a:ea typeface="Calibri"/>
              <a:cs typeface="Calibri"/>
              <a:sym typeface="Calibri"/>
            </a:endParaRPr>
          </a:p>
        </p:txBody>
      </p:sp>
      <p:sp>
        <p:nvSpPr>
          <p:cNvPr id="119" name="Google Shape;119;p6"/>
          <p:cNvSpPr/>
          <p:nvPr/>
        </p:nvSpPr>
        <p:spPr>
          <a:xfrm>
            <a:off x="1143000" y="5526099"/>
            <a:ext cx="7886700" cy="1739700"/>
          </a:xfrm>
          <a:prstGeom prst="roundRect">
            <a:avLst>
              <a:gd fmla="val 98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p:nvPr/>
        </p:nvSpPr>
        <p:spPr>
          <a:xfrm>
            <a:off x="1466850" y="5811849"/>
            <a:ext cx="7962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Art. 50 (3)</a:t>
            </a:r>
            <a:endParaRPr b="0" i="0" sz="1800" u="none" cap="none" strike="noStrike">
              <a:solidFill>
                <a:schemeClr val="dk1"/>
              </a:solidFill>
              <a:latin typeface="Calibri"/>
              <a:ea typeface="Calibri"/>
              <a:cs typeface="Calibri"/>
              <a:sym typeface="Calibri"/>
            </a:endParaRPr>
          </a:p>
        </p:txBody>
      </p:sp>
      <p:sp>
        <p:nvSpPr>
          <p:cNvPr id="121" name="Google Shape;121;p6"/>
          <p:cNvSpPr/>
          <p:nvPr/>
        </p:nvSpPr>
        <p:spPr>
          <a:xfrm>
            <a:off x="1466850" y="6197612"/>
            <a:ext cx="7962900" cy="4143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175"/>
              <a:buFont typeface="Manrope"/>
              <a:buNone/>
            </a:pPr>
            <a:r>
              <a:rPr b="1" i="0" lang="en-US" sz="2175" u="none" cap="none" strike="noStrike">
                <a:solidFill>
                  <a:srgbClr val="1D1D1F"/>
                </a:solidFill>
                <a:latin typeface="Manrope"/>
                <a:ea typeface="Manrope"/>
                <a:cs typeface="Manrope"/>
                <a:sym typeface="Manrope"/>
              </a:rPr>
              <a:t>Emotionserkennung &amp; Biometrie</a:t>
            </a:r>
            <a:endParaRPr b="0" i="0" sz="2175" u="none" cap="none" strike="noStrike">
              <a:solidFill>
                <a:schemeClr val="dk1"/>
              </a:solidFill>
              <a:latin typeface="Calibri"/>
              <a:ea typeface="Calibri"/>
              <a:cs typeface="Calibri"/>
              <a:sym typeface="Calibri"/>
            </a:endParaRPr>
          </a:p>
        </p:txBody>
      </p:sp>
      <p:sp>
        <p:nvSpPr>
          <p:cNvPr id="122" name="Google Shape;122;p6"/>
          <p:cNvSpPr/>
          <p:nvPr/>
        </p:nvSpPr>
        <p:spPr>
          <a:xfrm>
            <a:off x="1466850" y="6669099"/>
            <a:ext cx="7962900" cy="348900"/>
          </a:xfrm>
          <a:prstGeom prst="rect">
            <a:avLst/>
          </a:prstGeom>
          <a:noFill/>
          <a:ln>
            <a:noFill/>
          </a:ln>
        </p:spPr>
        <p:txBody>
          <a:bodyPr anchorCtr="0" anchor="t" bIns="25400" lIns="25400" spcFirstLastPara="1" rIns="25400" wrap="square" tIns="25400">
            <a:normAutofit/>
          </a:bodyPr>
          <a:lstStyle/>
          <a:p>
            <a:pPr indent="0" lvl="0" marL="0" marR="0" rtl="0" algn="l">
              <a:lnSpc>
                <a:spcPct val="136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Betroffene Personen müssen informiert werden.</a:t>
            </a:r>
            <a:endParaRPr b="0" i="0" sz="1800" u="none" cap="none" strike="noStrike">
              <a:solidFill>
                <a:schemeClr val="dk1"/>
              </a:solidFill>
              <a:latin typeface="Calibri"/>
              <a:ea typeface="Calibri"/>
              <a:cs typeface="Calibri"/>
              <a:sym typeface="Calibri"/>
            </a:endParaRPr>
          </a:p>
        </p:txBody>
      </p:sp>
      <p:sp>
        <p:nvSpPr>
          <p:cNvPr id="123" name="Google Shape;123;p6"/>
          <p:cNvSpPr/>
          <p:nvPr/>
        </p:nvSpPr>
        <p:spPr>
          <a:xfrm>
            <a:off x="9258300" y="5526099"/>
            <a:ext cx="7886700" cy="1739700"/>
          </a:xfrm>
          <a:prstGeom prst="roundRect">
            <a:avLst>
              <a:gd fmla="val 98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
          <p:cNvSpPr/>
          <p:nvPr/>
        </p:nvSpPr>
        <p:spPr>
          <a:xfrm>
            <a:off x="9582150" y="5811849"/>
            <a:ext cx="7962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Art. 50 (4)</a:t>
            </a:r>
            <a:endParaRPr b="0" i="0" sz="1800" u="none" cap="none" strike="noStrike">
              <a:solidFill>
                <a:schemeClr val="dk1"/>
              </a:solidFill>
              <a:latin typeface="Calibri"/>
              <a:ea typeface="Calibri"/>
              <a:cs typeface="Calibri"/>
              <a:sym typeface="Calibri"/>
            </a:endParaRPr>
          </a:p>
        </p:txBody>
      </p:sp>
      <p:sp>
        <p:nvSpPr>
          <p:cNvPr id="125" name="Google Shape;125;p6"/>
          <p:cNvSpPr/>
          <p:nvPr/>
        </p:nvSpPr>
        <p:spPr>
          <a:xfrm>
            <a:off x="9582150" y="6197612"/>
            <a:ext cx="7962900" cy="4143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175"/>
              <a:buFont typeface="Manrope"/>
              <a:buNone/>
            </a:pPr>
            <a:r>
              <a:rPr b="1" i="0" lang="en-US" sz="2175" u="none" cap="none" strike="noStrike">
                <a:solidFill>
                  <a:srgbClr val="1D1D1F"/>
                </a:solidFill>
                <a:latin typeface="Manrope"/>
                <a:ea typeface="Manrope"/>
                <a:cs typeface="Manrope"/>
                <a:sym typeface="Manrope"/>
              </a:rPr>
              <a:t>Deepfakes &amp; bestimmte KI-Texte</a:t>
            </a:r>
            <a:endParaRPr b="0" i="0" sz="2175" u="none" cap="none" strike="noStrike">
              <a:solidFill>
                <a:schemeClr val="dk1"/>
              </a:solidFill>
              <a:latin typeface="Calibri"/>
              <a:ea typeface="Calibri"/>
              <a:cs typeface="Calibri"/>
              <a:sym typeface="Calibri"/>
            </a:endParaRPr>
          </a:p>
        </p:txBody>
      </p:sp>
      <p:sp>
        <p:nvSpPr>
          <p:cNvPr id="126" name="Google Shape;126;p6"/>
          <p:cNvSpPr/>
          <p:nvPr/>
        </p:nvSpPr>
        <p:spPr>
          <a:xfrm>
            <a:off x="9582150" y="6669099"/>
            <a:ext cx="7962900" cy="348900"/>
          </a:xfrm>
          <a:prstGeom prst="rect">
            <a:avLst/>
          </a:prstGeom>
          <a:noFill/>
          <a:ln>
            <a:noFill/>
          </a:ln>
        </p:spPr>
        <p:txBody>
          <a:bodyPr anchorCtr="0" anchor="t" bIns="25400" lIns="25400" spcFirstLastPara="1" rIns="25400" wrap="square" tIns="25400">
            <a:normAutofit/>
          </a:bodyPr>
          <a:lstStyle/>
          <a:p>
            <a:pPr indent="0" lvl="0" marL="0" marR="0" rtl="0" algn="l">
              <a:lnSpc>
                <a:spcPct val="136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Sichtbares Label (Deployer) — für erfasste Inhalte seit 2. Aug 2026.</a:t>
            </a:r>
            <a:endParaRPr b="0" i="0" sz="1800" u="none" cap="none" strike="noStrike">
              <a:solidFill>
                <a:schemeClr val="dk1"/>
              </a:solidFill>
              <a:latin typeface="Calibri"/>
              <a:ea typeface="Calibri"/>
              <a:cs typeface="Calibri"/>
              <a:sym typeface="Calibri"/>
            </a:endParaRPr>
          </a:p>
        </p:txBody>
      </p:sp>
      <p:sp>
        <p:nvSpPr>
          <p:cNvPr id="127" name="Google Shape;127;p6"/>
          <p:cNvSpPr/>
          <p:nvPr/>
        </p:nvSpPr>
        <p:spPr>
          <a:xfrm>
            <a:off x="1143000" y="7532377"/>
            <a:ext cx="176022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Chatbot-Hinweis: verständlich und spätestens bei der ersten Interaktion.</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2" name="Shape 132"/>
        <p:cNvGrpSpPr/>
        <p:nvPr/>
      </p:nvGrpSpPr>
      <p:grpSpPr>
        <a:xfrm>
          <a:off x="0" y="0"/>
          <a:ext cx="0" cy="0"/>
          <a:chOff x="0" y="0"/>
          <a:chExt cx="0" cy="0"/>
        </a:xfrm>
      </p:grpSpPr>
      <p:pic>
        <p:nvPicPr>
          <p:cNvPr descr="preencoded.png" id="133" name="Google Shape;133;p7"/>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134" name="Google Shape;134;p7"/>
          <p:cNvSpPr/>
          <p:nvPr/>
        </p:nvSpPr>
        <p:spPr>
          <a:xfrm>
            <a:off x="1143000" y="8382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77B1A"/>
              </a:buClr>
              <a:buSzPts val="1800"/>
              <a:buFont typeface="Manrope"/>
              <a:buNone/>
            </a:pPr>
            <a:r>
              <a:rPr b="1" i="0" lang="en-US" sz="1800" u="none" cap="none" strike="noStrike">
                <a:solidFill>
                  <a:srgbClr val="C77B1A"/>
                </a:solidFill>
                <a:latin typeface="Manrope"/>
                <a:ea typeface="Manrope"/>
                <a:cs typeface="Manrope"/>
                <a:sym typeface="Manrope"/>
              </a:rPr>
              <a:t>DER ENTSCHEIDENDE UNTERSCHIED</a:t>
            </a:r>
            <a:endParaRPr b="0" i="0" sz="1800" u="none" cap="none" strike="noStrike">
              <a:solidFill>
                <a:schemeClr val="dk1"/>
              </a:solidFill>
              <a:latin typeface="Calibri"/>
              <a:ea typeface="Calibri"/>
              <a:cs typeface="Calibri"/>
              <a:sym typeface="Calibri"/>
            </a:endParaRPr>
          </a:p>
        </p:txBody>
      </p:sp>
      <p:sp>
        <p:nvSpPr>
          <p:cNvPr id="135" name="Google Shape;135;p7"/>
          <p:cNvSpPr/>
          <p:nvPr/>
        </p:nvSpPr>
        <p:spPr>
          <a:xfrm>
            <a:off x="1143000" y="13001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Zwei Pflichten, zwei Fristen</a:t>
            </a:r>
            <a:endParaRPr b="0" i="0" sz="4500" u="none" cap="none" strike="noStrike">
              <a:solidFill>
                <a:schemeClr val="dk1"/>
              </a:solidFill>
              <a:latin typeface="Calibri"/>
              <a:ea typeface="Calibri"/>
              <a:cs typeface="Calibri"/>
              <a:sym typeface="Calibri"/>
            </a:endParaRPr>
          </a:p>
        </p:txBody>
      </p:sp>
      <p:sp>
        <p:nvSpPr>
          <p:cNvPr id="136" name="Google Shape;136;p7"/>
          <p:cNvSpPr/>
          <p:nvPr/>
        </p:nvSpPr>
        <p:spPr>
          <a:xfrm>
            <a:off x="1143000" y="2123108"/>
            <a:ext cx="14668500" cy="415230"/>
          </a:xfrm>
          <a:prstGeom prst="rect">
            <a:avLst/>
          </a:prstGeom>
          <a:noFill/>
          <a:ln>
            <a:noFill/>
          </a:ln>
        </p:spPr>
        <p:txBody>
          <a:bodyPr anchorCtr="0" anchor="t" bIns="25400" lIns="25400" spcFirstLastPara="1" rIns="25400" wrap="square" tIns="25400">
            <a:normAutofit/>
          </a:bodyPr>
          <a:lstStyle/>
          <a:p>
            <a:pPr indent="0" lvl="0" marL="0" marR="0" rtl="0" algn="l">
              <a:lnSpc>
                <a:spcPct val="132000"/>
              </a:lnSpc>
              <a:spcBef>
                <a:spcPts val="0"/>
              </a:spcBef>
              <a:spcAft>
                <a:spcPts val="0"/>
              </a:spcAft>
              <a:buClr>
                <a:srgbClr val="1D1D1F"/>
              </a:buClr>
              <a:buSzPts val="2250"/>
              <a:buFont typeface="Manrope"/>
              <a:buNone/>
            </a:pPr>
            <a:r>
              <a:rPr b="0" i="0" lang="en-US" sz="2250" u="none" cap="none" strike="noStrike">
                <a:solidFill>
                  <a:srgbClr val="1D1D1F"/>
                </a:solidFill>
                <a:latin typeface="Manrope"/>
                <a:ea typeface="Manrope"/>
                <a:cs typeface="Manrope"/>
                <a:sym typeface="Manrope"/>
              </a:rPr>
              <a:t>Artikel 50 trifft zwei Rollen — und für die meisten KMU zählt die zweite.</a:t>
            </a:r>
            <a:endParaRPr b="0" i="0" sz="2250" u="none" cap="none" strike="noStrike">
              <a:solidFill>
                <a:schemeClr val="dk1"/>
              </a:solidFill>
              <a:latin typeface="Calibri"/>
              <a:ea typeface="Calibri"/>
              <a:cs typeface="Calibri"/>
              <a:sym typeface="Calibri"/>
            </a:endParaRPr>
          </a:p>
        </p:txBody>
      </p:sp>
      <p:sp>
        <p:nvSpPr>
          <p:cNvPr id="137" name="Google Shape;137;p7"/>
          <p:cNvSpPr/>
          <p:nvPr/>
        </p:nvSpPr>
        <p:spPr>
          <a:xfrm>
            <a:off x="1143000" y="3134547"/>
            <a:ext cx="7829400" cy="3783600"/>
          </a:xfrm>
          <a:prstGeom prst="roundRect">
            <a:avLst>
              <a:gd fmla="val 5538"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1524000" y="3515547"/>
            <a:ext cx="2760600" cy="4809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1695450" y="3601272"/>
            <a:ext cx="25005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Art. 50 (2) · Provider</a:t>
            </a:r>
            <a:endParaRPr b="0" i="0" sz="1800" u="none" cap="none" strike="noStrike">
              <a:solidFill>
                <a:schemeClr val="dk1"/>
              </a:solidFill>
              <a:latin typeface="Calibri"/>
              <a:ea typeface="Calibri"/>
              <a:cs typeface="Calibri"/>
              <a:sym typeface="Calibri"/>
            </a:endParaRPr>
          </a:p>
        </p:txBody>
      </p:sp>
      <p:sp>
        <p:nvSpPr>
          <p:cNvPr id="140" name="Google Shape;140;p7"/>
          <p:cNvSpPr/>
          <p:nvPr/>
        </p:nvSpPr>
        <p:spPr>
          <a:xfrm>
            <a:off x="1524000" y="4225160"/>
            <a:ext cx="7774200" cy="4764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550"/>
              <a:buFont typeface="Manrope"/>
              <a:buNone/>
            </a:pPr>
            <a:r>
              <a:rPr b="1" i="0" lang="en-US" sz="2550" u="none" cap="none" strike="noStrike">
                <a:solidFill>
                  <a:srgbClr val="1D1D1F"/>
                </a:solidFill>
                <a:latin typeface="Manrope"/>
                <a:ea typeface="Manrope"/>
                <a:cs typeface="Manrope"/>
                <a:sym typeface="Manrope"/>
              </a:rPr>
              <a:t>Maschinenlesbar markieren</a:t>
            </a:r>
            <a:endParaRPr b="0" i="0" sz="2550" u="none" cap="none" strike="noStrike">
              <a:solidFill>
                <a:schemeClr val="dk1"/>
              </a:solidFill>
              <a:latin typeface="Calibri"/>
              <a:ea typeface="Calibri"/>
              <a:cs typeface="Calibri"/>
              <a:sym typeface="Calibri"/>
            </a:endParaRPr>
          </a:p>
        </p:txBody>
      </p:sp>
      <p:sp>
        <p:nvSpPr>
          <p:cNvPr id="141" name="Google Shape;141;p7"/>
          <p:cNvSpPr/>
          <p:nvPr/>
        </p:nvSpPr>
        <p:spPr>
          <a:xfrm>
            <a:off x="1524000" y="4796660"/>
            <a:ext cx="7279500" cy="10500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Anbieter markieren KI-Outputs technisch, z. B. mit Metadaten oder Wasserzeichen. Adressat: Maschinen und Plattformen.</a:t>
            </a:r>
            <a:endParaRPr b="0" i="0" sz="1800" u="none" cap="none" strike="noStrike">
              <a:solidFill>
                <a:schemeClr val="dk1"/>
              </a:solidFill>
              <a:latin typeface="Calibri"/>
              <a:ea typeface="Calibri"/>
              <a:cs typeface="Calibri"/>
              <a:sym typeface="Calibri"/>
            </a:endParaRPr>
          </a:p>
        </p:txBody>
      </p:sp>
      <p:sp>
        <p:nvSpPr>
          <p:cNvPr id="142" name="Google Shape;142;p7"/>
          <p:cNvSpPr/>
          <p:nvPr/>
        </p:nvSpPr>
        <p:spPr>
          <a:xfrm>
            <a:off x="1524000" y="6018092"/>
            <a:ext cx="4181100" cy="519000"/>
          </a:xfrm>
          <a:prstGeom prst="roundRect">
            <a:avLst>
              <a:gd fmla="val 22018" name="adj"/>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1714500" y="6122867"/>
            <a:ext cx="39255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1" i="0" lang="en-US" sz="1800" u="none" cap="none" strike="noStrike">
                <a:solidFill>
                  <a:srgbClr val="6E6E73"/>
                </a:solidFill>
                <a:latin typeface="Manrope"/>
                <a:ea typeface="Manrope"/>
                <a:cs typeface="Manrope"/>
                <a:sym typeface="Manrope"/>
              </a:rPr>
              <a:t>Karenz für Bestand bis 2. Dez 2026</a:t>
            </a:r>
            <a:endParaRPr b="0" i="0" sz="1800" u="none" cap="none" strike="noStrike">
              <a:solidFill>
                <a:schemeClr val="dk1"/>
              </a:solidFill>
              <a:latin typeface="Calibri"/>
              <a:ea typeface="Calibri"/>
              <a:cs typeface="Calibri"/>
              <a:sym typeface="Calibri"/>
            </a:endParaRPr>
          </a:p>
        </p:txBody>
      </p:sp>
      <p:sp>
        <p:nvSpPr>
          <p:cNvPr id="144" name="Google Shape;144;p7"/>
          <p:cNvSpPr/>
          <p:nvPr/>
        </p:nvSpPr>
        <p:spPr>
          <a:xfrm>
            <a:off x="9277350" y="3134547"/>
            <a:ext cx="7867800" cy="3783600"/>
          </a:xfrm>
          <a:prstGeom prst="roundRect">
            <a:avLst>
              <a:gd fmla="val 5538" name="adj"/>
            </a:avLst>
          </a:prstGeom>
          <a:solidFill>
            <a:srgbClr val="F4EFFA"/>
          </a:solidFill>
          <a:ln cap="flat" cmpd="sng" w="19050">
            <a:solidFill>
              <a:srgbClr val="E0D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9677400" y="3534597"/>
            <a:ext cx="2810400" cy="480900"/>
          </a:xfrm>
          <a:prstGeom prst="roundRect">
            <a:avLst>
              <a:gd fmla="val 50000" name="adj"/>
            </a:avLst>
          </a:prstGeom>
          <a:solidFill>
            <a:srgbClr val="2F18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9848850" y="3620322"/>
            <a:ext cx="25521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i="0" lang="en-US" sz="1800" u="none" cap="none" strike="noStrike">
                <a:solidFill>
                  <a:srgbClr val="FFFFFF"/>
                </a:solidFill>
                <a:latin typeface="Manrope"/>
                <a:ea typeface="Manrope"/>
                <a:cs typeface="Manrope"/>
                <a:sym typeface="Manrope"/>
              </a:rPr>
              <a:t>Art. 50 (4) · Deployer</a:t>
            </a:r>
            <a:endParaRPr b="0" i="0" sz="1800" u="none" cap="none" strike="noStrike">
              <a:solidFill>
                <a:schemeClr val="dk1"/>
              </a:solidFill>
              <a:latin typeface="Calibri"/>
              <a:ea typeface="Calibri"/>
              <a:cs typeface="Calibri"/>
              <a:sym typeface="Calibri"/>
            </a:endParaRPr>
          </a:p>
        </p:txBody>
      </p:sp>
      <p:sp>
        <p:nvSpPr>
          <p:cNvPr id="147" name="Google Shape;147;p7"/>
          <p:cNvSpPr/>
          <p:nvPr/>
        </p:nvSpPr>
        <p:spPr>
          <a:xfrm>
            <a:off x="9677400" y="4244210"/>
            <a:ext cx="7774200" cy="4764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550"/>
              <a:buFont typeface="Manrope"/>
              <a:buNone/>
            </a:pPr>
            <a:r>
              <a:rPr b="1" i="0" lang="en-US" sz="2550" u="none" cap="none" strike="noStrike">
                <a:solidFill>
                  <a:srgbClr val="1D1D1F"/>
                </a:solidFill>
                <a:latin typeface="Manrope"/>
                <a:ea typeface="Manrope"/>
                <a:cs typeface="Manrope"/>
                <a:sym typeface="Manrope"/>
              </a:rPr>
              <a:t>Sichtbar kennzeichnen</a:t>
            </a:r>
            <a:endParaRPr b="0" i="0" sz="2550" u="none" cap="none" strike="noStrike">
              <a:solidFill>
                <a:schemeClr val="dk1"/>
              </a:solidFill>
              <a:latin typeface="Calibri"/>
              <a:ea typeface="Calibri"/>
              <a:cs typeface="Calibri"/>
              <a:sym typeface="Calibri"/>
            </a:endParaRPr>
          </a:p>
        </p:txBody>
      </p:sp>
      <p:sp>
        <p:nvSpPr>
          <p:cNvPr id="148" name="Google Shape;148;p7"/>
          <p:cNvSpPr/>
          <p:nvPr/>
        </p:nvSpPr>
        <p:spPr>
          <a:xfrm>
            <a:off x="9677400" y="4815710"/>
            <a:ext cx="7279500" cy="10119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3A2F55"/>
              </a:buClr>
              <a:buSzPts val="1800"/>
              <a:buFont typeface="Manrope"/>
              <a:buNone/>
            </a:pPr>
            <a:r>
              <a:rPr b="0" i="0" lang="en-US" sz="1800" u="none" cap="none" strike="noStrike">
                <a:solidFill>
                  <a:srgbClr val="3A2F55"/>
                </a:solidFill>
                <a:latin typeface="Manrope"/>
                <a:ea typeface="Manrope"/>
                <a:cs typeface="Manrope"/>
                <a:sym typeface="Manrope"/>
              </a:rPr>
              <a:t>Deepfakes und KI-Texte zu Themen öffentlichen Interesses kennzeichnen. Für redaktionell geprüfte Texte gelten Ausnahmen.</a:t>
            </a:r>
            <a:endParaRPr b="0" i="0" sz="1800" u="none" cap="none" strike="noStrike">
              <a:solidFill>
                <a:schemeClr val="dk1"/>
              </a:solidFill>
              <a:latin typeface="Calibri"/>
              <a:ea typeface="Calibri"/>
              <a:cs typeface="Calibri"/>
              <a:sym typeface="Calibri"/>
            </a:endParaRPr>
          </a:p>
        </p:txBody>
      </p:sp>
      <p:sp>
        <p:nvSpPr>
          <p:cNvPr id="149" name="Google Shape;149;p7"/>
          <p:cNvSpPr/>
          <p:nvPr/>
        </p:nvSpPr>
        <p:spPr>
          <a:xfrm>
            <a:off x="9677400" y="5999042"/>
            <a:ext cx="3711600" cy="519000"/>
          </a:xfrm>
          <a:prstGeom prst="roundRect">
            <a:avLst>
              <a:gd fmla="val 22018" name="adj"/>
            </a:avLst>
          </a:prstGeom>
          <a:solidFill>
            <a:srgbClr val="C77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7"/>
          <p:cNvSpPr/>
          <p:nvPr/>
        </p:nvSpPr>
        <p:spPr>
          <a:xfrm>
            <a:off x="9867900" y="6103817"/>
            <a:ext cx="3441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i="0" lang="en-US" sz="1800" u="none" cap="none" strike="noStrike">
                <a:solidFill>
                  <a:srgbClr val="FFFFFF"/>
                </a:solidFill>
                <a:latin typeface="Manrope"/>
                <a:ea typeface="Manrope"/>
                <a:cs typeface="Manrope"/>
                <a:sym typeface="Manrope"/>
              </a:rPr>
              <a:t>Ab 2. Aug 2026 — ohne Karenz</a:t>
            </a:r>
            <a:endParaRPr b="0" i="0" sz="1800" u="none" cap="none" strike="noStrike">
              <a:solidFill>
                <a:schemeClr val="dk1"/>
              </a:solidFill>
              <a:latin typeface="Calibri"/>
              <a:ea typeface="Calibri"/>
              <a:cs typeface="Calibri"/>
              <a:sym typeface="Calibri"/>
            </a:endParaRPr>
          </a:p>
        </p:txBody>
      </p:sp>
      <p:sp>
        <p:nvSpPr>
          <p:cNvPr id="151" name="Google Shape;151;p7"/>
          <p:cNvSpPr/>
          <p:nvPr/>
        </p:nvSpPr>
        <p:spPr>
          <a:xfrm>
            <a:off x="1143000" y="7184905"/>
            <a:ext cx="16002000" cy="885900"/>
          </a:xfrm>
          <a:prstGeom prst="roundRect">
            <a:avLst>
              <a:gd fmla="val 19355" name="adj"/>
            </a:avLst>
          </a:prstGeom>
          <a:solidFill>
            <a:srgbClr val="FBF3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
          <p:cNvSpPr/>
          <p:nvPr/>
        </p:nvSpPr>
        <p:spPr>
          <a:xfrm>
            <a:off x="1524000" y="7451605"/>
            <a:ext cx="157200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77B1A"/>
              </a:buClr>
              <a:buSzPts val="2025"/>
              <a:buFont typeface="Manrope"/>
              <a:buNone/>
            </a:pPr>
            <a:r>
              <a:rPr b="1" i="0" lang="en-US" sz="2025" u="none" cap="none" strike="noStrike">
                <a:solidFill>
                  <a:srgbClr val="C77B1A"/>
                </a:solidFill>
                <a:latin typeface="Manrope"/>
                <a:ea typeface="Manrope"/>
                <a:cs typeface="Manrope"/>
                <a:sym typeface="Manrope"/>
              </a:rPr>
              <a:t>Die meisten KMU sind Deployer. </a:t>
            </a:r>
            <a:r>
              <a:rPr b="1" i="0" lang="en-US" sz="2025" u="none" cap="none" strike="noStrike">
                <a:solidFill>
                  <a:srgbClr val="7A5A14"/>
                </a:solidFill>
                <a:latin typeface="Manrope"/>
                <a:ea typeface="Manrope"/>
                <a:cs typeface="Manrope"/>
                <a:sym typeface="Manrope"/>
              </a:rPr>
              <a:t>Für erfasste Veröffentlichungen gilt die Kennzeichnung seit dem 2. August 2026 — ab Tag eins.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7"/>
        </a:solidFill>
      </p:bgPr>
    </p:bg>
    <p:spTree>
      <p:nvGrpSpPr>
        <p:cNvPr id="157" name="Shape 157"/>
        <p:cNvGrpSpPr/>
        <p:nvPr/>
      </p:nvGrpSpPr>
      <p:grpSpPr>
        <a:xfrm>
          <a:off x="0" y="0"/>
          <a:ext cx="0" cy="0"/>
          <a:chOff x="0" y="0"/>
          <a:chExt cx="0" cy="0"/>
        </a:xfrm>
      </p:grpSpPr>
      <p:pic>
        <p:nvPicPr>
          <p:cNvPr descr="preencoded.png" id="158" name="Google Shape;158;p8"/>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159" name="Google Shape;159;p8"/>
          <p:cNvSpPr/>
          <p:nvPr/>
        </p:nvSpPr>
        <p:spPr>
          <a:xfrm>
            <a:off x="1143000" y="8382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VERÖFFENTLICHT · 10. JUNI 2026</a:t>
            </a:r>
            <a:endParaRPr b="0" i="0" sz="1800" u="none" cap="none" strike="noStrike">
              <a:solidFill>
                <a:schemeClr val="dk1"/>
              </a:solidFill>
              <a:latin typeface="Calibri"/>
              <a:ea typeface="Calibri"/>
              <a:cs typeface="Calibri"/>
              <a:sym typeface="Calibri"/>
            </a:endParaRPr>
          </a:p>
        </p:txBody>
      </p:sp>
      <p:sp>
        <p:nvSpPr>
          <p:cNvPr id="160" name="Google Shape;160;p8"/>
          <p:cNvSpPr/>
          <p:nvPr/>
        </p:nvSpPr>
        <p:spPr>
          <a:xfrm>
            <a:off x="1143000" y="13001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Der Code of Practice</a:t>
            </a:r>
            <a:r>
              <a:rPr b="1" lang="en-US" sz="4500">
                <a:solidFill>
                  <a:srgbClr val="1D1D1F"/>
                </a:solidFill>
                <a:latin typeface="Manrope"/>
                <a:ea typeface="Manrope"/>
                <a:cs typeface="Manrope"/>
                <a:sym typeface="Manrope"/>
              </a:rPr>
              <a:t>:</a:t>
            </a:r>
            <a:r>
              <a:rPr b="1" i="0" lang="en-US" sz="4500" u="none" cap="none" strike="noStrike">
                <a:solidFill>
                  <a:srgbClr val="1D1D1F"/>
                </a:solidFill>
                <a:latin typeface="Manrope"/>
                <a:ea typeface="Manrope"/>
                <a:cs typeface="Manrope"/>
                <a:sym typeface="Manrope"/>
              </a:rPr>
              <a:t> die Roadmap für Art. 50</a:t>
            </a:r>
            <a:endParaRPr b="0" i="0" sz="4500" u="none" cap="none" strike="noStrike">
              <a:solidFill>
                <a:schemeClr val="dk1"/>
              </a:solidFill>
              <a:latin typeface="Calibri"/>
              <a:ea typeface="Calibri"/>
              <a:cs typeface="Calibri"/>
              <a:sym typeface="Calibri"/>
            </a:endParaRPr>
          </a:p>
        </p:txBody>
      </p:sp>
      <p:sp>
        <p:nvSpPr>
          <p:cNvPr id="161" name="Google Shape;161;p8"/>
          <p:cNvSpPr/>
          <p:nvPr/>
        </p:nvSpPr>
        <p:spPr>
          <a:xfrm>
            <a:off x="1143000" y="2123108"/>
            <a:ext cx="14127480" cy="792361"/>
          </a:xfrm>
          <a:prstGeom prst="rect">
            <a:avLst/>
          </a:prstGeom>
          <a:noFill/>
          <a:ln>
            <a:noFill/>
          </a:ln>
        </p:spPr>
        <p:txBody>
          <a:bodyPr anchorCtr="0" anchor="t" bIns="25400" lIns="25400" spcFirstLastPara="1" rIns="25400" wrap="square" tIns="25400">
            <a:normAutofit/>
          </a:bodyPr>
          <a:lstStyle/>
          <a:p>
            <a:pPr indent="0" lvl="0" marL="0" marR="0" rtl="0" algn="l">
              <a:lnSpc>
                <a:spcPct val="132000"/>
              </a:lnSpc>
              <a:spcBef>
                <a:spcPts val="0"/>
              </a:spcBef>
              <a:spcAft>
                <a:spcPts val="0"/>
              </a:spcAft>
              <a:buClr>
                <a:srgbClr val="1D1D1F"/>
              </a:buClr>
              <a:buSzPts val="2250"/>
              <a:buFont typeface="Manrope"/>
              <a:buNone/>
            </a:pPr>
            <a:r>
              <a:rPr b="0" i="0" lang="en-US" sz="2250" u="none" cap="none" strike="noStrike">
                <a:solidFill>
                  <a:srgbClr val="1D1D1F"/>
                </a:solidFill>
                <a:latin typeface="Manrope"/>
                <a:ea typeface="Manrope"/>
                <a:cs typeface="Manrope"/>
                <a:sym typeface="Manrope"/>
              </a:rPr>
              <a:t>Die EU-Kommission liefert die praktische Umsetzung: einen freiwilligen Kodex und drei standardisierte Icons für die sichtbare Kennzeichnung.</a:t>
            </a:r>
            <a:endParaRPr b="0" i="0" sz="2250" u="none" cap="none" strike="noStrike">
              <a:solidFill>
                <a:schemeClr val="dk1"/>
              </a:solidFill>
              <a:latin typeface="Calibri"/>
              <a:ea typeface="Calibri"/>
              <a:cs typeface="Calibri"/>
              <a:sym typeface="Calibri"/>
            </a:endParaRPr>
          </a:p>
        </p:txBody>
      </p:sp>
      <p:sp>
        <p:nvSpPr>
          <p:cNvPr id="162" name="Google Shape;162;p8"/>
          <p:cNvSpPr/>
          <p:nvPr/>
        </p:nvSpPr>
        <p:spPr>
          <a:xfrm>
            <a:off x="1143000" y="3296469"/>
            <a:ext cx="5181600" cy="3168848"/>
          </a:xfrm>
          <a:prstGeom prst="roundRect">
            <a:avLst>
              <a:gd fmla="val 661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1485900" y="4553769"/>
            <a:ext cx="1563194" cy="4286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Basic Icon</a:t>
            </a:r>
            <a:endParaRPr b="0" i="0" sz="2250" u="none" cap="none" strike="noStrike">
              <a:solidFill>
                <a:schemeClr val="dk1"/>
              </a:solidFill>
              <a:latin typeface="Calibri"/>
              <a:ea typeface="Calibri"/>
              <a:cs typeface="Calibri"/>
              <a:sym typeface="Calibri"/>
            </a:endParaRPr>
          </a:p>
        </p:txBody>
      </p:sp>
      <p:sp>
        <p:nvSpPr>
          <p:cNvPr id="164" name="Google Shape;164;p8"/>
          <p:cNvSpPr/>
          <p:nvPr/>
        </p:nvSpPr>
        <p:spPr>
          <a:xfrm>
            <a:off x="1485900" y="5039544"/>
            <a:ext cx="4630674" cy="67806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KI war an der Erstellung beteiligt — meist mit kurzem Klartext-Label kombiniert.</a:t>
            </a:r>
            <a:endParaRPr b="0" i="0" sz="1800" u="none" cap="none" strike="noStrike">
              <a:solidFill>
                <a:schemeClr val="dk1"/>
              </a:solidFill>
              <a:latin typeface="Calibri"/>
              <a:ea typeface="Calibri"/>
              <a:cs typeface="Calibri"/>
              <a:sym typeface="Calibri"/>
            </a:endParaRPr>
          </a:p>
        </p:txBody>
      </p:sp>
      <p:sp>
        <p:nvSpPr>
          <p:cNvPr id="165" name="Google Shape;165;p8"/>
          <p:cNvSpPr/>
          <p:nvPr/>
        </p:nvSpPr>
        <p:spPr>
          <a:xfrm>
            <a:off x="1485900" y="5812854"/>
            <a:ext cx="3509062"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z. B. „Stimme generiert mit …"</a:t>
            </a:r>
            <a:endParaRPr b="0" i="0" sz="1800" u="none" cap="none" strike="noStrike">
              <a:solidFill>
                <a:schemeClr val="dk1"/>
              </a:solidFill>
              <a:latin typeface="Calibri"/>
              <a:ea typeface="Calibri"/>
              <a:cs typeface="Calibri"/>
              <a:sym typeface="Calibri"/>
            </a:endParaRPr>
          </a:p>
        </p:txBody>
      </p:sp>
      <p:sp>
        <p:nvSpPr>
          <p:cNvPr id="166" name="Google Shape;166;p8"/>
          <p:cNvSpPr/>
          <p:nvPr/>
        </p:nvSpPr>
        <p:spPr>
          <a:xfrm>
            <a:off x="6553200" y="3296469"/>
            <a:ext cx="5181600" cy="3168848"/>
          </a:xfrm>
          <a:prstGeom prst="roundRect">
            <a:avLst>
              <a:gd fmla="val 661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6896100" y="4553769"/>
            <a:ext cx="2868870" cy="4286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Fully AI-Generated</a:t>
            </a:r>
            <a:endParaRPr b="0" i="0" sz="2250" u="none" cap="none" strike="noStrike">
              <a:solidFill>
                <a:schemeClr val="dk1"/>
              </a:solidFill>
              <a:latin typeface="Calibri"/>
              <a:ea typeface="Calibri"/>
              <a:cs typeface="Calibri"/>
              <a:sym typeface="Calibri"/>
            </a:endParaRPr>
          </a:p>
        </p:txBody>
      </p:sp>
      <p:sp>
        <p:nvSpPr>
          <p:cNvPr id="168" name="Google Shape;168;p8"/>
          <p:cNvSpPr/>
          <p:nvPr/>
        </p:nvSpPr>
        <p:spPr>
          <a:xfrm>
            <a:off x="6896100" y="5039544"/>
            <a:ext cx="4630674" cy="67806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Gesamter Inhalt ist KI-erzeugt, keine menschlichen Elemente.</a:t>
            </a:r>
            <a:endParaRPr b="0" i="0" sz="1800" u="none" cap="none" strike="noStrike">
              <a:solidFill>
                <a:schemeClr val="dk1"/>
              </a:solidFill>
              <a:latin typeface="Calibri"/>
              <a:ea typeface="Calibri"/>
              <a:cs typeface="Calibri"/>
              <a:sym typeface="Calibri"/>
            </a:endParaRPr>
          </a:p>
        </p:txBody>
      </p:sp>
      <p:sp>
        <p:nvSpPr>
          <p:cNvPr id="169" name="Google Shape;169;p8"/>
          <p:cNvSpPr/>
          <p:nvPr/>
        </p:nvSpPr>
        <p:spPr>
          <a:xfrm>
            <a:off x="6896100" y="5812854"/>
            <a:ext cx="2684778"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z. B. KI-Video, KI-Musik</a:t>
            </a:r>
            <a:endParaRPr b="0" i="0" sz="1800" u="none" cap="none" strike="noStrike">
              <a:solidFill>
                <a:schemeClr val="dk1"/>
              </a:solidFill>
              <a:latin typeface="Calibri"/>
              <a:ea typeface="Calibri"/>
              <a:cs typeface="Calibri"/>
              <a:sym typeface="Calibri"/>
            </a:endParaRPr>
          </a:p>
        </p:txBody>
      </p:sp>
      <p:sp>
        <p:nvSpPr>
          <p:cNvPr id="170" name="Google Shape;170;p8"/>
          <p:cNvSpPr/>
          <p:nvPr/>
        </p:nvSpPr>
        <p:spPr>
          <a:xfrm>
            <a:off x="11963400" y="3296469"/>
            <a:ext cx="5181600" cy="3168848"/>
          </a:xfrm>
          <a:prstGeom prst="roundRect">
            <a:avLst>
              <a:gd fmla="val 661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12306300" y="4553769"/>
            <a:ext cx="3161176" cy="4286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Partially AI-Modified</a:t>
            </a:r>
            <a:endParaRPr b="0" i="0" sz="2250" u="none" cap="none" strike="noStrike">
              <a:solidFill>
                <a:schemeClr val="dk1"/>
              </a:solidFill>
              <a:latin typeface="Calibri"/>
              <a:ea typeface="Calibri"/>
              <a:cs typeface="Calibri"/>
              <a:sym typeface="Calibri"/>
            </a:endParaRPr>
          </a:p>
        </p:txBody>
      </p:sp>
      <p:sp>
        <p:nvSpPr>
          <p:cNvPr id="172" name="Google Shape;172;p8"/>
          <p:cNvSpPr/>
          <p:nvPr/>
        </p:nvSpPr>
        <p:spPr>
          <a:xfrm>
            <a:off x="12306300" y="5039544"/>
            <a:ext cx="4630674" cy="67806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Bestehender, menschlich erstellter Inhalt wurde durch KI verändert.</a:t>
            </a:r>
            <a:endParaRPr b="0" i="0" sz="1800" u="none" cap="none" strike="noStrike">
              <a:solidFill>
                <a:schemeClr val="dk1"/>
              </a:solidFill>
              <a:latin typeface="Calibri"/>
              <a:ea typeface="Calibri"/>
              <a:cs typeface="Calibri"/>
              <a:sym typeface="Calibri"/>
            </a:endParaRPr>
          </a:p>
        </p:txBody>
      </p:sp>
      <p:sp>
        <p:nvSpPr>
          <p:cNvPr id="173" name="Google Shape;173;p8"/>
          <p:cNvSpPr/>
          <p:nvPr/>
        </p:nvSpPr>
        <p:spPr>
          <a:xfrm>
            <a:off x="12306300" y="5812854"/>
            <a:ext cx="371632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z. B. Gesichtstausch, Retusche</a:t>
            </a:r>
            <a:endParaRPr b="0" i="0" sz="1800" u="none" cap="none" strike="noStrike">
              <a:solidFill>
                <a:schemeClr val="dk1"/>
              </a:solidFill>
              <a:latin typeface="Calibri"/>
              <a:ea typeface="Calibri"/>
              <a:cs typeface="Calibri"/>
              <a:sym typeface="Calibri"/>
            </a:endParaRPr>
          </a:p>
        </p:txBody>
      </p:sp>
      <p:sp>
        <p:nvSpPr>
          <p:cNvPr id="174" name="Google Shape;174;p8"/>
          <p:cNvSpPr/>
          <p:nvPr/>
        </p:nvSpPr>
        <p:spPr>
          <a:xfrm>
            <a:off x="1143000" y="6732017"/>
            <a:ext cx="8830940" cy="1200150"/>
          </a:xfrm>
          <a:prstGeom prst="roundRect">
            <a:avLst>
              <a:gd fmla="val 14286" name="adj"/>
            </a:avLst>
          </a:prstGeom>
          <a:solidFill>
            <a:srgbClr val="F4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p:nvPr/>
        </p:nvSpPr>
        <p:spPr>
          <a:xfrm>
            <a:off x="1466850" y="6979667"/>
            <a:ext cx="8448168" cy="7429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025"/>
              <a:buFont typeface="Manrope"/>
              <a:buNone/>
            </a:pPr>
            <a:r>
              <a:rPr b="1" i="0" lang="en-US" sz="2025" u="none" cap="none" strike="noStrike">
                <a:solidFill>
                  <a:srgbClr val="2F1863"/>
                </a:solidFill>
                <a:latin typeface="Manrope"/>
                <a:ea typeface="Manrope"/>
                <a:cs typeface="Manrope"/>
                <a:sym typeface="Manrope"/>
              </a:rPr>
              <a:t>Freiwillig unterzeichnen: Die EU-Kommis</a:t>
            </a:r>
            <a:r>
              <a:rPr b="1" i="0" lang="en-US" sz="2025" u="none" cap="none" strike="noStrike">
                <a:solidFill>
                  <a:srgbClr val="3A2F55"/>
                </a:solidFill>
                <a:latin typeface="Manrope"/>
                <a:ea typeface="Manrope"/>
                <a:cs typeface="Manrope"/>
                <a:sym typeface="Manrope"/>
              </a:rPr>
              <a:t>sion erkennt den Kodex als Hilfsmittel zum Nachweis der Einhaltung von Art. 50 an.</a:t>
            </a:r>
            <a:endParaRPr b="0" i="0" sz="1200" u="none" cap="none" strike="noStrike">
              <a:solidFill>
                <a:schemeClr val="dk1"/>
              </a:solidFill>
              <a:latin typeface="Calibri"/>
              <a:ea typeface="Calibri"/>
              <a:cs typeface="Calibri"/>
              <a:sym typeface="Calibri"/>
            </a:endParaRPr>
          </a:p>
        </p:txBody>
      </p:sp>
      <p:sp>
        <p:nvSpPr>
          <p:cNvPr id="176" name="Google Shape;176;p8"/>
          <p:cNvSpPr/>
          <p:nvPr/>
        </p:nvSpPr>
        <p:spPr>
          <a:xfrm>
            <a:off x="10202540" y="6732017"/>
            <a:ext cx="6942460" cy="1200150"/>
          </a:xfrm>
          <a:prstGeom prst="roundRect">
            <a:avLst>
              <a:gd fmla="val 1428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10526390" y="6979667"/>
            <a:ext cx="6503034" cy="7429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2025"/>
              <a:buFont typeface="Manrope"/>
              <a:buNone/>
            </a:pPr>
            <a:r>
              <a:rPr b="1" i="0" lang="en-US" sz="2025" u="none" cap="none" strike="noStrike">
                <a:solidFill>
                  <a:srgbClr val="6E6E73"/>
                </a:solidFill>
                <a:latin typeface="Manrope"/>
                <a:ea typeface="Manrope"/>
                <a:cs typeface="Manrope"/>
                <a:sym typeface="Manrope"/>
              </a:rPr>
              <a:t>Icons kostenlos als SVG/PNG, in vier Varianten, ohne Attribution nutzbar.</a:t>
            </a:r>
            <a:endParaRPr b="0" i="0" sz="2025" u="none" cap="none" strike="noStrike">
              <a:solidFill>
                <a:schemeClr val="dk1"/>
              </a:solidFill>
              <a:latin typeface="Calibri"/>
              <a:ea typeface="Calibri"/>
              <a:cs typeface="Calibri"/>
              <a:sym typeface="Calibri"/>
            </a:endParaRPr>
          </a:p>
        </p:txBody>
      </p:sp>
      <p:pic>
        <p:nvPicPr>
          <p:cNvPr id="178" name="Google Shape;178;p8"/>
          <p:cNvPicPr preferRelativeResize="0"/>
          <p:nvPr/>
        </p:nvPicPr>
        <p:blipFill>
          <a:blip r:embed="rId4">
            <a:alphaModFix/>
          </a:blip>
          <a:stretch>
            <a:fillRect/>
          </a:stretch>
        </p:blipFill>
        <p:spPr>
          <a:xfrm>
            <a:off x="1219519" y="3526269"/>
            <a:ext cx="1187978" cy="792376"/>
          </a:xfrm>
          <a:prstGeom prst="rect">
            <a:avLst/>
          </a:prstGeom>
          <a:noFill/>
          <a:ln>
            <a:noFill/>
          </a:ln>
        </p:spPr>
      </p:pic>
      <p:pic>
        <p:nvPicPr>
          <p:cNvPr id="179" name="Google Shape;179;p8"/>
          <p:cNvPicPr preferRelativeResize="0"/>
          <p:nvPr/>
        </p:nvPicPr>
        <p:blipFill rotWithShape="1">
          <a:blip r:embed="rId5">
            <a:alphaModFix/>
          </a:blip>
          <a:srcRect b="27730" l="0" r="0" t="25922"/>
          <a:stretch/>
        </p:blipFill>
        <p:spPr>
          <a:xfrm>
            <a:off x="6555623" y="3489701"/>
            <a:ext cx="3161175" cy="977240"/>
          </a:xfrm>
          <a:prstGeom prst="rect">
            <a:avLst/>
          </a:prstGeom>
          <a:noFill/>
          <a:ln>
            <a:noFill/>
          </a:ln>
        </p:spPr>
      </p:pic>
      <p:pic>
        <p:nvPicPr>
          <p:cNvPr id="180" name="Google Shape;180;p8"/>
          <p:cNvPicPr preferRelativeResize="0"/>
          <p:nvPr/>
        </p:nvPicPr>
        <p:blipFill rotWithShape="1">
          <a:blip r:embed="rId6">
            <a:alphaModFix/>
          </a:blip>
          <a:srcRect b="28147" l="0" r="0" t="25505"/>
          <a:stretch/>
        </p:blipFill>
        <p:spPr>
          <a:xfrm>
            <a:off x="11963400" y="3445501"/>
            <a:ext cx="3161201" cy="977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7"/>
        </a:solidFill>
      </p:bgPr>
    </p:bg>
    <p:spTree>
      <p:nvGrpSpPr>
        <p:cNvPr id="185" name="Shape 185"/>
        <p:cNvGrpSpPr/>
        <p:nvPr/>
      </p:nvGrpSpPr>
      <p:grpSpPr>
        <a:xfrm>
          <a:off x="0" y="0"/>
          <a:ext cx="0" cy="0"/>
          <a:chOff x="0" y="0"/>
          <a:chExt cx="0" cy="0"/>
        </a:xfrm>
      </p:grpSpPr>
      <p:pic>
        <p:nvPicPr>
          <p:cNvPr descr="preencoded.png" id="186" name="Google Shape;186;p9"/>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187" name="Google Shape;187;p9"/>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ENTLASTUNG — MIT EINER AUSNAHME</a:t>
            </a:r>
            <a:endParaRPr b="0" i="0" sz="1800" u="none" cap="none" strike="noStrike">
              <a:solidFill>
                <a:schemeClr val="dk1"/>
              </a:solidFill>
              <a:latin typeface="Calibri"/>
              <a:ea typeface="Calibri"/>
              <a:cs typeface="Calibri"/>
              <a:sym typeface="Calibri"/>
            </a:endParaRPr>
          </a:p>
        </p:txBody>
      </p:sp>
      <p:sp>
        <p:nvSpPr>
          <p:cNvPr id="188" name="Google Shape;188;p9"/>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Die Omnibus-Verschiebung</a:t>
            </a:r>
            <a:endParaRPr b="0" i="0" sz="4500" u="none" cap="none" strike="noStrike">
              <a:solidFill>
                <a:schemeClr val="dk1"/>
              </a:solidFill>
              <a:latin typeface="Calibri"/>
              <a:ea typeface="Calibri"/>
              <a:cs typeface="Calibri"/>
              <a:sym typeface="Calibri"/>
            </a:endParaRPr>
          </a:p>
        </p:txBody>
      </p:sp>
      <p:sp>
        <p:nvSpPr>
          <p:cNvPr id="189" name="Google Shape;189;p9"/>
          <p:cNvSpPr/>
          <p:nvPr/>
        </p:nvSpPr>
        <p:spPr>
          <a:xfrm>
            <a:off x="1143000" y="2161208"/>
            <a:ext cx="14127480" cy="691753"/>
          </a:xfrm>
          <a:prstGeom prst="rect">
            <a:avLst/>
          </a:prstGeom>
          <a:noFill/>
          <a:ln>
            <a:noFill/>
          </a:ln>
        </p:spPr>
        <p:txBody>
          <a:bodyPr anchorCtr="0" anchor="t" bIns="25400" lIns="25400" spcFirstLastPara="1" rIns="25400" wrap="square" tIns="25400">
            <a:normAutofit/>
          </a:bodyPr>
          <a:lstStyle/>
          <a:p>
            <a:pPr indent="0" lvl="0" marL="0" marR="0" rtl="0" algn="l">
              <a:lnSpc>
                <a:spcPct val="132000"/>
              </a:lnSpc>
              <a:spcBef>
                <a:spcPts val="0"/>
              </a:spcBef>
              <a:spcAft>
                <a:spcPts val="0"/>
              </a:spcAft>
              <a:buClr>
                <a:srgbClr val="6E6E73"/>
              </a:buClr>
              <a:buSzPts val="1950"/>
              <a:buFont typeface="Manrope"/>
              <a:buNone/>
            </a:pPr>
            <a:r>
              <a:rPr b="0" i="0" lang="en-US" sz="1950" u="none" cap="none" strike="noStrike">
                <a:solidFill>
                  <a:srgbClr val="6E6E73"/>
                </a:solidFill>
                <a:latin typeface="Manrope"/>
                <a:ea typeface="Manrope"/>
                <a:cs typeface="Manrope"/>
                <a:sym typeface="Manrope"/>
              </a:rPr>
              <a:t>Der AI Omnibus ist seit 27. Juli 2026 in Kraft. Die Verschiebung ist rechtskräftig — Verordnung (EU) 2026/1744.</a:t>
            </a:r>
            <a:endParaRPr b="0" i="0" sz="1950" u="none" cap="none" strike="noStrike">
              <a:solidFill>
                <a:schemeClr val="dk1"/>
              </a:solidFill>
              <a:latin typeface="Calibri"/>
              <a:ea typeface="Calibri"/>
              <a:cs typeface="Calibri"/>
              <a:sym typeface="Calibri"/>
            </a:endParaRPr>
          </a:p>
        </p:txBody>
      </p:sp>
      <p:sp>
        <p:nvSpPr>
          <p:cNvPr id="190" name="Google Shape;190;p9"/>
          <p:cNvSpPr/>
          <p:nvPr/>
        </p:nvSpPr>
        <p:spPr>
          <a:xfrm>
            <a:off x="1143000" y="3616874"/>
            <a:ext cx="8576700" cy="4569000"/>
          </a:xfrm>
          <a:prstGeom prst="roundRect">
            <a:avLst>
              <a:gd fmla="val 500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p:nvPr/>
        </p:nvSpPr>
        <p:spPr>
          <a:xfrm>
            <a:off x="1600200" y="4074074"/>
            <a:ext cx="8428500" cy="3762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950"/>
              <a:buFont typeface="Manrope"/>
              <a:buNone/>
            </a:pPr>
            <a:r>
              <a:rPr b="1" i="0" lang="en-US" sz="1950" u="none" cap="none" strike="noStrike">
                <a:solidFill>
                  <a:srgbClr val="6E6E73"/>
                </a:solidFill>
                <a:latin typeface="Manrope"/>
                <a:ea typeface="Manrope"/>
                <a:cs typeface="Manrope"/>
                <a:sym typeface="Manrope"/>
              </a:rPr>
              <a:t>Hochrisiko-Pflichten verschoben</a:t>
            </a:r>
            <a:endParaRPr b="0" i="0" sz="1950" u="none" cap="none" strike="noStrike">
              <a:solidFill>
                <a:schemeClr val="dk1"/>
              </a:solidFill>
              <a:latin typeface="Calibri"/>
              <a:ea typeface="Calibri"/>
              <a:cs typeface="Calibri"/>
              <a:sym typeface="Calibri"/>
            </a:endParaRPr>
          </a:p>
        </p:txBody>
      </p:sp>
      <p:sp>
        <p:nvSpPr>
          <p:cNvPr id="192" name="Google Shape;192;p9"/>
          <p:cNvSpPr/>
          <p:nvPr/>
        </p:nvSpPr>
        <p:spPr>
          <a:xfrm>
            <a:off x="1600200" y="4678911"/>
            <a:ext cx="84285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1" i="0" lang="en-US" sz="1800" u="none" cap="none" strike="noStrike">
                <a:solidFill>
                  <a:srgbClr val="6E6E73"/>
                </a:solidFill>
                <a:latin typeface="Manrope"/>
                <a:ea typeface="Manrope"/>
                <a:cs typeface="Manrope"/>
                <a:sym typeface="Manrope"/>
              </a:rPr>
              <a:t>Annex III · Hochrisiko-KI</a:t>
            </a:r>
            <a:endParaRPr b="0" i="0" sz="1800" u="none" cap="none" strike="noStrike">
              <a:solidFill>
                <a:schemeClr val="dk1"/>
              </a:solidFill>
              <a:latin typeface="Calibri"/>
              <a:ea typeface="Calibri"/>
              <a:cs typeface="Calibri"/>
              <a:sym typeface="Calibri"/>
            </a:endParaRPr>
          </a:p>
        </p:txBody>
      </p:sp>
      <p:sp>
        <p:nvSpPr>
          <p:cNvPr id="193" name="Google Shape;193;p9"/>
          <p:cNvSpPr/>
          <p:nvPr/>
        </p:nvSpPr>
        <p:spPr>
          <a:xfrm>
            <a:off x="1600200" y="5026574"/>
            <a:ext cx="8428500" cy="609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3300"/>
              <a:buFont typeface="Manrope"/>
              <a:buNone/>
            </a:pPr>
            <a:r>
              <a:rPr b="1" i="0" lang="en-US" sz="3300" u="none" cap="none" strike="noStrike">
                <a:solidFill>
                  <a:srgbClr val="2F1863"/>
                </a:solidFill>
                <a:latin typeface="Manrope"/>
                <a:ea typeface="Manrope"/>
                <a:cs typeface="Manrope"/>
                <a:sym typeface="Manrope"/>
              </a:rPr>
              <a:t>2. Aug 2026 → 2. Dez 2027</a:t>
            </a:r>
            <a:endParaRPr b="0" i="0" sz="3300" u="none" cap="none" strike="noStrike">
              <a:solidFill>
                <a:schemeClr val="dk1"/>
              </a:solidFill>
              <a:latin typeface="Calibri"/>
              <a:ea typeface="Calibri"/>
              <a:cs typeface="Calibri"/>
              <a:sym typeface="Calibri"/>
            </a:endParaRPr>
          </a:p>
        </p:txBody>
      </p:sp>
      <p:sp>
        <p:nvSpPr>
          <p:cNvPr id="194" name="Google Shape;194;p9"/>
          <p:cNvSpPr/>
          <p:nvPr/>
        </p:nvSpPr>
        <p:spPr>
          <a:xfrm>
            <a:off x="1600200" y="5864774"/>
            <a:ext cx="84285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1" i="0" lang="en-US" sz="1800" u="none" cap="none" strike="noStrike">
                <a:solidFill>
                  <a:srgbClr val="6E6E73"/>
                </a:solidFill>
                <a:latin typeface="Manrope"/>
                <a:ea typeface="Manrope"/>
                <a:cs typeface="Manrope"/>
                <a:sym typeface="Manrope"/>
              </a:rPr>
              <a:t>Annex I · produkteingebettet</a:t>
            </a:r>
            <a:endParaRPr b="0" i="0" sz="1800" u="none" cap="none" strike="noStrike">
              <a:solidFill>
                <a:schemeClr val="dk1"/>
              </a:solidFill>
              <a:latin typeface="Calibri"/>
              <a:ea typeface="Calibri"/>
              <a:cs typeface="Calibri"/>
              <a:sym typeface="Calibri"/>
            </a:endParaRPr>
          </a:p>
        </p:txBody>
      </p:sp>
      <p:sp>
        <p:nvSpPr>
          <p:cNvPr id="195" name="Google Shape;195;p9"/>
          <p:cNvSpPr/>
          <p:nvPr/>
        </p:nvSpPr>
        <p:spPr>
          <a:xfrm>
            <a:off x="1600200" y="6212436"/>
            <a:ext cx="8428500" cy="609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3300"/>
              <a:buFont typeface="Manrope"/>
              <a:buNone/>
            </a:pPr>
            <a:r>
              <a:rPr b="1" i="0" lang="en-US" sz="3300" u="none" cap="none" strike="noStrike">
                <a:solidFill>
                  <a:srgbClr val="2F1863"/>
                </a:solidFill>
                <a:latin typeface="Manrope"/>
                <a:ea typeface="Manrope"/>
                <a:cs typeface="Manrope"/>
                <a:sym typeface="Manrope"/>
              </a:rPr>
              <a:t>2. Aug 2027 → 2. Aug 2028</a:t>
            </a:r>
            <a:endParaRPr b="0" i="0" sz="3300" u="none" cap="none" strike="noStrike">
              <a:solidFill>
                <a:schemeClr val="dk1"/>
              </a:solidFill>
              <a:latin typeface="Calibri"/>
              <a:ea typeface="Calibri"/>
              <a:cs typeface="Calibri"/>
              <a:sym typeface="Calibri"/>
            </a:endParaRPr>
          </a:p>
        </p:txBody>
      </p:sp>
      <p:sp>
        <p:nvSpPr>
          <p:cNvPr id="196" name="Google Shape;196;p9"/>
          <p:cNvSpPr/>
          <p:nvPr/>
        </p:nvSpPr>
        <p:spPr>
          <a:xfrm>
            <a:off x="1600200" y="7088736"/>
            <a:ext cx="7892100" cy="678000"/>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Grund: harmonisierte Standards und Prüfstellen sind noch nicht rechtzeitig verfügbar.</a:t>
            </a:r>
            <a:endParaRPr b="0" i="0" sz="1800" u="none" cap="none" strike="noStrike">
              <a:solidFill>
                <a:schemeClr val="dk1"/>
              </a:solidFill>
              <a:latin typeface="Calibri"/>
              <a:ea typeface="Calibri"/>
              <a:cs typeface="Calibri"/>
              <a:sym typeface="Calibri"/>
            </a:endParaRPr>
          </a:p>
        </p:txBody>
      </p:sp>
      <p:sp>
        <p:nvSpPr>
          <p:cNvPr id="197" name="Google Shape;197;p9"/>
          <p:cNvSpPr/>
          <p:nvPr/>
        </p:nvSpPr>
        <p:spPr>
          <a:xfrm>
            <a:off x="10100742" y="3616874"/>
            <a:ext cx="7044300" cy="4569000"/>
          </a:xfrm>
          <a:prstGeom prst="roundRect">
            <a:avLst>
              <a:gd fmla="val 5003" name="adj"/>
            </a:avLst>
          </a:prstGeom>
          <a:solidFill>
            <a:srgbClr val="F4EF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9"/>
          <p:cNvSpPr/>
          <p:nvPr/>
        </p:nvSpPr>
        <p:spPr>
          <a:xfrm>
            <a:off x="10557942" y="4779445"/>
            <a:ext cx="6742800" cy="4764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550"/>
              <a:buFont typeface="Manrope"/>
              <a:buNone/>
            </a:pPr>
            <a:r>
              <a:rPr b="1" i="0" lang="en-US" sz="2550" u="none" cap="none" strike="noStrike">
                <a:solidFill>
                  <a:srgbClr val="2F1863"/>
                </a:solidFill>
                <a:latin typeface="Manrope"/>
                <a:ea typeface="Manrope"/>
                <a:cs typeface="Manrope"/>
                <a:sym typeface="Manrope"/>
              </a:rPr>
              <a:t>Aber: Art. 50 bleibt.</a:t>
            </a:r>
            <a:endParaRPr b="0" i="0" sz="2550" u="none" cap="none" strike="noStrike">
              <a:solidFill>
                <a:schemeClr val="dk1"/>
              </a:solidFill>
              <a:latin typeface="Calibri"/>
              <a:ea typeface="Calibri"/>
              <a:cs typeface="Calibri"/>
              <a:sym typeface="Calibri"/>
            </a:endParaRPr>
          </a:p>
        </p:txBody>
      </p:sp>
      <p:sp>
        <p:nvSpPr>
          <p:cNvPr id="199" name="Google Shape;199;p9"/>
          <p:cNvSpPr/>
          <p:nvPr/>
        </p:nvSpPr>
        <p:spPr>
          <a:xfrm>
            <a:off x="10557942" y="5408095"/>
            <a:ext cx="6313800" cy="784800"/>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3A2F55"/>
              </a:buClr>
              <a:buSzPts val="2100"/>
              <a:buFont typeface="Manrope"/>
              <a:buNone/>
            </a:pPr>
            <a:r>
              <a:rPr b="0" i="0" lang="en-US" sz="2100" u="none" cap="none" strike="noStrike">
                <a:solidFill>
                  <a:srgbClr val="3A2F55"/>
                </a:solidFill>
                <a:latin typeface="Manrope"/>
                <a:ea typeface="Manrope"/>
                <a:cs typeface="Manrope"/>
                <a:sym typeface="Manrope"/>
              </a:rPr>
              <a:t>Die Transparenzpflichten gelten unverändert ab </a:t>
            </a:r>
            <a:r>
              <a:rPr b="1" i="0" lang="en-US" sz="2100" u="none" cap="none" strike="noStrike">
                <a:solidFill>
                  <a:srgbClr val="3A2F55"/>
                </a:solidFill>
                <a:latin typeface="Manrope"/>
                <a:ea typeface="Manrope"/>
                <a:cs typeface="Manrope"/>
                <a:sym typeface="Manrope"/>
              </a:rPr>
              <a:t>2. August 2026 </a:t>
            </a:r>
            <a:r>
              <a:rPr b="0" i="0" lang="en-US" sz="2100" u="none" cap="none" strike="noStrike">
                <a:solidFill>
                  <a:srgbClr val="3A2F55"/>
                </a:solidFill>
                <a:latin typeface="Manrope"/>
                <a:ea typeface="Manrope"/>
                <a:cs typeface="Manrope"/>
                <a:sym typeface="Manrope"/>
              </a:rPr>
              <a:t>— nicht erst 2027.</a:t>
            </a:r>
            <a:endParaRPr b="0" i="0" sz="2100" u="none" cap="none" strike="noStrike">
              <a:solidFill>
                <a:schemeClr val="dk1"/>
              </a:solidFill>
              <a:latin typeface="Calibri"/>
              <a:ea typeface="Calibri"/>
              <a:cs typeface="Calibri"/>
              <a:sym typeface="Calibri"/>
            </a:endParaRPr>
          </a:p>
        </p:txBody>
      </p:sp>
      <p:sp>
        <p:nvSpPr>
          <p:cNvPr id="200" name="Google Shape;200;p9"/>
          <p:cNvSpPr/>
          <p:nvPr/>
        </p:nvSpPr>
        <p:spPr>
          <a:xfrm>
            <a:off x="10557942" y="6383365"/>
            <a:ext cx="6313800" cy="678000"/>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Wer auf den Omnibus hört und glaubt, man habe Zeit bis 2027, irrt.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5" name="Shape 205"/>
        <p:cNvGrpSpPr/>
        <p:nvPr/>
      </p:nvGrpSpPr>
      <p:grpSpPr>
        <a:xfrm>
          <a:off x="0" y="0"/>
          <a:ext cx="0" cy="0"/>
          <a:chOff x="0" y="0"/>
          <a:chExt cx="0" cy="0"/>
        </a:xfrm>
      </p:grpSpPr>
      <p:pic>
        <p:nvPicPr>
          <p:cNvPr descr="preencoded.png" id="206" name="Google Shape;206;p10"/>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207" name="Google Shape;207;p10"/>
          <p:cNvSpPr/>
          <p:nvPr/>
        </p:nvSpPr>
        <p:spPr>
          <a:xfrm>
            <a:off x="1047750" y="914400"/>
            <a:ext cx="1781175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FAHRPLAN</a:t>
            </a:r>
            <a:endParaRPr b="0" i="0" sz="1800" u="none" cap="none" strike="noStrike">
              <a:solidFill>
                <a:schemeClr val="dk1"/>
              </a:solidFill>
              <a:latin typeface="Calibri"/>
              <a:ea typeface="Calibri"/>
              <a:cs typeface="Calibri"/>
              <a:sym typeface="Calibri"/>
            </a:endParaRPr>
          </a:p>
        </p:txBody>
      </p:sp>
      <p:sp>
        <p:nvSpPr>
          <p:cNvPr id="208" name="Google Shape;208;p10"/>
          <p:cNvSpPr/>
          <p:nvPr/>
        </p:nvSpPr>
        <p:spPr>
          <a:xfrm>
            <a:off x="1047750" y="1376363"/>
            <a:ext cx="1781175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Der Zeitstrahl auf einen Blick</a:t>
            </a:r>
            <a:endParaRPr b="0" i="0" sz="4500" u="none" cap="none" strike="noStrike">
              <a:solidFill>
                <a:schemeClr val="dk1"/>
              </a:solidFill>
              <a:latin typeface="Calibri"/>
              <a:ea typeface="Calibri"/>
              <a:cs typeface="Calibri"/>
              <a:sym typeface="Calibri"/>
            </a:endParaRPr>
          </a:p>
        </p:txBody>
      </p:sp>
      <p:sp>
        <p:nvSpPr>
          <p:cNvPr id="209" name="Google Shape;209;p10"/>
          <p:cNvSpPr/>
          <p:nvPr/>
        </p:nvSpPr>
        <p:spPr>
          <a:xfrm>
            <a:off x="1047750" y="4204540"/>
            <a:ext cx="16192500" cy="19200"/>
          </a:xfrm>
          <a:prstGeom prst="rect">
            <a:avLst/>
          </a:prstGeom>
          <a:solidFill>
            <a:srgbClr val="D2D2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0"/>
          <p:cNvSpPr/>
          <p:nvPr/>
        </p:nvSpPr>
        <p:spPr>
          <a:xfrm>
            <a:off x="1493565" y="3242515"/>
            <a:ext cx="11325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Aug 2024</a:t>
            </a:r>
            <a:endParaRPr b="0" i="0" sz="1800" u="none" cap="none" strike="noStrike">
              <a:solidFill>
                <a:schemeClr val="dk1"/>
              </a:solidFill>
              <a:latin typeface="Calibri"/>
              <a:ea typeface="Calibri"/>
              <a:cs typeface="Calibri"/>
              <a:sym typeface="Calibri"/>
            </a:endParaRPr>
          </a:p>
        </p:txBody>
      </p:sp>
      <p:sp>
        <p:nvSpPr>
          <p:cNvPr id="211" name="Google Shape;211;p10"/>
          <p:cNvSpPr/>
          <p:nvPr/>
        </p:nvSpPr>
        <p:spPr>
          <a:xfrm>
            <a:off x="1955006" y="4004515"/>
            <a:ext cx="209700" cy="209700"/>
          </a:xfrm>
          <a:prstGeom prst="ellipse">
            <a:avLst/>
          </a:prstGeom>
          <a:solidFill>
            <a:srgbClr val="B0B0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p:nvPr/>
        </p:nvSpPr>
        <p:spPr>
          <a:xfrm>
            <a:off x="1253263" y="4442665"/>
            <a:ext cx="1613100" cy="316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AI Act in Kraft</a:t>
            </a:r>
            <a:endParaRPr b="0" i="0" sz="1800" u="none" cap="none" strike="noStrike">
              <a:solidFill>
                <a:schemeClr val="dk1"/>
              </a:solidFill>
              <a:latin typeface="Calibri"/>
              <a:ea typeface="Calibri"/>
              <a:cs typeface="Calibri"/>
              <a:sym typeface="Calibri"/>
            </a:endParaRPr>
          </a:p>
        </p:txBody>
      </p:sp>
      <p:sp>
        <p:nvSpPr>
          <p:cNvPr id="213" name="Google Shape;213;p10"/>
          <p:cNvSpPr/>
          <p:nvPr/>
        </p:nvSpPr>
        <p:spPr>
          <a:xfrm>
            <a:off x="3540696" y="3242515"/>
            <a:ext cx="10863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Feb 2025</a:t>
            </a:r>
            <a:endParaRPr b="0" i="0" sz="1800" u="none" cap="none" strike="noStrike">
              <a:solidFill>
                <a:schemeClr val="dk1"/>
              </a:solidFill>
              <a:latin typeface="Calibri"/>
              <a:ea typeface="Calibri"/>
              <a:cs typeface="Calibri"/>
              <a:sym typeface="Calibri"/>
            </a:endParaRPr>
          </a:p>
        </p:txBody>
      </p:sp>
      <p:sp>
        <p:nvSpPr>
          <p:cNvPr id="214" name="Google Shape;214;p10"/>
          <p:cNvSpPr/>
          <p:nvPr/>
        </p:nvSpPr>
        <p:spPr>
          <a:xfrm>
            <a:off x="3979069" y="4004515"/>
            <a:ext cx="209700" cy="209700"/>
          </a:xfrm>
          <a:prstGeom prst="ellipse">
            <a:avLst/>
          </a:prstGeom>
          <a:solidFill>
            <a:srgbClr val="30A4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0"/>
          <p:cNvSpPr/>
          <p:nvPr/>
        </p:nvSpPr>
        <p:spPr>
          <a:xfrm>
            <a:off x="3164681" y="4442665"/>
            <a:ext cx="1838400" cy="595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Verbote + KI-Kompetenz</a:t>
            </a:r>
            <a:endParaRPr b="0" i="0" sz="1800" u="none" cap="none" strike="noStrike">
              <a:solidFill>
                <a:schemeClr val="dk1"/>
              </a:solidFill>
              <a:latin typeface="Calibri"/>
              <a:ea typeface="Calibri"/>
              <a:cs typeface="Calibri"/>
              <a:sym typeface="Calibri"/>
            </a:endParaRPr>
          </a:p>
        </p:txBody>
      </p:sp>
      <p:sp>
        <p:nvSpPr>
          <p:cNvPr id="216" name="Google Shape;216;p10"/>
          <p:cNvSpPr/>
          <p:nvPr/>
        </p:nvSpPr>
        <p:spPr>
          <a:xfrm>
            <a:off x="5542359" y="3242515"/>
            <a:ext cx="11310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Aug 2025</a:t>
            </a:r>
            <a:endParaRPr b="0" i="0" sz="1800" u="none" cap="none" strike="noStrike">
              <a:solidFill>
                <a:schemeClr val="dk1"/>
              </a:solidFill>
              <a:latin typeface="Calibri"/>
              <a:ea typeface="Calibri"/>
              <a:cs typeface="Calibri"/>
              <a:sym typeface="Calibri"/>
            </a:endParaRPr>
          </a:p>
        </p:txBody>
      </p:sp>
      <p:sp>
        <p:nvSpPr>
          <p:cNvPr id="217" name="Google Shape;217;p10"/>
          <p:cNvSpPr/>
          <p:nvPr/>
        </p:nvSpPr>
        <p:spPr>
          <a:xfrm>
            <a:off x="6003131" y="4004515"/>
            <a:ext cx="209700" cy="209700"/>
          </a:xfrm>
          <a:prstGeom prst="ellipse">
            <a:avLst/>
          </a:prstGeom>
          <a:solidFill>
            <a:srgbClr val="30A4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0"/>
          <p:cNvSpPr/>
          <p:nvPr/>
        </p:nvSpPr>
        <p:spPr>
          <a:xfrm>
            <a:off x="5188744" y="4442665"/>
            <a:ext cx="1838400" cy="595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GPAI + Governance</a:t>
            </a:r>
            <a:endParaRPr b="0" i="0" sz="1800" u="none" cap="none" strike="noStrike">
              <a:solidFill>
                <a:schemeClr val="dk1"/>
              </a:solidFill>
              <a:latin typeface="Calibri"/>
              <a:ea typeface="Calibri"/>
              <a:cs typeface="Calibri"/>
              <a:sym typeface="Calibri"/>
            </a:endParaRPr>
          </a:p>
        </p:txBody>
      </p:sp>
      <p:sp>
        <p:nvSpPr>
          <p:cNvPr id="219" name="Google Shape;219;p10"/>
          <p:cNvSpPr/>
          <p:nvPr/>
        </p:nvSpPr>
        <p:spPr>
          <a:xfrm>
            <a:off x="7585770" y="3242515"/>
            <a:ext cx="10923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Juli 2026</a:t>
            </a:r>
            <a:endParaRPr b="0" i="0" sz="1800" u="none" cap="none" strike="noStrike">
              <a:solidFill>
                <a:schemeClr val="dk1"/>
              </a:solidFill>
              <a:latin typeface="Calibri"/>
              <a:ea typeface="Calibri"/>
              <a:cs typeface="Calibri"/>
              <a:sym typeface="Calibri"/>
            </a:endParaRPr>
          </a:p>
        </p:txBody>
      </p:sp>
      <p:sp>
        <p:nvSpPr>
          <p:cNvPr id="220" name="Google Shape;220;p10"/>
          <p:cNvSpPr/>
          <p:nvPr/>
        </p:nvSpPr>
        <p:spPr>
          <a:xfrm>
            <a:off x="8017669" y="3994990"/>
            <a:ext cx="228600" cy="228600"/>
          </a:xfrm>
          <a:prstGeom prst="ellipse">
            <a:avLst/>
          </a:prstGeom>
          <a:solidFill>
            <a:srgbClr val="2F1863"/>
          </a:solidFill>
          <a:ln>
            <a:noFill/>
          </a:ln>
          <a:effectLst>
            <a:outerShdw blurRad="101600" rotWithShape="0" algn="bl" dir="16200000" dist="50800">
              <a:srgbClr val="2F1863">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0"/>
          <p:cNvSpPr/>
          <p:nvPr/>
        </p:nvSpPr>
        <p:spPr>
          <a:xfrm>
            <a:off x="7750969" y="4442665"/>
            <a:ext cx="762000" cy="316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Omnibus in Kraft</a:t>
            </a:r>
            <a:endParaRPr b="0" i="0" sz="1800" u="none" cap="none" strike="noStrike">
              <a:solidFill>
                <a:schemeClr val="dk1"/>
              </a:solidFill>
              <a:latin typeface="Calibri"/>
              <a:ea typeface="Calibri"/>
              <a:cs typeface="Calibri"/>
              <a:sym typeface="Calibri"/>
            </a:endParaRPr>
          </a:p>
        </p:txBody>
      </p:sp>
      <p:sp>
        <p:nvSpPr>
          <p:cNvPr id="222" name="Google Shape;222;p10"/>
          <p:cNvSpPr/>
          <p:nvPr/>
        </p:nvSpPr>
        <p:spPr>
          <a:xfrm>
            <a:off x="9586764" y="3242515"/>
            <a:ext cx="11385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Aug 2026</a:t>
            </a:r>
            <a:endParaRPr b="0" i="0" sz="1800" u="none" cap="none" strike="noStrike">
              <a:solidFill>
                <a:schemeClr val="dk1"/>
              </a:solidFill>
              <a:latin typeface="Calibri"/>
              <a:ea typeface="Calibri"/>
              <a:cs typeface="Calibri"/>
              <a:sym typeface="Calibri"/>
            </a:endParaRPr>
          </a:p>
        </p:txBody>
      </p:sp>
      <p:sp>
        <p:nvSpPr>
          <p:cNvPr id="223" name="Google Shape;223;p10"/>
          <p:cNvSpPr/>
          <p:nvPr/>
        </p:nvSpPr>
        <p:spPr>
          <a:xfrm>
            <a:off x="10051256" y="4004515"/>
            <a:ext cx="209700" cy="209700"/>
          </a:xfrm>
          <a:prstGeom prst="ellipse">
            <a:avLst/>
          </a:prstGeom>
          <a:solidFill>
            <a:srgbClr val="E88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9236869" y="4442665"/>
            <a:ext cx="1838400" cy="595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Transparenz (Art. 50)</a:t>
            </a:r>
            <a:endParaRPr b="0" i="0" sz="1800" u="none" cap="none" strike="noStrike">
              <a:solidFill>
                <a:schemeClr val="dk1"/>
              </a:solidFill>
              <a:latin typeface="Calibri"/>
              <a:ea typeface="Calibri"/>
              <a:cs typeface="Calibri"/>
              <a:sym typeface="Calibri"/>
            </a:endParaRPr>
          </a:p>
        </p:txBody>
      </p:sp>
      <p:sp>
        <p:nvSpPr>
          <p:cNvPr id="225" name="Google Shape;225;p10"/>
          <p:cNvSpPr/>
          <p:nvPr/>
        </p:nvSpPr>
        <p:spPr>
          <a:xfrm>
            <a:off x="11621095" y="3242515"/>
            <a:ext cx="11181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Dez 2026</a:t>
            </a:r>
            <a:endParaRPr b="0" i="0" sz="1800" u="none" cap="none" strike="noStrike">
              <a:solidFill>
                <a:schemeClr val="dk1"/>
              </a:solidFill>
              <a:latin typeface="Calibri"/>
              <a:ea typeface="Calibri"/>
              <a:cs typeface="Calibri"/>
              <a:sym typeface="Calibri"/>
            </a:endParaRPr>
          </a:p>
        </p:txBody>
      </p:sp>
      <p:sp>
        <p:nvSpPr>
          <p:cNvPr id="226" name="Google Shape;226;p10"/>
          <p:cNvSpPr/>
          <p:nvPr/>
        </p:nvSpPr>
        <p:spPr>
          <a:xfrm>
            <a:off x="12075319" y="4004515"/>
            <a:ext cx="209700" cy="209700"/>
          </a:xfrm>
          <a:prstGeom prst="ellipse">
            <a:avLst/>
          </a:prstGeom>
          <a:solidFill>
            <a:srgbClr val="E88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0"/>
          <p:cNvSpPr/>
          <p:nvPr/>
        </p:nvSpPr>
        <p:spPr>
          <a:xfrm>
            <a:off x="11260931" y="4442665"/>
            <a:ext cx="1838400" cy="595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Watermarking-Karenz</a:t>
            </a:r>
            <a:endParaRPr b="0" i="0" sz="1800" u="none" cap="none" strike="noStrike">
              <a:solidFill>
                <a:schemeClr val="dk1"/>
              </a:solidFill>
              <a:latin typeface="Calibri"/>
              <a:ea typeface="Calibri"/>
              <a:cs typeface="Calibri"/>
              <a:sym typeface="Calibri"/>
            </a:endParaRPr>
          </a:p>
        </p:txBody>
      </p:sp>
      <p:sp>
        <p:nvSpPr>
          <p:cNvPr id="228" name="Google Shape;228;p10"/>
          <p:cNvSpPr/>
          <p:nvPr/>
        </p:nvSpPr>
        <p:spPr>
          <a:xfrm>
            <a:off x="13654088" y="3242515"/>
            <a:ext cx="11001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Dez 2027</a:t>
            </a:r>
            <a:endParaRPr b="0" i="0" sz="1800" u="none" cap="none" strike="noStrike">
              <a:solidFill>
                <a:schemeClr val="dk1"/>
              </a:solidFill>
              <a:latin typeface="Calibri"/>
              <a:ea typeface="Calibri"/>
              <a:cs typeface="Calibri"/>
              <a:sym typeface="Calibri"/>
            </a:endParaRPr>
          </a:p>
        </p:txBody>
      </p:sp>
      <p:sp>
        <p:nvSpPr>
          <p:cNvPr id="229" name="Google Shape;229;p10"/>
          <p:cNvSpPr/>
          <p:nvPr/>
        </p:nvSpPr>
        <p:spPr>
          <a:xfrm>
            <a:off x="14099381" y="4004515"/>
            <a:ext cx="209700" cy="209700"/>
          </a:xfrm>
          <a:prstGeom prst="ellipse">
            <a:avLst/>
          </a:prstGeom>
          <a:solidFill>
            <a:srgbClr val="8B6F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0"/>
          <p:cNvSpPr/>
          <p:nvPr/>
        </p:nvSpPr>
        <p:spPr>
          <a:xfrm>
            <a:off x="13284994" y="4442665"/>
            <a:ext cx="1838400" cy="595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Hochrisiko Annex III</a:t>
            </a:r>
            <a:endParaRPr b="0" i="0" sz="1800" u="none" cap="none" strike="noStrike">
              <a:solidFill>
                <a:schemeClr val="dk1"/>
              </a:solidFill>
              <a:latin typeface="Calibri"/>
              <a:ea typeface="Calibri"/>
              <a:cs typeface="Calibri"/>
              <a:sym typeface="Calibri"/>
            </a:endParaRPr>
          </a:p>
        </p:txBody>
      </p:sp>
      <p:sp>
        <p:nvSpPr>
          <p:cNvPr id="231" name="Google Shape;231;p10"/>
          <p:cNvSpPr/>
          <p:nvPr/>
        </p:nvSpPr>
        <p:spPr>
          <a:xfrm>
            <a:off x="15658802" y="3242515"/>
            <a:ext cx="1138800" cy="8001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Aug 2028</a:t>
            </a:r>
            <a:endParaRPr b="0" i="0" sz="1800" u="none" cap="none" strike="noStrike">
              <a:solidFill>
                <a:schemeClr val="dk1"/>
              </a:solidFill>
              <a:latin typeface="Calibri"/>
              <a:ea typeface="Calibri"/>
              <a:cs typeface="Calibri"/>
              <a:sym typeface="Calibri"/>
            </a:endParaRPr>
          </a:p>
        </p:txBody>
      </p:sp>
      <p:sp>
        <p:nvSpPr>
          <p:cNvPr id="232" name="Google Shape;232;p10"/>
          <p:cNvSpPr/>
          <p:nvPr/>
        </p:nvSpPr>
        <p:spPr>
          <a:xfrm>
            <a:off x="16123444" y="4004515"/>
            <a:ext cx="209700" cy="209700"/>
          </a:xfrm>
          <a:prstGeom prst="ellipse">
            <a:avLst/>
          </a:prstGeom>
          <a:solidFill>
            <a:srgbClr val="8B6F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0"/>
          <p:cNvSpPr/>
          <p:nvPr/>
        </p:nvSpPr>
        <p:spPr>
          <a:xfrm>
            <a:off x="15309056" y="4442665"/>
            <a:ext cx="1838400" cy="595800"/>
          </a:xfrm>
          <a:prstGeom prst="rect">
            <a:avLst/>
          </a:prstGeom>
          <a:noFill/>
          <a:ln>
            <a:noFill/>
          </a:ln>
        </p:spPr>
        <p:txBody>
          <a:bodyPr anchorCtr="0" anchor="t" bIns="25400" lIns="25400" spcFirstLastPara="1" rIns="25400" wrap="square" tIns="25400">
            <a:normAutofit/>
          </a:bodyPr>
          <a:lstStyle/>
          <a:p>
            <a:pPr indent="0" lvl="0" marL="0" marR="0" rtl="0" algn="ctr">
              <a:lnSpc>
                <a:spcPct val="122000"/>
              </a:lnSpc>
              <a:spcBef>
                <a:spcPts val="0"/>
              </a:spcBef>
              <a:spcAft>
                <a:spcPts val="0"/>
              </a:spcAft>
              <a:buClr>
                <a:srgbClr val="1D1D1F"/>
              </a:buClr>
              <a:buSzPts val="1800"/>
              <a:buFont typeface="Manrope"/>
              <a:buNone/>
            </a:pPr>
            <a:r>
              <a:rPr b="1" i="0" lang="en-US" sz="1800" u="none" cap="none" strike="noStrike">
                <a:solidFill>
                  <a:srgbClr val="1D1D1F"/>
                </a:solidFill>
                <a:latin typeface="Manrope"/>
                <a:ea typeface="Manrope"/>
                <a:cs typeface="Manrope"/>
                <a:sym typeface="Manrope"/>
              </a:rPr>
              <a:t>Hochrisiko Annex I</a:t>
            </a:r>
            <a:endParaRPr b="0" i="0" sz="1800" u="none" cap="none" strike="noStrike">
              <a:solidFill>
                <a:schemeClr val="dk1"/>
              </a:solidFill>
              <a:latin typeface="Calibri"/>
              <a:ea typeface="Calibri"/>
              <a:cs typeface="Calibri"/>
              <a:sym typeface="Calibri"/>
            </a:endParaRPr>
          </a:p>
        </p:txBody>
      </p:sp>
      <p:sp>
        <p:nvSpPr>
          <p:cNvPr id="234" name="Google Shape;234;p10"/>
          <p:cNvSpPr/>
          <p:nvPr/>
        </p:nvSpPr>
        <p:spPr>
          <a:xfrm>
            <a:off x="4864968" y="5840905"/>
            <a:ext cx="152400" cy="152400"/>
          </a:xfrm>
          <a:prstGeom prst="ellipse">
            <a:avLst/>
          </a:prstGeom>
          <a:solidFill>
            <a:srgbClr val="30A4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0"/>
          <p:cNvSpPr/>
          <p:nvPr/>
        </p:nvSpPr>
        <p:spPr>
          <a:xfrm>
            <a:off x="5131668" y="5762324"/>
            <a:ext cx="13263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1" i="0" lang="en-US" sz="1800" u="none" cap="none" strike="noStrike">
                <a:solidFill>
                  <a:srgbClr val="6E6E73"/>
                </a:solidFill>
                <a:latin typeface="Manrope"/>
                <a:ea typeface="Manrope"/>
                <a:cs typeface="Manrope"/>
                <a:sym typeface="Manrope"/>
              </a:rPr>
              <a:t>Gilt bereits</a:t>
            </a:r>
            <a:endParaRPr b="0" i="0" sz="1800" u="none" cap="none" strike="noStrike">
              <a:solidFill>
                <a:schemeClr val="dk1"/>
              </a:solidFill>
              <a:latin typeface="Calibri"/>
              <a:ea typeface="Calibri"/>
              <a:cs typeface="Calibri"/>
              <a:sym typeface="Calibri"/>
            </a:endParaRPr>
          </a:p>
        </p:txBody>
      </p:sp>
      <p:sp>
        <p:nvSpPr>
          <p:cNvPr id="236" name="Google Shape;236;p10"/>
          <p:cNvSpPr/>
          <p:nvPr/>
        </p:nvSpPr>
        <p:spPr>
          <a:xfrm>
            <a:off x="6756574" y="5840905"/>
            <a:ext cx="152400" cy="152400"/>
          </a:xfrm>
          <a:prstGeom prst="ellipse">
            <a:avLst/>
          </a:prstGeom>
          <a:solidFill>
            <a:srgbClr val="E88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0"/>
          <p:cNvSpPr/>
          <p:nvPr/>
        </p:nvSpPr>
        <p:spPr>
          <a:xfrm>
            <a:off x="7023274" y="5762324"/>
            <a:ext cx="20454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1" i="0" lang="en-US" sz="1800" u="none" cap="none" strike="noStrike">
                <a:solidFill>
                  <a:srgbClr val="6E6E73"/>
                </a:solidFill>
                <a:latin typeface="Manrope"/>
                <a:ea typeface="Manrope"/>
                <a:cs typeface="Manrope"/>
                <a:sym typeface="Manrope"/>
              </a:rPr>
              <a:t>Neu / demnächst</a:t>
            </a:r>
            <a:endParaRPr b="0" i="0" sz="1800" u="none" cap="none" strike="noStrike">
              <a:solidFill>
                <a:schemeClr val="dk1"/>
              </a:solidFill>
              <a:latin typeface="Calibri"/>
              <a:ea typeface="Calibri"/>
              <a:cs typeface="Calibri"/>
              <a:sym typeface="Calibri"/>
            </a:endParaRPr>
          </a:p>
        </p:txBody>
      </p:sp>
      <p:sp>
        <p:nvSpPr>
          <p:cNvPr id="238" name="Google Shape;238;p10"/>
          <p:cNvSpPr/>
          <p:nvPr/>
        </p:nvSpPr>
        <p:spPr>
          <a:xfrm>
            <a:off x="9301758" y="5840905"/>
            <a:ext cx="152400" cy="152400"/>
          </a:xfrm>
          <a:prstGeom prst="ellipse">
            <a:avLst/>
          </a:prstGeom>
          <a:solidFill>
            <a:srgbClr val="8B6F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0"/>
          <p:cNvSpPr/>
          <p:nvPr/>
        </p:nvSpPr>
        <p:spPr>
          <a:xfrm>
            <a:off x="9568458" y="5762324"/>
            <a:ext cx="275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1" i="0" lang="en-US" sz="1800" u="none" cap="none" strike="noStrike">
                <a:solidFill>
                  <a:srgbClr val="6E6E73"/>
                </a:solidFill>
                <a:latin typeface="Manrope"/>
                <a:ea typeface="Manrope"/>
                <a:cs typeface="Manrope"/>
                <a:sym typeface="Manrope"/>
              </a:rPr>
              <a:t>Verschoben (Omnibus)</a:t>
            </a:r>
            <a:endParaRPr b="0" i="0" sz="1800" u="none" cap="none" strike="noStrike">
              <a:solidFill>
                <a:schemeClr val="dk1"/>
              </a:solidFill>
              <a:latin typeface="Calibri"/>
              <a:ea typeface="Calibri"/>
              <a:cs typeface="Calibri"/>
              <a:sym typeface="Calibri"/>
            </a:endParaRPr>
          </a:p>
        </p:txBody>
      </p:sp>
      <p:sp>
        <p:nvSpPr>
          <p:cNvPr id="240" name="Google Shape;240;p10"/>
          <p:cNvSpPr/>
          <p:nvPr/>
        </p:nvSpPr>
        <p:spPr>
          <a:xfrm>
            <a:off x="12490028" y="5840905"/>
            <a:ext cx="152400" cy="152400"/>
          </a:xfrm>
          <a:prstGeom prst="ellipse">
            <a:avLst/>
          </a:prstGeom>
          <a:solidFill>
            <a:srgbClr val="2F18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0"/>
          <p:cNvSpPr/>
          <p:nvPr/>
        </p:nvSpPr>
        <p:spPr>
          <a:xfrm>
            <a:off x="12756728" y="5762324"/>
            <a:ext cx="7425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1" i="0" lang="en-US" sz="1800" u="none" cap="none" strike="noStrike">
                <a:solidFill>
                  <a:srgbClr val="6E6E73"/>
                </a:solidFill>
                <a:latin typeface="Manrope"/>
                <a:ea typeface="Manrope"/>
                <a:cs typeface="Manrope"/>
                <a:sym typeface="Manrope"/>
              </a:rPr>
              <a:t>Stand: Okt 2026</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6" name="Shape 246"/>
        <p:cNvGrpSpPr/>
        <p:nvPr/>
      </p:nvGrpSpPr>
      <p:grpSpPr>
        <a:xfrm>
          <a:off x="0" y="0"/>
          <a:ext cx="0" cy="0"/>
          <a:chOff x="0" y="0"/>
          <a:chExt cx="0" cy="0"/>
        </a:xfrm>
      </p:grpSpPr>
      <p:pic>
        <p:nvPicPr>
          <p:cNvPr descr="preencoded.png" id="247" name="Google Shape;247;p11"/>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248" name="Google Shape;248;p11"/>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REGIONALE PERSPEKTIVE</a:t>
            </a:r>
            <a:endParaRPr b="0" i="0" sz="1800" u="none" cap="none" strike="noStrike">
              <a:solidFill>
                <a:schemeClr val="dk1"/>
              </a:solidFill>
              <a:latin typeface="Calibri"/>
              <a:ea typeface="Calibri"/>
              <a:cs typeface="Calibri"/>
              <a:sym typeface="Calibri"/>
            </a:endParaRPr>
          </a:p>
        </p:txBody>
      </p:sp>
      <p:sp>
        <p:nvSpPr>
          <p:cNvPr id="249" name="Google Shape;249;p11"/>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Liechtenstein im EWR</a:t>
            </a:r>
            <a:endParaRPr b="0" i="0" sz="4500" u="none" cap="none" strike="noStrike">
              <a:solidFill>
                <a:schemeClr val="dk1"/>
              </a:solidFill>
              <a:latin typeface="Calibri"/>
              <a:ea typeface="Calibri"/>
              <a:cs typeface="Calibri"/>
              <a:sym typeface="Calibri"/>
            </a:endParaRPr>
          </a:p>
        </p:txBody>
      </p:sp>
      <p:sp>
        <p:nvSpPr>
          <p:cNvPr id="250" name="Google Shape;250;p11"/>
          <p:cNvSpPr/>
          <p:nvPr/>
        </p:nvSpPr>
        <p:spPr>
          <a:xfrm>
            <a:off x="1143000" y="2784996"/>
            <a:ext cx="5156100" cy="3466200"/>
          </a:xfrm>
          <a:prstGeom prst="roundRect">
            <a:avLst>
              <a:gd fmla="val 6046" name="adj"/>
            </a:avLst>
          </a:prstGeom>
          <a:solidFill>
            <a:srgbClr val="2F18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a:off x="1504950"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Manrope"/>
              <a:buNone/>
            </a:pPr>
            <a:r>
              <a:rPr b="1" i="0" lang="en-US" sz="2250" u="none" cap="none" strike="noStrike">
                <a:solidFill>
                  <a:srgbClr val="FFFFFF"/>
                </a:solidFill>
                <a:latin typeface="Manrope"/>
                <a:ea typeface="Manrope"/>
                <a:cs typeface="Manrope"/>
                <a:sym typeface="Manrope"/>
              </a:rPr>
              <a:t>Liechtenstein</a:t>
            </a:r>
            <a:endParaRPr b="0" i="0" sz="2250" u="none" cap="none" strike="noStrike">
              <a:solidFill>
                <a:schemeClr val="dk1"/>
              </a:solidFill>
              <a:latin typeface="Calibri"/>
              <a:ea typeface="Calibri"/>
              <a:cs typeface="Calibri"/>
              <a:sym typeface="Calibri"/>
            </a:endParaRPr>
          </a:p>
        </p:txBody>
      </p:sp>
      <p:sp>
        <p:nvSpPr>
          <p:cNvPr id="252" name="Google Shape;252;p11"/>
          <p:cNvSpPr/>
          <p:nvPr/>
        </p:nvSpPr>
        <p:spPr>
          <a:xfrm>
            <a:off x="1504950"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9B8EE"/>
              </a:buClr>
              <a:buSzPts val="1800"/>
              <a:buFont typeface="Manrope"/>
              <a:buNone/>
            </a:pPr>
            <a:r>
              <a:rPr b="1" i="0" lang="en-US" sz="1800" u="none" cap="none" strike="noStrike">
                <a:solidFill>
                  <a:srgbClr val="C9B8EE"/>
                </a:solidFill>
                <a:latin typeface="Manrope"/>
                <a:ea typeface="Manrope"/>
                <a:cs typeface="Manrope"/>
                <a:sym typeface="Manrope"/>
              </a:rPr>
              <a:t>EWR-MITGLIED</a:t>
            </a:r>
            <a:endParaRPr b="0" i="0" sz="1800" u="none" cap="none" strike="noStrike">
              <a:solidFill>
                <a:schemeClr val="dk1"/>
              </a:solidFill>
              <a:latin typeface="Calibri"/>
              <a:ea typeface="Calibri"/>
              <a:cs typeface="Calibri"/>
              <a:sym typeface="Calibri"/>
            </a:endParaRPr>
          </a:p>
        </p:txBody>
      </p:sp>
      <p:sp>
        <p:nvSpPr>
          <p:cNvPr id="253" name="Google Shape;253;p11"/>
          <p:cNvSpPr/>
          <p:nvPr/>
        </p:nvSpPr>
        <p:spPr>
          <a:xfrm>
            <a:off x="1504950" y="4113733"/>
            <a:ext cx="45651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Übernahme über das EWR-Abkommen — zeitversetzt; Termin noch offen.</a:t>
            </a:r>
            <a:endParaRPr b="0" i="0" sz="1800" u="none" cap="none" strike="noStrike">
              <a:solidFill>
                <a:schemeClr val="dk1"/>
              </a:solidFill>
              <a:latin typeface="Calibri"/>
              <a:ea typeface="Calibri"/>
              <a:cs typeface="Calibri"/>
              <a:sym typeface="Calibri"/>
            </a:endParaRPr>
          </a:p>
        </p:txBody>
      </p:sp>
      <p:sp>
        <p:nvSpPr>
          <p:cNvPr id="254" name="Google Shape;254;p11"/>
          <p:cNvSpPr/>
          <p:nvPr/>
        </p:nvSpPr>
        <p:spPr>
          <a:xfrm>
            <a:off x="1504950" y="4915321"/>
            <a:ext cx="4565100" cy="10119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Die Stabsstelle für Digitale Innovation (SDI) begleitet die EWR-Übernahme.</a:t>
            </a:r>
            <a:endParaRPr b="0" i="0" sz="1800" u="none" cap="none" strike="noStrike">
              <a:solidFill>
                <a:schemeClr val="dk1"/>
              </a:solidFill>
              <a:latin typeface="Calibri"/>
              <a:ea typeface="Calibri"/>
              <a:cs typeface="Calibri"/>
              <a:sym typeface="Calibri"/>
            </a:endParaRPr>
          </a:p>
        </p:txBody>
      </p:sp>
      <p:sp>
        <p:nvSpPr>
          <p:cNvPr id="255" name="Google Shape;255;p11"/>
          <p:cNvSpPr/>
          <p:nvPr/>
        </p:nvSpPr>
        <p:spPr>
          <a:xfrm>
            <a:off x="6565850" y="2784996"/>
            <a:ext cx="5156100" cy="3466200"/>
          </a:xfrm>
          <a:prstGeom prst="roundRect">
            <a:avLst>
              <a:gd fmla="val 604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a:off x="6927800"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Österreich · Vorarlberg</a:t>
            </a:r>
            <a:endParaRPr b="0" i="0" sz="2250" u="none" cap="none" strike="noStrike">
              <a:solidFill>
                <a:schemeClr val="dk1"/>
              </a:solidFill>
              <a:latin typeface="Calibri"/>
              <a:ea typeface="Calibri"/>
              <a:cs typeface="Calibri"/>
              <a:sym typeface="Calibri"/>
            </a:endParaRPr>
          </a:p>
        </p:txBody>
      </p:sp>
      <p:sp>
        <p:nvSpPr>
          <p:cNvPr id="257" name="Google Shape;257;p11"/>
          <p:cNvSpPr/>
          <p:nvPr/>
        </p:nvSpPr>
        <p:spPr>
          <a:xfrm>
            <a:off x="6927800"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EU-MITGLIED</a:t>
            </a:r>
            <a:endParaRPr b="0" i="0" sz="1800" u="none" cap="none" strike="noStrike">
              <a:solidFill>
                <a:schemeClr val="dk1"/>
              </a:solidFill>
              <a:latin typeface="Calibri"/>
              <a:ea typeface="Calibri"/>
              <a:cs typeface="Calibri"/>
              <a:sym typeface="Calibri"/>
            </a:endParaRPr>
          </a:p>
        </p:txBody>
      </p:sp>
      <p:sp>
        <p:nvSpPr>
          <p:cNvPr id="258" name="Google Shape;258;p11"/>
          <p:cNvSpPr/>
          <p:nvPr/>
        </p:nvSpPr>
        <p:spPr>
          <a:xfrm>
            <a:off x="6927800" y="4113733"/>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AI Act gilt unmittelbar — schrittweise seit August 2024.</a:t>
            </a:r>
            <a:endParaRPr b="0" i="0" sz="1800" u="none" cap="none" strike="noStrike">
              <a:solidFill>
                <a:schemeClr val="dk1"/>
              </a:solidFill>
              <a:latin typeface="Calibri"/>
              <a:ea typeface="Calibri"/>
              <a:cs typeface="Calibri"/>
              <a:sym typeface="Calibri"/>
            </a:endParaRPr>
          </a:p>
        </p:txBody>
      </p:sp>
      <p:sp>
        <p:nvSpPr>
          <p:cNvPr id="259" name="Google Shape;259;p11"/>
          <p:cNvSpPr/>
          <p:nvPr/>
        </p:nvSpPr>
        <p:spPr>
          <a:xfrm>
            <a:off x="6927800" y="4915321"/>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Information &amp; Unterstützung: RTR KI-Servicestelle. Zuständige Aufsicht gesondert prüfen.</a:t>
            </a:r>
            <a:endParaRPr b="0" i="0" sz="1800" u="none" cap="none" strike="noStrike">
              <a:solidFill>
                <a:schemeClr val="dk1"/>
              </a:solidFill>
              <a:latin typeface="Calibri"/>
              <a:ea typeface="Calibri"/>
              <a:cs typeface="Calibri"/>
              <a:sym typeface="Calibri"/>
            </a:endParaRPr>
          </a:p>
        </p:txBody>
      </p:sp>
      <p:sp>
        <p:nvSpPr>
          <p:cNvPr id="260" name="Google Shape;260;p11"/>
          <p:cNvSpPr/>
          <p:nvPr/>
        </p:nvSpPr>
        <p:spPr>
          <a:xfrm>
            <a:off x="11988775" y="2784996"/>
            <a:ext cx="5156100" cy="3466200"/>
          </a:xfrm>
          <a:prstGeom prst="roundRect">
            <a:avLst>
              <a:gd fmla="val 604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a:off x="12350725"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Schweiz</a:t>
            </a:r>
            <a:endParaRPr b="0" i="0" sz="2250" u="none" cap="none" strike="noStrike">
              <a:solidFill>
                <a:schemeClr val="dk1"/>
              </a:solidFill>
              <a:latin typeface="Calibri"/>
              <a:ea typeface="Calibri"/>
              <a:cs typeface="Calibri"/>
              <a:sym typeface="Calibri"/>
            </a:endParaRPr>
          </a:p>
        </p:txBody>
      </p:sp>
      <p:sp>
        <p:nvSpPr>
          <p:cNvPr id="262" name="Google Shape;262;p11"/>
          <p:cNvSpPr/>
          <p:nvPr/>
        </p:nvSpPr>
        <p:spPr>
          <a:xfrm>
            <a:off x="12350725"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KEIN EWR</a:t>
            </a:r>
            <a:endParaRPr b="0" i="0" sz="1800" u="none" cap="none" strike="noStrike">
              <a:solidFill>
                <a:schemeClr val="dk1"/>
              </a:solidFill>
              <a:latin typeface="Calibri"/>
              <a:ea typeface="Calibri"/>
              <a:cs typeface="Calibri"/>
              <a:sym typeface="Calibri"/>
            </a:endParaRPr>
          </a:p>
        </p:txBody>
      </p:sp>
      <p:sp>
        <p:nvSpPr>
          <p:cNvPr id="263" name="Google Shape;263;p11"/>
          <p:cNvSpPr/>
          <p:nvPr/>
        </p:nvSpPr>
        <p:spPr>
          <a:xfrm>
            <a:off x="12350725" y="4113733"/>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Keine automatische Geltung — sektoraler Eigenweg.</a:t>
            </a:r>
            <a:endParaRPr b="0" i="0" sz="1800" u="none" cap="none" strike="noStrike">
              <a:solidFill>
                <a:schemeClr val="dk1"/>
              </a:solidFill>
              <a:latin typeface="Calibri"/>
              <a:ea typeface="Calibri"/>
              <a:cs typeface="Calibri"/>
              <a:sym typeface="Calibri"/>
            </a:endParaRPr>
          </a:p>
        </p:txBody>
      </p:sp>
      <p:sp>
        <p:nvSpPr>
          <p:cNvPr id="264" name="Google Shape;264;p11"/>
          <p:cNvSpPr/>
          <p:nvPr/>
        </p:nvSpPr>
        <p:spPr>
          <a:xfrm>
            <a:off x="12350725" y="4915321"/>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Zusätzlich: Europarat-KI-Konvention unterzeichnet (2025).</a:t>
            </a:r>
            <a:endParaRPr b="0" i="0" sz="1800" u="none" cap="none" strike="noStrike">
              <a:solidFill>
                <a:schemeClr val="dk1"/>
              </a:solidFill>
              <a:latin typeface="Calibri"/>
              <a:ea typeface="Calibri"/>
              <a:cs typeface="Calibri"/>
              <a:sym typeface="Calibri"/>
            </a:endParaRPr>
          </a:p>
        </p:txBody>
      </p:sp>
      <p:sp>
        <p:nvSpPr>
          <p:cNvPr id="265" name="Google Shape;265;p11"/>
          <p:cNvSpPr/>
          <p:nvPr/>
        </p:nvSpPr>
        <p:spPr>
          <a:xfrm>
            <a:off x="1143000"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a:off x="1390650"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KI-Strategie der LLV</a:t>
            </a:r>
            <a:endParaRPr b="0" i="0" sz="1800" u="none" cap="none" strike="noStrike">
              <a:solidFill>
                <a:schemeClr val="dk1"/>
              </a:solidFill>
              <a:latin typeface="Calibri"/>
              <a:ea typeface="Calibri"/>
              <a:cs typeface="Calibri"/>
              <a:sym typeface="Calibri"/>
            </a:endParaRPr>
          </a:p>
        </p:txBody>
      </p:sp>
      <p:sp>
        <p:nvSpPr>
          <p:cNvPr id="267" name="Google Shape;267;p11"/>
          <p:cNvSpPr/>
          <p:nvPr/>
        </p:nvSpPr>
        <p:spPr>
          <a:xfrm>
            <a:off x="1390650"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verabschiedet · April 2026</a:t>
            </a:r>
            <a:endParaRPr b="0" i="0" sz="1800" u="none" cap="none" strike="noStrike">
              <a:solidFill>
                <a:schemeClr val="dk1"/>
              </a:solidFill>
              <a:latin typeface="Calibri"/>
              <a:ea typeface="Calibri"/>
              <a:cs typeface="Calibri"/>
              <a:sym typeface="Calibri"/>
            </a:endParaRPr>
          </a:p>
        </p:txBody>
      </p:sp>
      <p:sp>
        <p:nvSpPr>
          <p:cNvPr id="268" name="Google Shape;268;p11"/>
          <p:cNvSpPr/>
          <p:nvPr/>
        </p:nvSpPr>
        <p:spPr>
          <a:xfrm>
            <a:off x="6540475"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1"/>
          <p:cNvSpPr/>
          <p:nvPr/>
        </p:nvSpPr>
        <p:spPr>
          <a:xfrm>
            <a:off x="6788125"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KI-Sandbox</a:t>
            </a:r>
            <a:endParaRPr b="0" i="0" sz="1800" u="none" cap="none" strike="noStrike">
              <a:solidFill>
                <a:schemeClr val="dk1"/>
              </a:solidFill>
              <a:latin typeface="Calibri"/>
              <a:ea typeface="Calibri"/>
              <a:cs typeface="Calibri"/>
              <a:sym typeface="Calibri"/>
            </a:endParaRPr>
          </a:p>
        </p:txBody>
      </p:sp>
      <p:sp>
        <p:nvSpPr>
          <p:cNvPr id="270" name="Google Shape;270;p11"/>
          <p:cNvSpPr/>
          <p:nvPr/>
        </p:nvSpPr>
        <p:spPr>
          <a:xfrm>
            <a:off x="6788125"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EU-Frist · 2. Aug 2027</a:t>
            </a:r>
            <a:endParaRPr b="0" i="0" sz="1800" u="none" cap="none" strike="noStrike">
              <a:solidFill>
                <a:schemeClr val="dk1"/>
              </a:solidFill>
              <a:latin typeface="Calibri"/>
              <a:ea typeface="Calibri"/>
              <a:cs typeface="Calibri"/>
              <a:sym typeface="Calibri"/>
            </a:endParaRPr>
          </a:p>
        </p:txBody>
      </p:sp>
      <p:sp>
        <p:nvSpPr>
          <p:cNvPr id="271" name="Google Shape;271;p11"/>
          <p:cNvSpPr/>
          <p:nvPr/>
        </p:nvSpPr>
        <p:spPr>
          <a:xfrm>
            <a:off x="11938025"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
          <p:cNvSpPr/>
          <p:nvPr/>
        </p:nvSpPr>
        <p:spPr>
          <a:xfrm>
            <a:off x="12185675"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Durchführungsgesetz</a:t>
            </a:r>
            <a:endParaRPr b="0" i="0" sz="1800" u="none" cap="none" strike="noStrike">
              <a:solidFill>
                <a:schemeClr val="dk1"/>
              </a:solidFill>
              <a:latin typeface="Calibri"/>
              <a:ea typeface="Calibri"/>
              <a:cs typeface="Calibri"/>
              <a:sym typeface="Calibri"/>
            </a:endParaRPr>
          </a:p>
        </p:txBody>
      </p:sp>
      <p:sp>
        <p:nvSpPr>
          <p:cNvPr id="273" name="Google Shape;273;p11"/>
          <p:cNvSpPr/>
          <p:nvPr/>
        </p:nvSpPr>
        <p:spPr>
          <a:xfrm>
            <a:off x="12185675"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Umsetzung folgt EWR-Übernahme</a:t>
            </a:r>
            <a:endParaRPr b="0" i="0" sz="1800" u="none" cap="none" strike="noStrike">
              <a:solidFill>
                <a:schemeClr val="dk1"/>
              </a:solidFill>
              <a:latin typeface="Calibri"/>
              <a:ea typeface="Calibri"/>
              <a:cs typeface="Calibri"/>
              <a:sym typeface="Calibri"/>
            </a:endParaRPr>
          </a:p>
        </p:txBody>
      </p:sp>
      <p:sp>
        <p:nvSpPr>
          <p:cNvPr id="274" name="Google Shape;274;p11"/>
          <p:cNvSpPr/>
          <p:nvPr/>
        </p:nvSpPr>
        <p:spPr>
          <a:xfrm>
            <a:off x="1143000" y="7784579"/>
            <a:ext cx="16002000" cy="847800"/>
          </a:xfrm>
          <a:prstGeom prst="roundRect">
            <a:avLst>
              <a:gd fmla="val 20225" name="adj"/>
            </a:avLst>
          </a:prstGeom>
          <a:solidFill>
            <a:srgbClr val="FBF3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1"/>
          <p:cNvSpPr/>
          <p:nvPr/>
        </p:nvSpPr>
        <p:spPr>
          <a:xfrm>
            <a:off x="1524000" y="8032229"/>
            <a:ext cx="157200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77B1A"/>
              </a:buClr>
              <a:buSzPts val="2025"/>
              <a:buFont typeface="Manrope"/>
              <a:buNone/>
            </a:pPr>
            <a:r>
              <a:rPr b="1" i="0" lang="en-US" sz="2025" u="none" cap="none" strike="noStrike">
                <a:solidFill>
                  <a:srgbClr val="C77B1A"/>
                </a:solidFill>
                <a:latin typeface="Manrope"/>
                <a:ea typeface="Manrope"/>
                <a:cs typeface="Manrope"/>
                <a:sym typeface="Manrope"/>
              </a:rPr>
              <a:t>Wichtig: </a:t>
            </a:r>
            <a:r>
              <a:rPr b="1" i="0" lang="en-US" sz="2025" u="none" cap="none" strike="noStrike">
                <a:solidFill>
                  <a:srgbClr val="7A5A14"/>
                </a:solidFill>
                <a:latin typeface="Manrope"/>
                <a:ea typeface="Manrope"/>
                <a:cs typeface="Manrope"/>
                <a:sym typeface="Manrope"/>
              </a:rPr>
              <a:t>Auch Firmen ausserhalb der EU können erfasst sein, wenn ihre KI oder deren Ergebnisse in der EU genutzt werden.</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0" name="Shape 280"/>
        <p:cNvGrpSpPr/>
        <p:nvPr/>
      </p:nvGrpSpPr>
      <p:grpSpPr>
        <a:xfrm>
          <a:off x="0" y="0"/>
          <a:ext cx="0" cy="0"/>
          <a:chOff x="0" y="0"/>
          <a:chExt cx="0" cy="0"/>
        </a:xfrm>
      </p:grpSpPr>
      <p:pic>
        <p:nvPicPr>
          <p:cNvPr descr="preencoded.png" id="281" name="Google Shape;281;p12"/>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282" name="Google Shape;282;p12"/>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PRAXIS</a:t>
            </a:r>
            <a:endParaRPr b="0" i="0" sz="1800" u="none" cap="none" strike="noStrike">
              <a:solidFill>
                <a:schemeClr val="dk1"/>
              </a:solidFill>
              <a:latin typeface="Calibri"/>
              <a:ea typeface="Calibri"/>
              <a:cs typeface="Calibri"/>
              <a:sym typeface="Calibri"/>
            </a:endParaRPr>
          </a:p>
        </p:txBody>
      </p:sp>
      <p:sp>
        <p:nvSpPr>
          <p:cNvPr id="283" name="Google Shape;283;p12"/>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Was das für Ihr KMU bedeutet</a:t>
            </a:r>
            <a:endParaRPr b="0" i="0" sz="4500" u="none" cap="none" strike="noStrike">
              <a:solidFill>
                <a:schemeClr val="dk1"/>
              </a:solidFill>
              <a:latin typeface="Calibri"/>
              <a:ea typeface="Calibri"/>
              <a:cs typeface="Calibri"/>
              <a:sym typeface="Calibri"/>
            </a:endParaRPr>
          </a:p>
        </p:txBody>
      </p:sp>
      <p:sp>
        <p:nvSpPr>
          <p:cNvPr id="284" name="Google Shape;284;p12"/>
          <p:cNvSpPr/>
          <p:nvPr/>
        </p:nvSpPr>
        <p:spPr>
          <a:xfrm>
            <a:off x="1219200" y="2823415"/>
            <a:ext cx="7054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A0A0A6"/>
              </a:buClr>
              <a:buSzPts val="1800"/>
              <a:buFont typeface="Manrope"/>
              <a:buNone/>
            </a:pPr>
            <a:r>
              <a:rPr b="1" i="0" lang="en-US" sz="1800" u="none" cap="none" strike="noStrike">
                <a:solidFill>
                  <a:srgbClr val="A0A0A6"/>
                </a:solidFill>
                <a:latin typeface="Manrope"/>
                <a:ea typeface="Manrope"/>
                <a:cs typeface="Manrope"/>
                <a:sym typeface="Manrope"/>
              </a:rPr>
              <a:t>ANWENDUNG</a:t>
            </a:r>
            <a:endParaRPr b="0" i="0" sz="1800" u="none" cap="none" strike="noStrike">
              <a:solidFill>
                <a:schemeClr val="dk1"/>
              </a:solidFill>
              <a:latin typeface="Calibri"/>
              <a:ea typeface="Calibri"/>
              <a:cs typeface="Calibri"/>
              <a:sym typeface="Calibri"/>
            </a:endParaRPr>
          </a:p>
        </p:txBody>
      </p:sp>
      <p:sp>
        <p:nvSpPr>
          <p:cNvPr id="285" name="Google Shape;285;p12"/>
          <p:cNvSpPr/>
          <p:nvPr/>
        </p:nvSpPr>
        <p:spPr>
          <a:xfrm>
            <a:off x="7861250" y="2823415"/>
            <a:ext cx="42330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A0A0A6"/>
              </a:buClr>
              <a:buSzPts val="1800"/>
              <a:buFont typeface="Manrope"/>
              <a:buNone/>
            </a:pPr>
            <a:r>
              <a:rPr b="1" i="0" lang="en-US" sz="1800" u="none" cap="none" strike="noStrike">
                <a:solidFill>
                  <a:srgbClr val="A0A0A6"/>
                </a:solidFill>
                <a:latin typeface="Manrope"/>
                <a:ea typeface="Manrope"/>
                <a:cs typeface="Manrope"/>
                <a:sym typeface="Manrope"/>
              </a:rPr>
              <a:t>RISIKOSTUFE</a:t>
            </a:r>
            <a:endParaRPr b="0" i="0" sz="1800" u="none" cap="none" strike="noStrike">
              <a:solidFill>
                <a:schemeClr val="dk1"/>
              </a:solidFill>
              <a:latin typeface="Calibri"/>
              <a:ea typeface="Calibri"/>
              <a:cs typeface="Calibri"/>
              <a:sym typeface="Calibri"/>
            </a:endParaRPr>
          </a:p>
        </p:txBody>
      </p:sp>
      <p:sp>
        <p:nvSpPr>
          <p:cNvPr id="286" name="Google Shape;286;p12"/>
          <p:cNvSpPr/>
          <p:nvPr/>
        </p:nvSpPr>
        <p:spPr>
          <a:xfrm>
            <a:off x="11937950" y="2823415"/>
            <a:ext cx="5643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A0A0A6"/>
              </a:buClr>
              <a:buSzPts val="1800"/>
              <a:buFont typeface="Manrope"/>
              <a:buNone/>
            </a:pPr>
            <a:r>
              <a:rPr b="1" i="0" lang="en-US" sz="1800" u="none" cap="none" strike="noStrike">
                <a:solidFill>
                  <a:srgbClr val="A0A0A6"/>
                </a:solidFill>
                <a:latin typeface="Manrope"/>
                <a:ea typeface="Manrope"/>
                <a:cs typeface="Manrope"/>
                <a:sym typeface="Manrope"/>
              </a:rPr>
              <a:t>TO-DO</a:t>
            </a:r>
            <a:endParaRPr b="0" i="0" sz="1800" u="none" cap="none" strike="noStrike">
              <a:solidFill>
                <a:schemeClr val="dk1"/>
              </a:solidFill>
              <a:latin typeface="Calibri"/>
              <a:ea typeface="Calibri"/>
              <a:cs typeface="Calibri"/>
              <a:sym typeface="Calibri"/>
            </a:endParaRPr>
          </a:p>
        </p:txBody>
      </p:sp>
      <p:sp>
        <p:nvSpPr>
          <p:cNvPr id="287" name="Google Shape;287;p12"/>
          <p:cNvSpPr/>
          <p:nvPr/>
        </p:nvSpPr>
        <p:spPr>
          <a:xfrm>
            <a:off x="1143000" y="3266327"/>
            <a:ext cx="16002000" cy="9600"/>
          </a:xfrm>
          <a:prstGeom prst="rect">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2"/>
          <p:cNvSpPr/>
          <p:nvPr/>
        </p:nvSpPr>
        <p:spPr>
          <a:xfrm>
            <a:off x="1219200" y="3447302"/>
            <a:ext cx="70548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025"/>
              <a:buFont typeface="Manrope"/>
              <a:buNone/>
            </a:pPr>
            <a:r>
              <a:rPr b="1" i="0" lang="en-US" sz="2025" u="none" cap="none" strike="noStrike">
                <a:solidFill>
                  <a:srgbClr val="1D1D1F"/>
                </a:solidFill>
                <a:latin typeface="Manrope"/>
                <a:ea typeface="Manrope"/>
                <a:cs typeface="Manrope"/>
                <a:sym typeface="Manrope"/>
              </a:rPr>
              <a:t>Website-Chatbot</a:t>
            </a:r>
            <a:endParaRPr b="0" i="0" sz="2025" u="none" cap="none" strike="noStrike">
              <a:solidFill>
                <a:schemeClr val="dk1"/>
              </a:solidFill>
              <a:latin typeface="Calibri"/>
              <a:ea typeface="Calibri"/>
              <a:cs typeface="Calibri"/>
              <a:sym typeface="Calibri"/>
            </a:endParaRPr>
          </a:p>
        </p:txBody>
      </p:sp>
      <p:sp>
        <p:nvSpPr>
          <p:cNvPr id="289" name="Google Shape;289;p12"/>
          <p:cNvSpPr/>
          <p:nvPr/>
        </p:nvSpPr>
        <p:spPr>
          <a:xfrm>
            <a:off x="7861250" y="3402058"/>
            <a:ext cx="1314600" cy="442800"/>
          </a:xfrm>
          <a:prstGeom prst="roundRect">
            <a:avLst>
              <a:gd fmla="val 50000" name="adj"/>
            </a:avLst>
          </a:prstGeom>
          <a:solidFill>
            <a:srgbClr val="FBF1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2"/>
          <p:cNvSpPr/>
          <p:nvPr/>
        </p:nvSpPr>
        <p:spPr>
          <a:xfrm>
            <a:off x="8013650" y="3468733"/>
            <a:ext cx="10860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A6A12"/>
              </a:buClr>
              <a:buSzPts val="1800"/>
              <a:buFont typeface="Manrope"/>
              <a:buNone/>
            </a:pPr>
            <a:r>
              <a:rPr b="1" i="0" lang="en-US" sz="1800" u="none" cap="none" strike="noStrike">
                <a:solidFill>
                  <a:srgbClr val="9A6A12"/>
                </a:solidFill>
                <a:latin typeface="Manrope"/>
                <a:ea typeface="Manrope"/>
                <a:cs typeface="Manrope"/>
                <a:sym typeface="Manrope"/>
              </a:rPr>
              <a:t>Begrenzt</a:t>
            </a:r>
            <a:endParaRPr b="0" i="0" sz="1800" u="none" cap="none" strike="noStrike">
              <a:solidFill>
                <a:schemeClr val="dk1"/>
              </a:solidFill>
              <a:latin typeface="Calibri"/>
              <a:ea typeface="Calibri"/>
              <a:cs typeface="Calibri"/>
              <a:sym typeface="Calibri"/>
            </a:endParaRPr>
          </a:p>
        </p:txBody>
      </p:sp>
      <p:sp>
        <p:nvSpPr>
          <p:cNvPr id="291" name="Google Shape;291;p12"/>
          <p:cNvSpPr/>
          <p:nvPr/>
        </p:nvSpPr>
        <p:spPr>
          <a:xfrm>
            <a:off x="11937950" y="3468733"/>
            <a:ext cx="5643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Hinweis einfügen — gering</a:t>
            </a:r>
            <a:endParaRPr b="0" i="0" sz="1800" u="none" cap="none" strike="noStrike">
              <a:solidFill>
                <a:schemeClr val="dk1"/>
              </a:solidFill>
              <a:latin typeface="Calibri"/>
              <a:ea typeface="Calibri"/>
              <a:cs typeface="Calibri"/>
              <a:sym typeface="Calibri"/>
            </a:endParaRPr>
          </a:p>
        </p:txBody>
      </p:sp>
      <p:sp>
        <p:nvSpPr>
          <p:cNvPr id="292" name="Google Shape;292;p12"/>
          <p:cNvSpPr/>
          <p:nvPr/>
        </p:nvSpPr>
        <p:spPr>
          <a:xfrm>
            <a:off x="1143000" y="3971177"/>
            <a:ext cx="16002000" cy="9600"/>
          </a:xfrm>
          <a:prstGeom prst="rect">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2"/>
          <p:cNvSpPr/>
          <p:nvPr/>
        </p:nvSpPr>
        <p:spPr>
          <a:xfrm>
            <a:off x="1219200" y="4152152"/>
            <a:ext cx="70548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025"/>
              <a:buFont typeface="Manrope"/>
              <a:buNone/>
            </a:pPr>
            <a:r>
              <a:rPr b="1" i="0" lang="en-US" sz="2025" u="none" cap="none" strike="noStrike">
                <a:solidFill>
                  <a:srgbClr val="1D1D1F"/>
                </a:solidFill>
                <a:latin typeface="Manrope"/>
                <a:ea typeface="Manrope"/>
                <a:cs typeface="Manrope"/>
                <a:sym typeface="Manrope"/>
              </a:rPr>
              <a:t>Deepfakes / bestimmte KI-Texte</a:t>
            </a:r>
            <a:endParaRPr b="0" i="0" sz="2025" u="none" cap="none" strike="noStrike">
              <a:solidFill>
                <a:schemeClr val="dk1"/>
              </a:solidFill>
              <a:latin typeface="Calibri"/>
              <a:ea typeface="Calibri"/>
              <a:cs typeface="Calibri"/>
              <a:sym typeface="Calibri"/>
            </a:endParaRPr>
          </a:p>
        </p:txBody>
      </p:sp>
      <p:sp>
        <p:nvSpPr>
          <p:cNvPr id="294" name="Google Shape;294;p12"/>
          <p:cNvSpPr/>
          <p:nvPr/>
        </p:nvSpPr>
        <p:spPr>
          <a:xfrm>
            <a:off x="7861250" y="4106908"/>
            <a:ext cx="1314600" cy="442800"/>
          </a:xfrm>
          <a:prstGeom prst="roundRect">
            <a:avLst>
              <a:gd fmla="val 50000" name="adj"/>
            </a:avLst>
          </a:prstGeom>
          <a:solidFill>
            <a:srgbClr val="FBF1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2"/>
          <p:cNvSpPr/>
          <p:nvPr/>
        </p:nvSpPr>
        <p:spPr>
          <a:xfrm>
            <a:off x="8013650" y="4173583"/>
            <a:ext cx="10860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A6A12"/>
              </a:buClr>
              <a:buSzPts val="1800"/>
              <a:buFont typeface="Manrope"/>
              <a:buNone/>
            </a:pPr>
            <a:r>
              <a:rPr b="1" i="0" lang="en-US" sz="1800" u="none" cap="none" strike="noStrike">
                <a:solidFill>
                  <a:srgbClr val="9A6A12"/>
                </a:solidFill>
                <a:latin typeface="Manrope"/>
                <a:ea typeface="Manrope"/>
                <a:cs typeface="Manrope"/>
                <a:sym typeface="Manrope"/>
              </a:rPr>
              <a:t>Begrenzt</a:t>
            </a:r>
            <a:endParaRPr b="0" i="0" sz="1800" u="none" cap="none" strike="noStrike">
              <a:solidFill>
                <a:schemeClr val="dk1"/>
              </a:solidFill>
              <a:latin typeface="Calibri"/>
              <a:ea typeface="Calibri"/>
              <a:cs typeface="Calibri"/>
              <a:sym typeface="Calibri"/>
            </a:endParaRPr>
          </a:p>
        </p:txBody>
      </p:sp>
      <p:sp>
        <p:nvSpPr>
          <p:cNvPr id="296" name="Google Shape;296;p12"/>
          <p:cNvSpPr/>
          <p:nvPr/>
        </p:nvSpPr>
        <p:spPr>
          <a:xfrm>
            <a:off x="11937950" y="4173583"/>
            <a:ext cx="5643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Kennzeichnen — mittel</a:t>
            </a:r>
            <a:endParaRPr b="0" i="0" sz="1800" u="none" cap="none" strike="noStrike">
              <a:solidFill>
                <a:schemeClr val="dk1"/>
              </a:solidFill>
              <a:latin typeface="Calibri"/>
              <a:ea typeface="Calibri"/>
              <a:cs typeface="Calibri"/>
              <a:sym typeface="Calibri"/>
            </a:endParaRPr>
          </a:p>
        </p:txBody>
      </p:sp>
      <p:sp>
        <p:nvSpPr>
          <p:cNvPr id="297" name="Google Shape;297;p12"/>
          <p:cNvSpPr/>
          <p:nvPr/>
        </p:nvSpPr>
        <p:spPr>
          <a:xfrm>
            <a:off x="1143000" y="4676027"/>
            <a:ext cx="16002000" cy="9600"/>
          </a:xfrm>
          <a:prstGeom prst="rect">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2"/>
          <p:cNvSpPr/>
          <p:nvPr/>
        </p:nvSpPr>
        <p:spPr>
          <a:xfrm>
            <a:off x="1219200" y="4857002"/>
            <a:ext cx="70548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025"/>
              <a:buFont typeface="Manrope"/>
              <a:buNone/>
            </a:pPr>
            <a:r>
              <a:rPr b="1" i="0" lang="en-US" sz="2025" u="none" cap="none" strike="noStrike">
                <a:solidFill>
                  <a:srgbClr val="1D1D1F"/>
                </a:solidFill>
                <a:latin typeface="Manrope"/>
                <a:ea typeface="Manrope"/>
                <a:cs typeface="Manrope"/>
                <a:sym typeface="Manrope"/>
              </a:rPr>
              <a:t>KI-Übersetzung &amp; Textvorschläge</a:t>
            </a:r>
            <a:endParaRPr b="0" i="0" sz="2025" u="none" cap="none" strike="noStrike">
              <a:solidFill>
                <a:schemeClr val="dk1"/>
              </a:solidFill>
              <a:latin typeface="Calibri"/>
              <a:ea typeface="Calibri"/>
              <a:cs typeface="Calibri"/>
              <a:sym typeface="Calibri"/>
            </a:endParaRPr>
          </a:p>
        </p:txBody>
      </p:sp>
      <p:sp>
        <p:nvSpPr>
          <p:cNvPr id="299" name="Google Shape;299;p12"/>
          <p:cNvSpPr/>
          <p:nvPr/>
        </p:nvSpPr>
        <p:spPr>
          <a:xfrm>
            <a:off x="7861250" y="4811758"/>
            <a:ext cx="1172700" cy="442800"/>
          </a:xfrm>
          <a:prstGeom prst="roundRect">
            <a:avLst>
              <a:gd fmla="val 50000" name="adj"/>
            </a:avLst>
          </a:prstGeom>
          <a:solidFill>
            <a:srgbClr val="E3F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2"/>
          <p:cNvSpPr/>
          <p:nvPr/>
        </p:nvSpPr>
        <p:spPr>
          <a:xfrm>
            <a:off x="8013650" y="4878433"/>
            <a:ext cx="9441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7A4F"/>
              </a:buClr>
              <a:buSzPts val="1800"/>
              <a:buFont typeface="Manrope"/>
              <a:buNone/>
            </a:pPr>
            <a:r>
              <a:rPr b="1" i="0" lang="en-US" sz="1800" u="none" cap="none" strike="noStrike">
                <a:solidFill>
                  <a:srgbClr val="1D7A4F"/>
                </a:solidFill>
                <a:latin typeface="Manrope"/>
                <a:ea typeface="Manrope"/>
                <a:cs typeface="Manrope"/>
                <a:sym typeface="Manrope"/>
              </a:rPr>
              <a:t>Minimal</a:t>
            </a:r>
            <a:endParaRPr b="0" i="0" sz="1800" u="none" cap="none" strike="noStrike">
              <a:solidFill>
                <a:schemeClr val="dk1"/>
              </a:solidFill>
              <a:latin typeface="Calibri"/>
              <a:ea typeface="Calibri"/>
              <a:cs typeface="Calibri"/>
              <a:sym typeface="Calibri"/>
            </a:endParaRPr>
          </a:p>
        </p:txBody>
      </p:sp>
      <p:sp>
        <p:nvSpPr>
          <p:cNvPr id="301" name="Google Shape;301;p12"/>
          <p:cNvSpPr/>
          <p:nvPr/>
        </p:nvSpPr>
        <p:spPr>
          <a:xfrm>
            <a:off x="11937950" y="4878433"/>
            <a:ext cx="5643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Keine spezifische KI-Pflicht</a:t>
            </a:r>
            <a:endParaRPr b="0" i="0" sz="1800" u="none" cap="none" strike="noStrike">
              <a:solidFill>
                <a:schemeClr val="dk1"/>
              </a:solidFill>
              <a:latin typeface="Calibri"/>
              <a:ea typeface="Calibri"/>
              <a:cs typeface="Calibri"/>
              <a:sym typeface="Calibri"/>
            </a:endParaRPr>
          </a:p>
        </p:txBody>
      </p:sp>
      <p:sp>
        <p:nvSpPr>
          <p:cNvPr id="302" name="Google Shape;302;p12"/>
          <p:cNvSpPr/>
          <p:nvPr/>
        </p:nvSpPr>
        <p:spPr>
          <a:xfrm>
            <a:off x="1143000" y="5380877"/>
            <a:ext cx="16002000" cy="9600"/>
          </a:xfrm>
          <a:prstGeom prst="rect">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2"/>
          <p:cNvSpPr/>
          <p:nvPr/>
        </p:nvSpPr>
        <p:spPr>
          <a:xfrm>
            <a:off x="1219200" y="5561852"/>
            <a:ext cx="70548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025"/>
              <a:buFont typeface="Manrope"/>
              <a:buNone/>
            </a:pPr>
            <a:r>
              <a:rPr b="1" i="0" lang="en-US" sz="2025" u="none" cap="none" strike="noStrike">
                <a:solidFill>
                  <a:srgbClr val="1D1D1F"/>
                </a:solidFill>
                <a:latin typeface="Manrope"/>
                <a:ea typeface="Manrope"/>
                <a:cs typeface="Manrope"/>
                <a:sym typeface="Manrope"/>
              </a:rPr>
              <a:t>Empfehlungen im Online-Shop</a:t>
            </a:r>
            <a:endParaRPr b="0" i="0" sz="2025" u="none" cap="none" strike="noStrike">
              <a:solidFill>
                <a:schemeClr val="dk1"/>
              </a:solidFill>
              <a:latin typeface="Calibri"/>
              <a:ea typeface="Calibri"/>
              <a:cs typeface="Calibri"/>
              <a:sym typeface="Calibri"/>
            </a:endParaRPr>
          </a:p>
        </p:txBody>
      </p:sp>
      <p:sp>
        <p:nvSpPr>
          <p:cNvPr id="304" name="Google Shape;304;p12"/>
          <p:cNvSpPr/>
          <p:nvPr/>
        </p:nvSpPr>
        <p:spPr>
          <a:xfrm>
            <a:off x="7861250" y="5516608"/>
            <a:ext cx="1172700" cy="442800"/>
          </a:xfrm>
          <a:prstGeom prst="roundRect">
            <a:avLst>
              <a:gd fmla="val 50000" name="adj"/>
            </a:avLst>
          </a:prstGeom>
          <a:solidFill>
            <a:srgbClr val="E3F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
          <p:cNvSpPr/>
          <p:nvPr/>
        </p:nvSpPr>
        <p:spPr>
          <a:xfrm>
            <a:off x="8013650" y="5583283"/>
            <a:ext cx="9441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7A4F"/>
              </a:buClr>
              <a:buSzPts val="1800"/>
              <a:buFont typeface="Manrope"/>
              <a:buNone/>
            </a:pPr>
            <a:r>
              <a:rPr b="1" i="0" lang="en-US" sz="1800" u="none" cap="none" strike="noStrike">
                <a:solidFill>
                  <a:srgbClr val="1D7A4F"/>
                </a:solidFill>
                <a:latin typeface="Manrope"/>
                <a:ea typeface="Manrope"/>
                <a:cs typeface="Manrope"/>
                <a:sym typeface="Manrope"/>
              </a:rPr>
              <a:t>Minimal</a:t>
            </a:r>
            <a:endParaRPr b="0" i="0" sz="1800" u="none" cap="none" strike="noStrike">
              <a:solidFill>
                <a:schemeClr val="dk1"/>
              </a:solidFill>
              <a:latin typeface="Calibri"/>
              <a:ea typeface="Calibri"/>
              <a:cs typeface="Calibri"/>
              <a:sym typeface="Calibri"/>
            </a:endParaRPr>
          </a:p>
        </p:txBody>
      </p:sp>
      <p:sp>
        <p:nvSpPr>
          <p:cNvPr id="306" name="Google Shape;306;p12"/>
          <p:cNvSpPr/>
          <p:nvPr/>
        </p:nvSpPr>
        <p:spPr>
          <a:xfrm>
            <a:off x="11937950" y="5583283"/>
            <a:ext cx="5643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Keine spezifische KI-Pflicht</a:t>
            </a:r>
            <a:endParaRPr b="0" i="0" sz="1800" u="none" cap="none" strike="noStrike">
              <a:solidFill>
                <a:schemeClr val="dk1"/>
              </a:solidFill>
              <a:latin typeface="Calibri"/>
              <a:ea typeface="Calibri"/>
              <a:cs typeface="Calibri"/>
              <a:sym typeface="Calibri"/>
            </a:endParaRPr>
          </a:p>
        </p:txBody>
      </p:sp>
      <p:sp>
        <p:nvSpPr>
          <p:cNvPr id="307" name="Google Shape;307;p12"/>
          <p:cNvSpPr/>
          <p:nvPr/>
        </p:nvSpPr>
        <p:spPr>
          <a:xfrm>
            <a:off x="1143000" y="6085727"/>
            <a:ext cx="16002000" cy="9600"/>
          </a:xfrm>
          <a:prstGeom prst="rect">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2"/>
          <p:cNvSpPr/>
          <p:nvPr/>
        </p:nvSpPr>
        <p:spPr>
          <a:xfrm>
            <a:off x="1219200" y="6266702"/>
            <a:ext cx="70548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025"/>
              <a:buFont typeface="Manrope"/>
              <a:buNone/>
            </a:pPr>
            <a:r>
              <a:rPr b="1" i="0" lang="en-US" sz="2025" u="none" cap="none" strike="noStrike">
                <a:solidFill>
                  <a:srgbClr val="1D1D1F"/>
                </a:solidFill>
                <a:latin typeface="Manrope"/>
                <a:ea typeface="Manrope"/>
                <a:cs typeface="Manrope"/>
                <a:sym typeface="Manrope"/>
              </a:rPr>
              <a:t>Bewerbungsfilter / HR-KI</a:t>
            </a:r>
            <a:endParaRPr b="0" i="0" sz="2025" u="none" cap="none" strike="noStrike">
              <a:solidFill>
                <a:schemeClr val="dk1"/>
              </a:solidFill>
              <a:latin typeface="Calibri"/>
              <a:ea typeface="Calibri"/>
              <a:cs typeface="Calibri"/>
              <a:sym typeface="Calibri"/>
            </a:endParaRPr>
          </a:p>
        </p:txBody>
      </p:sp>
      <p:sp>
        <p:nvSpPr>
          <p:cNvPr id="309" name="Google Shape;309;p12"/>
          <p:cNvSpPr/>
          <p:nvPr/>
        </p:nvSpPr>
        <p:spPr>
          <a:xfrm>
            <a:off x="7861250" y="6221458"/>
            <a:ext cx="1491000" cy="442800"/>
          </a:xfrm>
          <a:prstGeom prst="roundRect">
            <a:avLst>
              <a:gd fmla="val 50000" name="adj"/>
            </a:avLst>
          </a:prstGeom>
          <a:solidFill>
            <a:srgbClr val="FBE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2"/>
          <p:cNvSpPr/>
          <p:nvPr/>
        </p:nvSpPr>
        <p:spPr>
          <a:xfrm>
            <a:off x="8013650" y="6288133"/>
            <a:ext cx="12624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B5531A"/>
              </a:buClr>
              <a:buSzPts val="1800"/>
              <a:buFont typeface="Manrope"/>
              <a:buNone/>
            </a:pPr>
            <a:r>
              <a:rPr b="1" i="0" lang="en-US" sz="1800" u="none" cap="none" strike="noStrike">
                <a:solidFill>
                  <a:srgbClr val="B5531A"/>
                </a:solidFill>
                <a:latin typeface="Manrope"/>
                <a:ea typeface="Manrope"/>
                <a:cs typeface="Manrope"/>
                <a:sym typeface="Manrope"/>
              </a:rPr>
              <a:t>Hochrisiko</a:t>
            </a:r>
            <a:endParaRPr b="0" i="0" sz="1800" u="none" cap="none" strike="noStrike">
              <a:solidFill>
                <a:schemeClr val="dk1"/>
              </a:solidFill>
              <a:latin typeface="Calibri"/>
              <a:ea typeface="Calibri"/>
              <a:cs typeface="Calibri"/>
              <a:sym typeface="Calibri"/>
            </a:endParaRPr>
          </a:p>
        </p:txBody>
      </p:sp>
      <p:sp>
        <p:nvSpPr>
          <p:cNvPr id="311" name="Google Shape;311;p12"/>
          <p:cNvSpPr/>
          <p:nvPr/>
        </p:nvSpPr>
        <p:spPr>
          <a:xfrm>
            <a:off x="11937950" y="6288133"/>
            <a:ext cx="5643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Vorbereiten — ab Dez 2027</a:t>
            </a:r>
            <a:endParaRPr b="0" i="0" sz="1800" u="none" cap="none" strike="noStrike">
              <a:solidFill>
                <a:schemeClr val="dk1"/>
              </a:solidFill>
              <a:latin typeface="Calibri"/>
              <a:ea typeface="Calibri"/>
              <a:cs typeface="Calibri"/>
              <a:sym typeface="Calibri"/>
            </a:endParaRPr>
          </a:p>
        </p:txBody>
      </p:sp>
      <p:sp>
        <p:nvSpPr>
          <p:cNvPr id="312" name="Google Shape;312;p12"/>
          <p:cNvSpPr/>
          <p:nvPr/>
        </p:nvSpPr>
        <p:spPr>
          <a:xfrm>
            <a:off x="1143000" y="7495427"/>
            <a:ext cx="16002000" cy="9600"/>
          </a:xfrm>
          <a:prstGeom prst="rect">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2"/>
          <p:cNvSpPr/>
          <p:nvPr/>
        </p:nvSpPr>
        <p:spPr>
          <a:xfrm>
            <a:off x="1143000" y="6790577"/>
            <a:ext cx="16002000" cy="9600"/>
          </a:xfrm>
          <a:prstGeom prst="rect">
            <a:avLst/>
          </a:prstGeom>
          <a:solidFill>
            <a:srgbClr val="E8E8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2"/>
          <p:cNvSpPr/>
          <p:nvPr/>
        </p:nvSpPr>
        <p:spPr>
          <a:xfrm>
            <a:off x="1219200" y="6971552"/>
            <a:ext cx="70548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025"/>
              <a:buFont typeface="Manrope"/>
              <a:buNone/>
            </a:pPr>
            <a:r>
              <a:rPr b="1" i="0" lang="en-US" sz="2025" u="none" cap="none" strike="noStrike">
                <a:solidFill>
                  <a:srgbClr val="1D1D1F"/>
                </a:solidFill>
                <a:latin typeface="Manrope"/>
                <a:ea typeface="Manrope"/>
                <a:cs typeface="Manrope"/>
                <a:sym typeface="Manrope"/>
              </a:rPr>
              <a:t>Kreditscoring / Bonität</a:t>
            </a:r>
            <a:endParaRPr b="0" i="0" sz="2025" u="none" cap="none" strike="noStrike">
              <a:solidFill>
                <a:schemeClr val="dk1"/>
              </a:solidFill>
              <a:latin typeface="Calibri"/>
              <a:ea typeface="Calibri"/>
              <a:cs typeface="Calibri"/>
              <a:sym typeface="Calibri"/>
            </a:endParaRPr>
          </a:p>
        </p:txBody>
      </p:sp>
      <p:sp>
        <p:nvSpPr>
          <p:cNvPr id="315" name="Google Shape;315;p12"/>
          <p:cNvSpPr/>
          <p:nvPr/>
        </p:nvSpPr>
        <p:spPr>
          <a:xfrm>
            <a:off x="7861250" y="6926308"/>
            <a:ext cx="1491000" cy="442800"/>
          </a:xfrm>
          <a:prstGeom prst="roundRect">
            <a:avLst>
              <a:gd fmla="val 50000" name="adj"/>
            </a:avLst>
          </a:prstGeom>
          <a:solidFill>
            <a:srgbClr val="FBE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2"/>
          <p:cNvSpPr/>
          <p:nvPr/>
        </p:nvSpPr>
        <p:spPr>
          <a:xfrm>
            <a:off x="8013650" y="6992983"/>
            <a:ext cx="12624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B5531A"/>
              </a:buClr>
              <a:buSzPts val="1800"/>
              <a:buFont typeface="Manrope"/>
              <a:buNone/>
            </a:pPr>
            <a:r>
              <a:rPr b="1" i="0" lang="en-US" sz="1800" u="none" cap="none" strike="noStrike">
                <a:solidFill>
                  <a:srgbClr val="B5531A"/>
                </a:solidFill>
                <a:latin typeface="Manrope"/>
                <a:ea typeface="Manrope"/>
                <a:cs typeface="Manrope"/>
                <a:sym typeface="Manrope"/>
              </a:rPr>
              <a:t>Hochrisiko</a:t>
            </a:r>
            <a:endParaRPr b="0" i="0" sz="1800" u="none" cap="none" strike="noStrike">
              <a:solidFill>
                <a:schemeClr val="dk1"/>
              </a:solidFill>
              <a:latin typeface="Calibri"/>
              <a:ea typeface="Calibri"/>
              <a:cs typeface="Calibri"/>
              <a:sym typeface="Calibri"/>
            </a:endParaRPr>
          </a:p>
        </p:txBody>
      </p:sp>
      <p:sp>
        <p:nvSpPr>
          <p:cNvPr id="317" name="Google Shape;317;p12"/>
          <p:cNvSpPr/>
          <p:nvPr/>
        </p:nvSpPr>
        <p:spPr>
          <a:xfrm>
            <a:off x="11937950" y="6992983"/>
            <a:ext cx="56439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Vorbereiten — ab Dez 2027</a:t>
            </a:r>
            <a:endParaRPr b="0" i="0" sz="1800" u="none" cap="none" strike="noStrike">
              <a:solidFill>
                <a:schemeClr val="dk1"/>
              </a:solidFill>
              <a:latin typeface="Calibri"/>
              <a:ea typeface="Calibri"/>
              <a:cs typeface="Calibri"/>
              <a:sym typeface="Calibri"/>
            </a:endParaRPr>
          </a:p>
        </p:txBody>
      </p:sp>
      <p:sp>
        <p:nvSpPr>
          <p:cNvPr id="318" name="Google Shape;318;p12"/>
          <p:cNvSpPr/>
          <p:nvPr/>
        </p:nvSpPr>
        <p:spPr>
          <a:xfrm>
            <a:off x="1143000" y="7752602"/>
            <a:ext cx="17602200" cy="3762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950"/>
              <a:buFont typeface="Manrope"/>
              <a:buNone/>
            </a:pPr>
            <a:r>
              <a:rPr b="1" i="0" lang="en-US" sz="1950" u="none" cap="none" strike="noStrike">
                <a:solidFill>
                  <a:srgbClr val="2F1863"/>
                </a:solidFill>
                <a:latin typeface="Manrope"/>
                <a:ea typeface="Manrope"/>
                <a:cs typeface="Manrope"/>
                <a:sym typeface="Manrope"/>
              </a:rPr>
              <a:t>Die meisten KMU-Tools fallen unter begrenztes oder minimales Risiko.</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7"/>
        </a:solidFill>
      </p:bgPr>
    </p:bg>
    <p:spTree>
      <p:nvGrpSpPr>
        <p:cNvPr id="323" name="Shape 323"/>
        <p:cNvGrpSpPr/>
        <p:nvPr/>
      </p:nvGrpSpPr>
      <p:grpSpPr>
        <a:xfrm>
          <a:off x="0" y="0"/>
          <a:ext cx="0" cy="0"/>
          <a:chOff x="0" y="0"/>
          <a:chExt cx="0" cy="0"/>
        </a:xfrm>
      </p:grpSpPr>
      <p:pic>
        <p:nvPicPr>
          <p:cNvPr descr="preencoded.png" id="324" name="Google Shape;324;p13"/>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325" name="Google Shape;325;p13"/>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UMSETZUNG</a:t>
            </a:r>
            <a:endParaRPr b="0" i="0" sz="1800" u="none" cap="none" strike="noStrike">
              <a:solidFill>
                <a:schemeClr val="dk1"/>
              </a:solidFill>
              <a:latin typeface="Calibri"/>
              <a:ea typeface="Calibri"/>
              <a:cs typeface="Calibri"/>
              <a:sym typeface="Calibri"/>
            </a:endParaRPr>
          </a:p>
        </p:txBody>
      </p:sp>
      <p:sp>
        <p:nvSpPr>
          <p:cNvPr id="326" name="Google Shape;326;p13"/>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In vier Schritten zur Compliance</a:t>
            </a:r>
            <a:endParaRPr b="0" i="0" sz="4500" u="none" cap="none" strike="noStrike">
              <a:solidFill>
                <a:schemeClr val="dk1"/>
              </a:solidFill>
              <a:latin typeface="Calibri"/>
              <a:ea typeface="Calibri"/>
              <a:cs typeface="Calibri"/>
              <a:sym typeface="Calibri"/>
            </a:endParaRPr>
          </a:p>
        </p:txBody>
      </p:sp>
      <p:sp>
        <p:nvSpPr>
          <p:cNvPr id="327" name="Google Shape;327;p13"/>
          <p:cNvSpPr/>
          <p:nvPr/>
        </p:nvSpPr>
        <p:spPr>
          <a:xfrm>
            <a:off x="1143000" y="3064927"/>
            <a:ext cx="3800400" cy="4069800"/>
          </a:xfrm>
          <a:prstGeom prst="roundRect">
            <a:avLst>
              <a:gd fmla="val 551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3"/>
          <p:cNvSpPr/>
          <p:nvPr/>
        </p:nvSpPr>
        <p:spPr>
          <a:xfrm>
            <a:off x="1504950" y="3426877"/>
            <a:ext cx="3384300" cy="723900"/>
          </a:xfrm>
          <a:prstGeom prst="rect">
            <a:avLst/>
          </a:prstGeom>
          <a:noFill/>
          <a:ln>
            <a:noFill/>
          </a:ln>
        </p:spPr>
        <p:txBody>
          <a:bodyPr anchorCtr="0" anchor="t" bIns="25400" lIns="25400" spcFirstLastPara="1" rIns="25400" wrap="square" tIns="25400">
            <a:normAutofit/>
          </a:bodyPr>
          <a:lstStyle/>
          <a:p>
            <a:pPr indent="0" lvl="0" marL="0" marR="0" rtl="0" algn="l">
              <a:lnSpc>
                <a:spcPct val="100000"/>
              </a:lnSpc>
              <a:spcBef>
                <a:spcPts val="0"/>
              </a:spcBef>
              <a:spcAft>
                <a:spcPts val="0"/>
              </a:spcAft>
              <a:buClr>
                <a:srgbClr val="2F1863"/>
              </a:buClr>
              <a:buSzPts val="5400"/>
              <a:buFont typeface="Manrope"/>
              <a:buNone/>
            </a:pPr>
            <a:r>
              <a:rPr b="1" i="0" lang="en-US" sz="5400" u="none" cap="none" strike="noStrike">
                <a:solidFill>
                  <a:srgbClr val="2F1863"/>
                </a:solidFill>
                <a:latin typeface="Manrope"/>
                <a:ea typeface="Manrope"/>
                <a:cs typeface="Manrope"/>
                <a:sym typeface="Manrope"/>
              </a:rPr>
              <a:t>1</a:t>
            </a:r>
            <a:endParaRPr b="0" i="0" sz="5400" u="none" cap="none" strike="noStrike">
              <a:solidFill>
                <a:schemeClr val="dk1"/>
              </a:solidFill>
              <a:latin typeface="Calibri"/>
              <a:ea typeface="Calibri"/>
              <a:cs typeface="Calibri"/>
              <a:sym typeface="Calibri"/>
            </a:endParaRPr>
          </a:p>
        </p:txBody>
      </p:sp>
      <p:sp>
        <p:nvSpPr>
          <p:cNvPr id="329" name="Google Shape;329;p13"/>
          <p:cNvSpPr/>
          <p:nvPr/>
        </p:nvSpPr>
        <p:spPr>
          <a:xfrm>
            <a:off x="1504950" y="4284127"/>
            <a:ext cx="33843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Inventarisieren</a:t>
            </a:r>
            <a:endParaRPr b="0" i="0" sz="2250" u="none" cap="none" strike="noStrike">
              <a:solidFill>
                <a:schemeClr val="dk1"/>
              </a:solidFill>
              <a:latin typeface="Calibri"/>
              <a:ea typeface="Calibri"/>
              <a:cs typeface="Calibri"/>
              <a:sym typeface="Calibri"/>
            </a:endParaRPr>
          </a:p>
        </p:txBody>
      </p:sp>
      <p:sp>
        <p:nvSpPr>
          <p:cNvPr id="330" name="Google Shape;330;p13"/>
          <p:cNvSpPr/>
          <p:nvPr/>
        </p:nvSpPr>
        <p:spPr>
          <a:xfrm>
            <a:off x="1504950" y="4788952"/>
            <a:ext cx="3168900" cy="1388700"/>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Alle KI-Systeme erfassen — inkl. eingebetteter Funktionen in SaaS-Tools.</a:t>
            </a:r>
            <a:endParaRPr b="0" i="0" sz="1800" u="none" cap="none" strike="noStrike">
              <a:solidFill>
                <a:schemeClr val="dk1"/>
              </a:solidFill>
              <a:latin typeface="Calibri"/>
              <a:ea typeface="Calibri"/>
              <a:cs typeface="Calibri"/>
              <a:sym typeface="Calibri"/>
            </a:endParaRPr>
          </a:p>
        </p:txBody>
      </p:sp>
      <p:sp>
        <p:nvSpPr>
          <p:cNvPr id="331" name="Google Shape;331;p13"/>
          <p:cNvSpPr/>
          <p:nvPr/>
        </p:nvSpPr>
        <p:spPr>
          <a:xfrm>
            <a:off x="1504950" y="6310868"/>
            <a:ext cx="1322100" cy="4620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3"/>
          <p:cNvSpPr/>
          <p:nvPr/>
        </p:nvSpPr>
        <p:spPr>
          <a:xfrm>
            <a:off x="1657350" y="6387068"/>
            <a:ext cx="10935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0,5–1 Tag</a:t>
            </a:r>
            <a:endParaRPr b="0" i="0" sz="1800" u="none" cap="none" strike="noStrike">
              <a:solidFill>
                <a:schemeClr val="dk1"/>
              </a:solidFill>
              <a:latin typeface="Calibri"/>
              <a:ea typeface="Calibri"/>
              <a:cs typeface="Calibri"/>
              <a:sym typeface="Calibri"/>
            </a:endParaRPr>
          </a:p>
        </p:txBody>
      </p:sp>
      <p:sp>
        <p:nvSpPr>
          <p:cNvPr id="333" name="Google Shape;333;p13"/>
          <p:cNvSpPr/>
          <p:nvPr/>
        </p:nvSpPr>
        <p:spPr>
          <a:xfrm>
            <a:off x="5210175" y="3064927"/>
            <a:ext cx="3800400" cy="4069800"/>
          </a:xfrm>
          <a:prstGeom prst="roundRect">
            <a:avLst>
              <a:gd fmla="val 551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3"/>
          <p:cNvSpPr/>
          <p:nvPr/>
        </p:nvSpPr>
        <p:spPr>
          <a:xfrm>
            <a:off x="5572125" y="3426877"/>
            <a:ext cx="3384300" cy="723900"/>
          </a:xfrm>
          <a:prstGeom prst="rect">
            <a:avLst/>
          </a:prstGeom>
          <a:noFill/>
          <a:ln>
            <a:noFill/>
          </a:ln>
        </p:spPr>
        <p:txBody>
          <a:bodyPr anchorCtr="0" anchor="t" bIns="25400" lIns="25400" spcFirstLastPara="1" rIns="25400" wrap="square" tIns="25400">
            <a:normAutofit/>
          </a:bodyPr>
          <a:lstStyle/>
          <a:p>
            <a:pPr indent="0" lvl="0" marL="0" marR="0" rtl="0" algn="l">
              <a:lnSpc>
                <a:spcPct val="100000"/>
              </a:lnSpc>
              <a:spcBef>
                <a:spcPts val="0"/>
              </a:spcBef>
              <a:spcAft>
                <a:spcPts val="0"/>
              </a:spcAft>
              <a:buClr>
                <a:srgbClr val="2F1863"/>
              </a:buClr>
              <a:buSzPts val="5400"/>
              <a:buFont typeface="Manrope"/>
              <a:buNone/>
            </a:pPr>
            <a:r>
              <a:rPr b="1" i="0" lang="en-US" sz="5400" u="none" cap="none" strike="noStrike">
                <a:solidFill>
                  <a:srgbClr val="2F1863"/>
                </a:solidFill>
                <a:latin typeface="Manrope"/>
                <a:ea typeface="Manrope"/>
                <a:cs typeface="Manrope"/>
                <a:sym typeface="Manrope"/>
              </a:rPr>
              <a:t>2</a:t>
            </a:r>
            <a:endParaRPr b="0" i="0" sz="5400" u="none" cap="none" strike="noStrike">
              <a:solidFill>
                <a:schemeClr val="dk1"/>
              </a:solidFill>
              <a:latin typeface="Calibri"/>
              <a:ea typeface="Calibri"/>
              <a:cs typeface="Calibri"/>
              <a:sym typeface="Calibri"/>
            </a:endParaRPr>
          </a:p>
        </p:txBody>
      </p:sp>
      <p:sp>
        <p:nvSpPr>
          <p:cNvPr id="335" name="Google Shape;335;p13"/>
          <p:cNvSpPr/>
          <p:nvPr/>
        </p:nvSpPr>
        <p:spPr>
          <a:xfrm>
            <a:off x="5572125" y="4284127"/>
            <a:ext cx="33843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Klassifizieren</a:t>
            </a:r>
            <a:endParaRPr b="0" i="0" sz="2250" u="none" cap="none" strike="noStrike">
              <a:solidFill>
                <a:schemeClr val="dk1"/>
              </a:solidFill>
              <a:latin typeface="Calibri"/>
              <a:ea typeface="Calibri"/>
              <a:cs typeface="Calibri"/>
              <a:sym typeface="Calibri"/>
            </a:endParaRPr>
          </a:p>
        </p:txBody>
      </p:sp>
      <p:sp>
        <p:nvSpPr>
          <p:cNvPr id="336" name="Google Shape;336;p13"/>
          <p:cNvSpPr/>
          <p:nvPr/>
        </p:nvSpPr>
        <p:spPr>
          <a:xfrm>
            <a:off x="5572125" y="4788952"/>
            <a:ext cx="3168900" cy="1388700"/>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Jedes System einer Risikostufe zuordnen — verboten, hoch, begrenzt, minimal.</a:t>
            </a:r>
            <a:endParaRPr b="0" i="0" sz="1800" u="none" cap="none" strike="noStrike">
              <a:solidFill>
                <a:schemeClr val="dk1"/>
              </a:solidFill>
              <a:latin typeface="Calibri"/>
              <a:ea typeface="Calibri"/>
              <a:cs typeface="Calibri"/>
              <a:sym typeface="Calibri"/>
            </a:endParaRPr>
          </a:p>
        </p:txBody>
      </p:sp>
      <p:sp>
        <p:nvSpPr>
          <p:cNvPr id="337" name="Google Shape;337;p13"/>
          <p:cNvSpPr/>
          <p:nvPr/>
        </p:nvSpPr>
        <p:spPr>
          <a:xfrm>
            <a:off x="5572125" y="6310868"/>
            <a:ext cx="1243200" cy="4620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3"/>
          <p:cNvSpPr/>
          <p:nvPr/>
        </p:nvSpPr>
        <p:spPr>
          <a:xfrm>
            <a:off x="5724525" y="6387068"/>
            <a:ext cx="1014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1–2 Tage</a:t>
            </a:r>
            <a:endParaRPr b="0" i="0" sz="1800" u="none" cap="none" strike="noStrike">
              <a:solidFill>
                <a:schemeClr val="dk1"/>
              </a:solidFill>
              <a:latin typeface="Calibri"/>
              <a:ea typeface="Calibri"/>
              <a:cs typeface="Calibri"/>
              <a:sym typeface="Calibri"/>
            </a:endParaRPr>
          </a:p>
        </p:txBody>
      </p:sp>
      <p:sp>
        <p:nvSpPr>
          <p:cNvPr id="339" name="Google Shape;339;p13"/>
          <p:cNvSpPr/>
          <p:nvPr/>
        </p:nvSpPr>
        <p:spPr>
          <a:xfrm>
            <a:off x="9277350" y="3064927"/>
            <a:ext cx="3800400" cy="4069800"/>
          </a:xfrm>
          <a:prstGeom prst="roundRect">
            <a:avLst>
              <a:gd fmla="val 551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3"/>
          <p:cNvSpPr/>
          <p:nvPr/>
        </p:nvSpPr>
        <p:spPr>
          <a:xfrm>
            <a:off x="9639300" y="3426877"/>
            <a:ext cx="3384300" cy="723900"/>
          </a:xfrm>
          <a:prstGeom prst="rect">
            <a:avLst/>
          </a:prstGeom>
          <a:noFill/>
          <a:ln>
            <a:noFill/>
          </a:ln>
        </p:spPr>
        <p:txBody>
          <a:bodyPr anchorCtr="0" anchor="t" bIns="25400" lIns="25400" spcFirstLastPara="1" rIns="25400" wrap="square" tIns="25400">
            <a:normAutofit/>
          </a:bodyPr>
          <a:lstStyle/>
          <a:p>
            <a:pPr indent="0" lvl="0" marL="0" marR="0" rtl="0" algn="l">
              <a:lnSpc>
                <a:spcPct val="100000"/>
              </a:lnSpc>
              <a:spcBef>
                <a:spcPts val="0"/>
              </a:spcBef>
              <a:spcAft>
                <a:spcPts val="0"/>
              </a:spcAft>
              <a:buClr>
                <a:srgbClr val="2F1863"/>
              </a:buClr>
              <a:buSzPts val="5400"/>
              <a:buFont typeface="Manrope"/>
              <a:buNone/>
            </a:pPr>
            <a:r>
              <a:rPr b="1" i="0" lang="en-US" sz="5400" u="none" cap="none" strike="noStrike">
                <a:solidFill>
                  <a:srgbClr val="2F1863"/>
                </a:solidFill>
                <a:latin typeface="Manrope"/>
                <a:ea typeface="Manrope"/>
                <a:cs typeface="Manrope"/>
                <a:sym typeface="Manrope"/>
              </a:rPr>
              <a:t>3</a:t>
            </a:r>
            <a:endParaRPr b="0" i="0" sz="5400" u="none" cap="none" strike="noStrike">
              <a:solidFill>
                <a:schemeClr val="dk1"/>
              </a:solidFill>
              <a:latin typeface="Calibri"/>
              <a:ea typeface="Calibri"/>
              <a:cs typeface="Calibri"/>
              <a:sym typeface="Calibri"/>
            </a:endParaRPr>
          </a:p>
        </p:txBody>
      </p:sp>
      <p:sp>
        <p:nvSpPr>
          <p:cNvPr id="341" name="Google Shape;341;p13"/>
          <p:cNvSpPr/>
          <p:nvPr/>
        </p:nvSpPr>
        <p:spPr>
          <a:xfrm>
            <a:off x="9639300" y="4284127"/>
            <a:ext cx="3168900" cy="8193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Transparenz umsetzen</a:t>
            </a:r>
            <a:endParaRPr b="0" i="0" sz="2250" u="none" cap="none" strike="noStrike">
              <a:solidFill>
                <a:schemeClr val="dk1"/>
              </a:solidFill>
              <a:latin typeface="Calibri"/>
              <a:ea typeface="Calibri"/>
              <a:cs typeface="Calibri"/>
              <a:sym typeface="Calibri"/>
            </a:endParaRPr>
          </a:p>
        </p:txBody>
      </p:sp>
      <p:sp>
        <p:nvSpPr>
          <p:cNvPr id="342" name="Google Shape;342;p13"/>
          <p:cNvSpPr/>
          <p:nvPr/>
        </p:nvSpPr>
        <p:spPr>
          <a:xfrm>
            <a:off x="9639300" y="5179477"/>
            <a:ext cx="3168900" cy="998100"/>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Chatbot-Hinweise einfügen, KI-Inhalte kennzeichnen.</a:t>
            </a:r>
            <a:endParaRPr b="0" i="0" sz="1800" u="none" cap="none" strike="noStrike">
              <a:solidFill>
                <a:schemeClr val="dk1"/>
              </a:solidFill>
              <a:latin typeface="Calibri"/>
              <a:ea typeface="Calibri"/>
              <a:cs typeface="Calibri"/>
              <a:sym typeface="Calibri"/>
            </a:endParaRPr>
          </a:p>
        </p:txBody>
      </p:sp>
      <p:sp>
        <p:nvSpPr>
          <p:cNvPr id="343" name="Google Shape;343;p13"/>
          <p:cNvSpPr/>
          <p:nvPr/>
        </p:nvSpPr>
        <p:spPr>
          <a:xfrm>
            <a:off x="9639300" y="6310868"/>
            <a:ext cx="1239900" cy="4620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3"/>
          <p:cNvSpPr/>
          <p:nvPr/>
        </p:nvSpPr>
        <p:spPr>
          <a:xfrm>
            <a:off x="9791700" y="6387068"/>
            <a:ext cx="10113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1–3 Tage</a:t>
            </a:r>
            <a:endParaRPr b="0" i="0" sz="1800" u="none" cap="none" strike="noStrike">
              <a:solidFill>
                <a:schemeClr val="dk1"/>
              </a:solidFill>
              <a:latin typeface="Calibri"/>
              <a:ea typeface="Calibri"/>
              <a:cs typeface="Calibri"/>
              <a:sym typeface="Calibri"/>
            </a:endParaRPr>
          </a:p>
        </p:txBody>
      </p:sp>
      <p:sp>
        <p:nvSpPr>
          <p:cNvPr id="345" name="Google Shape;345;p13"/>
          <p:cNvSpPr/>
          <p:nvPr/>
        </p:nvSpPr>
        <p:spPr>
          <a:xfrm>
            <a:off x="13344525" y="3064927"/>
            <a:ext cx="3800400" cy="4069800"/>
          </a:xfrm>
          <a:prstGeom prst="roundRect">
            <a:avLst>
              <a:gd fmla="val 551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3"/>
          <p:cNvSpPr/>
          <p:nvPr/>
        </p:nvSpPr>
        <p:spPr>
          <a:xfrm>
            <a:off x="13706475" y="3426877"/>
            <a:ext cx="3384300" cy="723900"/>
          </a:xfrm>
          <a:prstGeom prst="rect">
            <a:avLst/>
          </a:prstGeom>
          <a:noFill/>
          <a:ln>
            <a:noFill/>
          </a:ln>
        </p:spPr>
        <p:txBody>
          <a:bodyPr anchorCtr="0" anchor="t" bIns="25400" lIns="25400" spcFirstLastPara="1" rIns="25400" wrap="square" tIns="25400">
            <a:normAutofit/>
          </a:bodyPr>
          <a:lstStyle/>
          <a:p>
            <a:pPr indent="0" lvl="0" marL="0" marR="0" rtl="0" algn="l">
              <a:lnSpc>
                <a:spcPct val="100000"/>
              </a:lnSpc>
              <a:spcBef>
                <a:spcPts val="0"/>
              </a:spcBef>
              <a:spcAft>
                <a:spcPts val="0"/>
              </a:spcAft>
              <a:buClr>
                <a:srgbClr val="2F1863"/>
              </a:buClr>
              <a:buSzPts val="5400"/>
              <a:buFont typeface="Manrope"/>
              <a:buNone/>
            </a:pPr>
            <a:r>
              <a:rPr b="1" i="0" lang="en-US" sz="5400" u="none" cap="none" strike="noStrike">
                <a:solidFill>
                  <a:srgbClr val="2F1863"/>
                </a:solidFill>
                <a:latin typeface="Manrope"/>
                <a:ea typeface="Manrope"/>
                <a:cs typeface="Manrope"/>
                <a:sym typeface="Manrope"/>
              </a:rPr>
              <a:t>4</a:t>
            </a:r>
            <a:endParaRPr b="0" i="0" sz="5400" u="none" cap="none" strike="noStrike">
              <a:solidFill>
                <a:schemeClr val="dk1"/>
              </a:solidFill>
              <a:latin typeface="Calibri"/>
              <a:ea typeface="Calibri"/>
              <a:cs typeface="Calibri"/>
              <a:sym typeface="Calibri"/>
            </a:endParaRPr>
          </a:p>
        </p:txBody>
      </p:sp>
      <p:sp>
        <p:nvSpPr>
          <p:cNvPr id="347" name="Google Shape;347;p13"/>
          <p:cNvSpPr/>
          <p:nvPr/>
        </p:nvSpPr>
        <p:spPr>
          <a:xfrm>
            <a:off x="13706475" y="4284127"/>
            <a:ext cx="3168900" cy="8193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Schulen &amp; dokumentieren</a:t>
            </a:r>
            <a:endParaRPr b="0" i="0" sz="2250" u="none" cap="none" strike="noStrike">
              <a:solidFill>
                <a:schemeClr val="dk1"/>
              </a:solidFill>
              <a:latin typeface="Calibri"/>
              <a:ea typeface="Calibri"/>
              <a:cs typeface="Calibri"/>
              <a:sym typeface="Calibri"/>
            </a:endParaRPr>
          </a:p>
        </p:txBody>
      </p:sp>
      <p:sp>
        <p:nvSpPr>
          <p:cNvPr id="348" name="Google Shape;348;p13"/>
          <p:cNvSpPr/>
          <p:nvPr/>
        </p:nvSpPr>
        <p:spPr>
          <a:xfrm>
            <a:off x="13706475" y="5179477"/>
            <a:ext cx="3168900" cy="998100"/>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KI-Kompetenz fördern, kurze Nutzungsrichtlinie erstellen.</a:t>
            </a:r>
            <a:endParaRPr b="0" i="0" sz="1800" u="none" cap="none" strike="noStrike">
              <a:solidFill>
                <a:schemeClr val="dk1"/>
              </a:solidFill>
              <a:latin typeface="Calibri"/>
              <a:ea typeface="Calibri"/>
              <a:cs typeface="Calibri"/>
              <a:sym typeface="Calibri"/>
            </a:endParaRPr>
          </a:p>
        </p:txBody>
      </p:sp>
      <p:sp>
        <p:nvSpPr>
          <p:cNvPr id="349" name="Google Shape;349;p13"/>
          <p:cNvSpPr/>
          <p:nvPr/>
        </p:nvSpPr>
        <p:spPr>
          <a:xfrm>
            <a:off x="13706475" y="6310868"/>
            <a:ext cx="1141800" cy="462000"/>
          </a:xfrm>
          <a:prstGeom prst="roundRect">
            <a:avLst>
              <a:gd fmla="val 50000" name="adj"/>
            </a:avLst>
          </a:prstGeom>
          <a:solidFill>
            <a:srgbClr val="EDE7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3"/>
          <p:cNvSpPr/>
          <p:nvPr/>
        </p:nvSpPr>
        <p:spPr>
          <a:xfrm>
            <a:off x="13858875" y="6387068"/>
            <a:ext cx="9132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laufend</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1D1F"/>
        </a:solidFill>
      </p:bgPr>
    </p:bg>
    <p:spTree>
      <p:nvGrpSpPr>
        <p:cNvPr id="355" name="Shape 355"/>
        <p:cNvGrpSpPr/>
        <p:nvPr/>
      </p:nvGrpSpPr>
      <p:grpSpPr>
        <a:xfrm>
          <a:off x="0" y="0"/>
          <a:ext cx="0" cy="0"/>
          <a:chOff x="0" y="0"/>
          <a:chExt cx="0" cy="0"/>
        </a:xfrm>
      </p:grpSpPr>
      <p:pic>
        <p:nvPicPr>
          <p:cNvPr descr="preencoded.png" id="356" name="Google Shape;356;p14"/>
          <p:cNvPicPr preferRelativeResize="0"/>
          <p:nvPr/>
        </p:nvPicPr>
        <p:blipFill rotWithShape="1">
          <a:blip r:embed="rId3">
            <a:alphaModFix/>
          </a:blip>
          <a:srcRect b="0" l="0" r="0" t="0"/>
          <a:stretch/>
        </p:blipFill>
        <p:spPr>
          <a:xfrm>
            <a:off x="0" y="0"/>
            <a:ext cx="18288000" cy="10287000"/>
          </a:xfrm>
          <a:prstGeom prst="rect">
            <a:avLst/>
          </a:prstGeom>
          <a:noFill/>
          <a:ln>
            <a:noFill/>
          </a:ln>
        </p:spPr>
      </p:pic>
      <p:sp>
        <p:nvSpPr>
          <p:cNvPr id="357" name="Google Shape;357;p14"/>
          <p:cNvSpPr/>
          <p:nvPr/>
        </p:nvSpPr>
        <p:spPr>
          <a:xfrm>
            <a:off x="1143000" y="9906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i="0" lang="en-US" sz="1800" u="none" cap="none" strike="noStrike">
                <a:solidFill>
                  <a:srgbClr val="FFFFFF"/>
                </a:solidFill>
                <a:latin typeface="Manrope"/>
                <a:ea typeface="Manrope"/>
                <a:cs typeface="Manrope"/>
                <a:sym typeface="Manrope"/>
              </a:rPr>
              <a:t>ZUSAMMENFASSUNG</a:t>
            </a:r>
            <a:endParaRPr b="0" i="0" sz="1800" u="none" cap="none" strike="noStrike">
              <a:solidFill>
                <a:schemeClr val="dk1"/>
              </a:solidFill>
              <a:latin typeface="Calibri"/>
              <a:ea typeface="Calibri"/>
              <a:cs typeface="Calibri"/>
              <a:sym typeface="Calibri"/>
            </a:endParaRPr>
          </a:p>
        </p:txBody>
      </p:sp>
      <p:sp>
        <p:nvSpPr>
          <p:cNvPr id="358" name="Google Shape;358;p14"/>
          <p:cNvSpPr/>
          <p:nvPr/>
        </p:nvSpPr>
        <p:spPr>
          <a:xfrm>
            <a:off x="1143000" y="1471613"/>
            <a:ext cx="17602200" cy="659829"/>
          </a:xfrm>
          <a:prstGeom prst="rect">
            <a:avLst/>
          </a:prstGeom>
          <a:noFill/>
          <a:ln>
            <a:noFill/>
          </a:ln>
        </p:spPr>
        <p:txBody>
          <a:bodyPr anchorCtr="0" anchor="t" bIns="25400" lIns="25400" spcFirstLastPara="1" rIns="25400" wrap="square" tIns="25400">
            <a:normAutofit/>
          </a:bodyPr>
          <a:lstStyle/>
          <a:p>
            <a:pPr indent="0" lvl="0" marL="0" marR="0" rtl="0" algn="l">
              <a:lnSpc>
                <a:spcPct val="102000"/>
              </a:lnSpc>
              <a:spcBef>
                <a:spcPts val="0"/>
              </a:spcBef>
              <a:spcAft>
                <a:spcPts val="0"/>
              </a:spcAft>
              <a:buClr>
                <a:srgbClr val="FFFFFF"/>
              </a:buClr>
              <a:buSzPts val="4800"/>
              <a:buFont typeface="Manrope"/>
              <a:buNone/>
            </a:pPr>
            <a:r>
              <a:rPr b="1" i="0" lang="en-US" sz="4800" u="none" cap="none" strike="noStrike">
                <a:solidFill>
                  <a:srgbClr val="FFFFFF"/>
                </a:solidFill>
                <a:latin typeface="Manrope"/>
                <a:ea typeface="Manrope"/>
                <a:cs typeface="Manrope"/>
                <a:sym typeface="Manrope"/>
              </a:rPr>
              <a:t>Das Wichtigste in Kürze</a:t>
            </a:r>
            <a:endParaRPr b="0" i="0" sz="4800" u="none" cap="none" strike="noStrike">
              <a:solidFill>
                <a:schemeClr val="dk1"/>
              </a:solidFill>
              <a:latin typeface="Calibri"/>
              <a:ea typeface="Calibri"/>
              <a:cs typeface="Calibri"/>
              <a:sym typeface="Calibri"/>
            </a:endParaRPr>
          </a:p>
        </p:txBody>
      </p:sp>
      <p:sp>
        <p:nvSpPr>
          <p:cNvPr id="359" name="Google Shape;359;p14"/>
          <p:cNvSpPr/>
          <p:nvPr/>
        </p:nvSpPr>
        <p:spPr>
          <a:xfrm>
            <a:off x="1143000" y="2626742"/>
            <a:ext cx="495300"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8B04B"/>
              </a:buClr>
              <a:buSzPts val="2550"/>
              <a:buFont typeface="Manrope"/>
              <a:buNone/>
            </a:pPr>
            <a:r>
              <a:rPr b="1" i="0" lang="en-US" sz="2550" u="none" cap="none" strike="noStrike">
                <a:solidFill>
                  <a:srgbClr val="E8B04B"/>
                </a:solidFill>
                <a:latin typeface="Manrope"/>
                <a:ea typeface="Manrope"/>
                <a:cs typeface="Manrope"/>
                <a:sym typeface="Manrope"/>
              </a:rPr>
              <a:t>1</a:t>
            </a:r>
            <a:endParaRPr b="0" i="0" sz="2550" u="none" cap="none" strike="noStrike">
              <a:solidFill>
                <a:schemeClr val="dk1"/>
              </a:solidFill>
              <a:latin typeface="Calibri"/>
              <a:ea typeface="Calibri"/>
              <a:cs typeface="Calibri"/>
              <a:sym typeface="Calibri"/>
            </a:endParaRPr>
          </a:p>
        </p:txBody>
      </p:sp>
      <p:sp>
        <p:nvSpPr>
          <p:cNvPr id="360" name="Google Shape;360;p14"/>
          <p:cNvSpPr/>
          <p:nvPr/>
        </p:nvSpPr>
        <p:spPr>
          <a:xfrm>
            <a:off x="1828800" y="2626742"/>
            <a:ext cx="9879655"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550"/>
              <a:buFont typeface="Manrope"/>
              <a:buNone/>
            </a:pPr>
            <a:r>
              <a:rPr b="1" i="0" lang="en-US" sz="2550" u="none" cap="none" strike="noStrike">
                <a:solidFill>
                  <a:srgbClr val="FFFFFF"/>
                </a:solidFill>
                <a:latin typeface="Manrope"/>
                <a:ea typeface="Manrope"/>
                <a:cs typeface="Manrope"/>
                <a:sym typeface="Manrope"/>
              </a:rPr>
              <a:t>Vieles gilt schon. </a:t>
            </a:r>
            <a:r>
              <a:rPr b="0" i="0" lang="en-US" sz="2550" u="none" cap="none" strike="noStrike">
                <a:solidFill>
                  <a:srgbClr val="FFFFFF"/>
                </a:solidFill>
                <a:latin typeface="Manrope"/>
                <a:ea typeface="Manrope"/>
                <a:cs typeface="Manrope"/>
                <a:sym typeface="Manrope"/>
              </a:rPr>
              <a:t>Verbote und KI-Kompetenz seit Februar 2025.</a:t>
            </a:r>
            <a:endParaRPr b="0" i="0" sz="1200" u="none" cap="none" strike="noStrike">
              <a:solidFill>
                <a:schemeClr val="dk1"/>
              </a:solidFill>
              <a:latin typeface="Calibri"/>
              <a:ea typeface="Calibri"/>
              <a:cs typeface="Calibri"/>
              <a:sym typeface="Calibri"/>
            </a:endParaRPr>
          </a:p>
        </p:txBody>
      </p:sp>
      <p:sp>
        <p:nvSpPr>
          <p:cNvPr id="361" name="Google Shape;361;p14"/>
          <p:cNvSpPr/>
          <p:nvPr/>
        </p:nvSpPr>
        <p:spPr>
          <a:xfrm>
            <a:off x="1143000" y="3350642"/>
            <a:ext cx="495300"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8B04B"/>
              </a:buClr>
              <a:buSzPts val="2550"/>
              <a:buFont typeface="Manrope"/>
              <a:buNone/>
            </a:pPr>
            <a:r>
              <a:rPr b="1" i="0" lang="en-US" sz="2550" u="none" cap="none" strike="noStrike">
                <a:solidFill>
                  <a:srgbClr val="E8B04B"/>
                </a:solidFill>
                <a:latin typeface="Manrope"/>
                <a:ea typeface="Manrope"/>
                <a:cs typeface="Manrope"/>
                <a:sym typeface="Manrope"/>
              </a:rPr>
              <a:t>2</a:t>
            </a:r>
            <a:endParaRPr b="0" i="0" sz="2550" u="none" cap="none" strike="noStrike">
              <a:solidFill>
                <a:schemeClr val="dk1"/>
              </a:solidFill>
              <a:latin typeface="Calibri"/>
              <a:ea typeface="Calibri"/>
              <a:cs typeface="Calibri"/>
              <a:sym typeface="Calibri"/>
            </a:endParaRPr>
          </a:p>
        </p:txBody>
      </p:sp>
      <p:sp>
        <p:nvSpPr>
          <p:cNvPr id="362" name="Google Shape;362;p14"/>
          <p:cNvSpPr/>
          <p:nvPr/>
        </p:nvSpPr>
        <p:spPr>
          <a:xfrm>
            <a:off x="1828800" y="3350642"/>
            <a:ext cx="12832461" cy="13525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550"/>
              <a:buFont typeface="Manrope"/>
              <a:buNone/>
            </a:pPr>
            <a:r>
              <a:rPr b="1" i="0" lang="en-US" sz="2550" u="none" cap="none" strike="noStrike">
                <a:solidFill>
                  <a:srgbClr val="FFFFFF"/>
                </a:solidFill>
                <a:latin typeface="Manrope"/>
                <a:ea typeface="Manrope"/>
                <a:cs typeface="Manrope"/>
                <a:sym typeface="Manrope"/>
              </a:rPr>
              <a:t>Der nächste Schritt ist klein — und jetzt konkret. </a:t>
            </a:r>
            <a:r>
              <a:rPr b="0" i="0" lang="en-US" sz="2550" u="none" cap="none" strike="noStrike">
                <a:solidFill>
                  <a:srgbClr val="FFFFFF"/>
                </a:solidFill>
                <a:latin typeface="Manrope"/>
                <a:ea typeface="Manrope"/>
                <a:cs typeface="Manrope"/>
                <a:sym typeface="Manrope"/>
              </a:rPr>
              <a:t>Art. 50 gilt seit 2. August 2026. Der Code of Practice und die EU-Icons unterstützen die Kennzeichnung.</a:t>
            </a:r>
            <a:endParaRPr b="0" i="0" sz="1200" u="none" cap="none" strike="noStrike">
              <a:solidFill>
                <a:schemeClr val="dk1"/>
              </a:solidFill>
              <a:latin typeface="Calibri"/>
              <a:ea typeface="Calibri"/>
              <a:cs typeface="Calibri"/>
              <a:sym typeface="Calibri"/>
            </a:endParaRPr>
          </a:p>
        </p:txBody>
      </p:sp>
      <p:sp>
        <p:nvSpPr>
          <p:cNvPr id="363" name="Google Shape;363;p14"/>
          <p:cNvSpPr/>
          <p:nvPr/>
        </p:nvSpPr>
        <p:spPr>
          <a:xfrm>
            <a:off x="1143000" y="4950842"/>
            <a:ext cx="495300"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8B04B"/>
              </a:buClr>
              <a:buSzPts val="2550"/>
              <a:buFont typeface="Manrope"/>
              <a:buNone/>
            </a:pPr>
            <a:r>
              <a:rPr b="1" i="0" lang="en-US" sz="2550" u="none" cap="none" strike="noStrike">
                <a:solidFill>
                  <a:srgbClr val="E8B04B"/>
                </a:solidFill>
                <a:latin typeface="Manrope"/>
                <a:ea typeface="Manrope"/>
                <a:cs typeface="Manrope"/>
                <a:sym typeface="Manrope"/>
              </a:rPr>
              <a:t>3</a:t>
            </a:r>
            <a:endParaRPr b="0" i="0" sz="2550" u="none" cap="none" strike="noStrike">
              <a:solidFill>
                <a:schemeClr val="dk1"/>
              </a:solidFill>
              <a:latin typeface="Calibri"/>
              <a:ea typeface="Calibri"/>
              <a:cs typeface="Calibri"/>
              <a:sym typeface="Calibri"/>
            </a:endParaRPr>
          </a:p>
        </p:txBody>
      </p:sp>
      <p:sp>
        <p:nvSpPr>
          <p:cNvPr id="364" name="Google Shape;364;p14"/>
          <p:cNvSpPr/>
          <p:nvPr/>
        </p:nvSpPr>
        <p:spPr>
          <a:xfrm>
            <a:off x="1828800" y="4950842"/>
            <a:ext cx="12530244"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550"/>
              <a:buFont typeface="Manrope"/>
              <a:buNone/>
            </a:pPr>
            <a:r>
              <a:rPr b="1" i="0" lang="en-US" sz="2550" u="none" cap="none" strike="noStrike">
                <a:solidFill>
                  <a:srgbClr val="FFFFFF"/>
                </a:solidFill>
                <a:latin typeface="Manrope"/>
                <a:ea typeface="Manrope"/>
                <a:cs typeface="Manrope"/>
                <a:sym typeface="Manrope"/>
              </a:rPr>
              <a:t>Hochrisiko hat Zeit. </a:t>
            </a:r>
            <a:r>
              <a:rPr b="0" i="0" lang="en-US" sz="2550" u="none" cap="none" strike="noStrike">
                <a:solidFill>
                  <a:srgbClr val="FFFFFF"/>
                </a:solidFill>
                <a:latin typeface="Manrope"/>
                <a:ea typeface="Manrope"/>
                <a:cs typeface="Manrope"/>
                <a:sym typeface="Manrope"/>
              </a:rPr>
              <a:t>Annex III ab 2. Dezember 2027 — jetzt in Ruhe vorbereiten.</a:t>
            </a:r>
            <a:endParaRPr b="0" i="0" sz="1200" u="none" cap="none" strike="noStrike">
              <a:solidFill>
                <a:schemeClr val="dk1"/>
              </a:solidFill>
              <a:latin typeface="Calibri"/>
              <a:ea typeface="Calibri"/>
              <a:cs typeface="Calibri"/>
              <a:sym typeface="Calibri"/>
            </a:endParaRPr>
          </a:p>
        </p:txBody>
      </p:sp>
      <p:sp>
        <p:nvSpPr>
          <p:cNvPr id="365" name="Google Shape;365;p14"/>
          <p:cNvSpPr/>
          <p:nvPr/>
        </p:nvSpPr>
        <p:spPr>
          <a:xfrm>
            <a:off x="1143000" y="5769992"/>
            <a:ext cx="3207618" cy="547688"/>
          </a:xfrm>
          <a:prstGeom prst="roundRect">
            <a:avLst>
              <a:gd fmla="val 50000" name="adj"/>
            </a:avLst>
          </a:prstGeom>
          <a:noFill/>
          <a:ln cap="flat" cmpd="sng" w="14275">
            <a:solidFill>
              <a:srgbClr val="FFFFFF">
                <a:alpha val="3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4"/>
          <p:cNvSpPr/>
          <p:nvPr/>
        </p:nvSpPr>
        <p:spPr>
          <a:xfrm>
            <a:off x="1366838" y="5889054"/>
            <a:ext cx="2856172"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i="0" lang="en-US" sz="1800" u="none" cap="none" strike="noStrike">
                <a:solidFill>
                  <a:srgbClr val="FFFFFF"/>
                </a:solidFill>
                <a:latin typeface="Manrope"/>
                <a:ea typeface="Manrope"/>
                <a:cs typeface="Manrope"/>
                <a:sym typeface="Manrope"/>
              </a:rPr>
              <a:t>Seit Juli · Omnibus in Kraft</a:t>
            </a:r>
            <a:endParaRPr b="0" i="0" sz="1800" u="none" cap="none" strike="noStrike">
              <a:solidFill>
                <a:schemeClr val="dk1"/>
              </a:solidFill>
              <a:latin typeface="Calibri"/>
              <a:ea typeface="Calibri"/>
              <a:cs typeface="Calibri"/>
              <a:sym typeface="Calibri"/>
            </a:endParaRPr>
          </a:p>
        </p:txBody>
      </p:sp>
      <p:sp>
        <p:nvSpPr>
          <p:cNvPr id="367" name="Google Shape;367;p14"/>
          <p:cNvSpPr/>
          <p:nvPr/>
        </p:nvSpPr>
        <p:spPr>
          <a:xfrm>
            <a:off x="4483968" y="5769992"/>
            <a:ext cx="2810991" cy="547688"/>
          </a:xfrm>
          <a:prstGeom prst="roundRect">
            <a:avLst>
              <a:gd fmla="val 50000" name="adj"/>
            </a:avLst>
          </a:prstGeom>
          <a:noFill/>
          <a:ln cap="flat" cmpd="sng" w="14275">
            <a:solidFill>
              <a:srgbClr val="FFFFFF">
                <a:alpha val="3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4"/>
          <p:cNvSpPr/>
          <p:nvPr/>
        </p:nvSpPr>
        <p:spPr>
          <a:xfrm>
            <a:off x="4707806" y="5889054"/>
            <a:ext cx="2447646"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i="0" lang="en-US" sz="1800" u="none" cap="none" strike="noStrike">
                <a:solidFill>
                  <a:srgbClr val="FFFFFF"/>
                </a:solidFill>
                <a:latin typeface="Manrope"/>
                <a:ea typeface="Manrope"/>
                <a:cs typeface="Manrope"/>
                <a:sym typeface="Manrope"/>
              </a:rPr>
              <a:t>Seit August · Art. 50 gilt</a:t>
            </a:r>
            <a:endParaRPr b="0" i="0" sz="1800" u="none" cap="none" strike="noStrike">
              <a:solidFill>
                <a:schemeClr val="dk1"/>
              </a:solidFill>
              <a:latin typeface="Calibri"/>
              <a:ea typeface="Calibri"/>
              <a:cs typeface="Calibri"/>
              <a:sym typeface="Calibri"/>
            </a:endParaRPr>
          </a:p>
        </p:txBody>
      </p:sp>
      <p:sp>
        <p:nvSpPr>
          <p:cNvPr id="369" name="Google Shape;369;p14"/>
          <p:cNvSpPr/>
          <p:nvPr/>
        </p:nvSpPr>
        <p:spPr>
          <a:xfrm>
            <a:off x="7428309" y="5769992"/>
            <a:ext cx="4885730" cy="547688"/>
          </a:xfrm>
          <a:prstGeom prst="roundRect">
            <a:avLst>
              <a:gd fmla="val 50000" name="adj"/>
            </a:avLst>
          </a:prstGeom>
          <a:noFill/>
          <a:ln cap="flat" cmpd="sng" w="14275">
            <a:solidFill>
              <a:srgbClr val="FFFFFF">
                <a:alpha val="3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4"/>
          <p:cNvSpPr/>
          <p:nvPr/>
        </p:nvSpPr>
        <p:spPr>
          <a:xfrm>
            <a:off x="7652147" y="5889054"/>
            <a:ext cx="4584627"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Manrope"/>
              <a:buNone/>
            </a:pPr>
            <a:r>
              <a:rPr b="1" i="0" lang="en-US" sz="1800" u="none" cap="none" strike="noStrike">
                <a:solidFill>
                  <a:srgbClr val="FFFFFF"/>
                </a:solidFill>
                <a:latin typeface="Manrope"/>
                <a:ea typeface="Manrope"/>
                <a:cs typeface="Manrope"/>
                <a:sym typeface="Manrope"/>
              </a:rPr>
              <a:t>Dez 2027 · Hochrisiko Annex III</a:t>
            </a:r>
            <a:endParaRPr b="0" i="0" sz="1800" u="none" cap="none" strike="noStrike">
              <a:solidFill>
                <a:schemeClr val="dk1"/>
              </a:solidFill>
              <a:latin typeface="Calibri"/>
              <a:ea typeface="Calibri"/>
              <a:cs typeface="Calibri"/>
              <a:sym typeface="Calibri"/>
            </a:endParaRPr>
          </a:p>
        </p:txBody>
      </p:sp>
      <p:sp>
        <p:nvSpPr>
          <p:cNvPr id="371" name="Google Shape;371;p14"/>
          <p:cNvSpPr/>
          <p:nvPr/>
        </p:nvSpPr>
        <p:spPr>
          <a:xfrm>
            <a:off x="1143000" y="8882063"/>
            <a:ext cx="1950043" cy="4524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400"/>
              <a:buFont typeface="Manrope"/>
              <a:buNone/>
            </a:pPr>
            <a:r>
              <a:rPr b="1" i="0" lang="en-US" sz="2400" u="none" cap="none" strike="noStrike">
                <a:solidFill>
                  <a:srgbClr val="FFFFFF"/>
                </a:solidFill>
                <a:latin typeface="Manrope"/>
                <a:ea typeface="Manrope"/>
                <a:cs typeface="Manrope"/>
                <a:sym typeface="Manrope"/>
              </a:rPr>
              <a:t>Vielen Dank.</a:t>
            </a:r>
            <a:endParaRPr b="0" i="0" sz="2400" u="none" cap="none" strike="noStrike">
              <a:solidFill>
                <a:schemeClr val="dk1"/>
              </a:solidFill>
              <a:latin typeface="Calibri"/>
              <a:ea typeface="Calibri"/>
              <a:cs typeface="Calibri"/>
              <a:sym typeface="Calibri"/>
            </a:endParaRPr>
          </a:p>
        </p:txBody>
      </p:sp>
      <p:pic>
        <p:nvPicPr>
          <p:cNvPr descr="preencoded.png" id="372" name="Google Shape;372;p14"/>
          <p:cNvPicPr preferRelativeResize="0"/>
          <p:nvPr/>
        </p:nvPicPr>
        <p:blipFill rotWithShape="1">
          <a:blip r:embed="rId4">
            <a:alphaModFix amt="95000"/>
          </a:blip>
          <a:srcRect b="0" l="0" r="0" t="0"/>
          <a:stretch/>
        </p:blipFill>
        <p:spPr>
          <a:xfrm>
            <a:off x="16538600" y="8934450"/>
            <a:ext cx="606400" cy="361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6" name="Shape 246"/>
        <p:cNvGrpSpPr/>
        <p:nvPr/>
      </p:nvGrpSpPr>
      <p:grpSpPr>
        <a:xfrm>
          <a:off x="0" y="0"/>
          <a:ext cx="0" cy="0"/>
          <a:chOff x="0" y="0"/>
          <a:chExt cx="0" cy="0"/>
        </a:xfrm>
      </p:grpSpPr>
      <p:pic>
        <p:nvPicPr>
          <p:cNvPr descr="preencoded.png" id="247" name="Google Shape;247;p11"/>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248" name="Google Shape;248;p11"/>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HOCHRISIKO-KI · ANNEX III</a:t>
            </a:r>
            <a:endParaRPr b="0" i="0" sz="1800" u="none" cap="none" strike="noStrike">
              <a:solidFill>
                <a:schemeClr val="dk1"/>
              </a:solidFill>
              <a:latin typeface="Calibri"/>
              <a:ea typeface="Calibri"/>
              <a:cs typeface="Calibri"/>
              <a:sym typeface="Calibri"/>
            </a:endParaRPr>
          </a:p>
        </p:txBody>
      </p:sp>
      <p:sp>
        <p:nvSpPr>
          <p:cNvPr id="249" name="Google Shape;249;p11"/>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Wo KI besonders sensibel ist</a:t>
            </a:r>
            <a:endParaRPr b="0" i="0" sz="4500" u="none" cap="none" strike="noStrike">
              <a:solidFill>
                <a:schemeClr val="dk1"/>
              </a:solidFill>
              <a:latin typeface="Calibri"/>
              <a:ea typeface="Calibri"/>
              <a:cs typeface="Calibri"/>
              <a:sym typeface="Calibri"/>
            </a:endParaRPr>
          </a:p>
        </p:txBody>
      </p:sp>
      <p:sp>
        <p:nvSpPr>
          <p:cNvPr id="250" name="Google Shape;250;p11"/>
          <p:cNvSpPr/>
          <p:nvPr/>
        </p:nvSpPr>
        <p:spPr>
          <a:xfrm>
            <a:off x="1143000" y="2784996"/>
            <a:ext cx="5156100" cy="3466200"/>
          </a:xfrm>
          <a:prstGeom prst="roundRect">
            <a:avLst>
              <a:gd fmla="val 6046" name="adj"/>
            </a:avLst>
          </a:prstGeom>
          <a:solidFill>
            <a:srgbClr val="2F18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a:off x="1504950"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Manrope"/>
              <a:buNone/>
            </a:pPr>
            <a:r>
              <a:rPr b="1" i="0" lang="en-US" sz="2250" u="none" cap="none" strike="noStrike">
                <a:solidFill>
                  <a:srgbClr val="FFFFFF"/>
                </a:solidFill>
                <a:latin typeface="Manrope"/>
                <a:ea typeface="Manrope"/>
                <a:cs typeface="Manrope"/>
                <a:sym typeface="Manrope"/>
              </a:rPr>
              <a:t>Menschen &amp; Arbeit</a:t>
            </a:r>
            <a:endParaRPr b="0" i="0" sz="2250" u="none" cap="none" strike="noStrike">
              <a:solidFill>
                <a:schemeClr val="dk1"/>
              </a:solidFill>
              <a:latin typeface="Calibri"/>
              <a:ea typeface="Calibri"/>
              <a:cs typeface="Calibri"/>
              <a:sym typeface="Calibri"/>
            </a:endParaRPr>
          </a:p>
        </p:txBody>
      </p:sp>
      <p:sp>
        <p:nvSpPr>
          <p:cNvPr id="252" name="Google Shape;252;p11"/>
          <p:cNvSpPr/>
          <p:nvPr/>
        </p:nvSpPr>
        <p:spPr>
          <a:xfrm>
            <a:off x="1504950"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9B8EE"/>
              </a:buClr>
              <a:buSzPts val="1800"/>
              <a:buFont typeface="Manrope"/>
              <a:buNone/>
            </a:pPr>
            <a:r>
              <a:rPr b="1" i="0" lang="en-US" sz="1800" u="none" cap="none" strike="noStrike">
                <a:solidFill>
                  <a:srgbClr val="C9B8EE"/>
                </a:solidFill>
                <a:latin typeface="Manrope"/>
                <a:ea typeface="Manrope"/>
                <a:cs typeface="Manrope"/>
                <a:sym typeface="Manrope"/>
              </a:rPr>
              <a:t>BIOMETRIE · BILDUNG · HR</a:t>
            </a:r>
            <a:endParaRPr b="0" i="0" sz="1800" u="none" cap="none" strike="noStrike">
              <a:solidFill>
                <a:schemeClr val="dk1"/>
              </a:solidFill>
              <a:latin typeface="Calibri"/>
              <a:ea typeface="Calibri"/>
              <a:cs typeface="Calibri"/>
              <a:sym typeface="Calibri"/>
            </a:endParaRPr>
          </a:p>
        </p:txBody>
      </p:sp>
      <p:sp>
        <p:nvSpPr>
          <p:cNvPr id="253" name="Google Shape;253;p11"/>
          <p:cNvSpPr/>
          <p:nvPr/>
        </p:nvSpPr>
        <p:spPr>
          <a:xfrm>
            <a:off x="1504950" y="4113733"/>
            <a:ext cx="45651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Biometrie. Bildungszugang und Prüfungsbewertung.</a:t>
            </a:r>
            <a:endParaRPr b="0" i="0" sz="1800" u="none" cap="none" strike="noStrike">
              <a:solidFill>
                <a:schemeClr val="dk1"/>
              </a:solidFill>
              <a:latin typeface="Calibri"/>
              <a:ea typeface="Calibri"/>
              <a:cs typeface="Calibri"/>
              <a:sym typeface="Calibri"/>
            </a:endParaRPr>
          </a:p>
        </p:txBody>
      </p:sp>
      <p:sp>
        <p:nvSpPr>
          <p:cNvPr id="254" name="Google Shape;254;p11"/>
          <p:cNvSpPr/>
          <p:nvPr/>
        </p:nvSpPr>
        <p:spPr>
          <a:xfrm>
            <a:off x="1504950" y="4915321"/>
            <a:ext cx="4565100" cy="10119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Rekrutierung, Bewerbungsbewertung und Personalentscheidungen.</a:t>
            </a:r>
            <a:endParaRPr b="0" i="0" sz="1800" u="none" cap="none" strike="noStrike">
              <a:solidFill>
                <a:schemeClr val="dk1"/>
              </a:solidFill>
              <a:latin typeface="Calibri"/>
              <a:ea typeface="Calibri"/>
              <a:cs typeface="Calibri"/>
              <a:sym typeface="Calibri"/>
            </a:endParaRPr>
          </a:p>
        </p:txBody>
      </p:sp>
      <p:sp>
        <p:nvSpPr>
          <p:cNvPr id="255" name="Google Shape;255;p11"/>
          <p:cNvSpPr/>
          <p:nvPr/>
        </p:nvSpPr>
        <p:spPr>
          <a:xfrm>
            <a:off x="6565850" y="2784996"/>
            <a:ext cx="5156100" cy="3466200"/>
          </a:xfrm>
          <a:prstGeom prst="roundRect">
            <a:avLst>
              <a:gd fmla="val 604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a:off x="6927800"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Infrastruktur &amp; Versorgung</a:t>
            </a:r>
            <a:endParaRPr b="0" i="0" sz="2250" u="none" cap="none" strike="noStrike">
              <a:solidFill>
                <a:schemeClr val="dk1"/>
              </a:solidFill>
              <a:latin typeface="Calibri"/>
              <a:ea typeface="Calibri"/>
              <a:cs typeface="Calibri"/>
              <a:sym typeface="Calibri"/>
            </a:endParaRPr>
          </a:p>
        </p:txBody>
      </p:sp>
      <p:sp>
        <p:nvSpPr>
          <p:cNvPr id="257" name="Google Shape;257;p11"/>
          <p:cNvSpPr/>
          <p:nvPr/>
        </p:nvSpPr>
        <p:spPr>
          <a:xfrm>
            <a:off x="6927800"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INFRASTRUKTUR · LEISTUNGEN</a:t>
            </a:r>
            <a:endParaRPr b="0" i="0" sz="1800" u="none" cap="none" strike="noStrike">
              <a:solidFill>
                <a:schemeClr val="dk1"/>
              </a:solidFill>
              <a:latin typeface="Calibri"/>
              <a:ea typeface="Calibri"/>
              <a:cs typeface="Calibri"/>
              <a:sym typeface="Calibri"/>
            </a:endParaRPr>
          </a:p>
        </p:txBody>
      </p:sp>
      <p:sp>
        <p:nvSpPr>
          <p:cNvPr id="258" name="Google Shape;258;p11"/>
          <p:cNvSpPr/>
          <p:nvPr/>
        </p:nvSpPr>
        <p:spPr>
          <a:xfrm>
            <a:off x="6927800" y="4113733"/>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Sicherheitskomponenten kritischer Infrastruktur, etwa Energie und Verkehr.</a:t>
            </a:r>
            <a:endParaRPr b="0" i="0" sz="1800" u="none" cap="none" strike="noStrike">
              <a:solidFill>
                <a:schemeClr val="dk1"/>
              </a:solidFill>
              <a:latin typeface="Calibri"/>
              <a:ea typeface="Calibri"/>
              <a:cs typeface="Calibri"/>
              <a:sym typeface="Calibri"/>
            </a:endParaRPr>
          </a:p>
        </p:txBody>
      </p:sp>
      <p:sp>
        <p:nvSpPr>
          <p:cNvPr id="259" name="Google Shape;259;p11"/>
          <p:cNvSpPr/>
          <p:nvPr/>
        </p:nvSpPr>
        <p:spPr>
          <a:xfrm>
            <a:off x="6927800" y="4915321"/>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Zugang zu wesentlichen Leistungen, Kreditwürdigkeit sowie Lebens- und Krankenversicherung.</a:t>
            </a:r>
            <a:endParaRPr b="0" i="0" sz="1800" u="none" cap="none" strike="noStrike">
              <a:solidFill>
                <a:schemeClr val="dk1"/>
              </a:solidFill>
              <a:latin typeface="Calibri"/>
              <a:ea typeface="Calibri"/>
              <a:cs typeface="Calibri"/>
              <a:sym typeface="Calibri"/>
            </a:endParaRPr>
          </a:p>
        </p:txBody>
      </p:sp>
      <p:sp>
        <p:nvSpPr>
          <p:cNvPr id="260" name="Google Shape;260;p11"/>
          <p:cNvSpPr/>
          <p:nvPr/>
        </p:nvSpPr>
        <p:spPr>
          <a:xfrm>
            <a:off x="11988775" y="2784996"/>
            <a:ext cx="5156100" cy="3466200"/>
          </a:xfrm>
          <a:prstGeom prst="roundRect">
            <a:avLst>
              <a:gd fmla="val 604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a:off x="12350725"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Staat &amp; Grundrechte</a:t>
            </a:r>
            <a:endParaRPr b="0" i="0" sz="2250" u="none" cap="none" strike="noStrike">
              <a:solidFill>
                <a:schemeClr val="dk1"/>
              </a:solidFill>
              <a:latin typeface="Calibri"/>
              <a:ea typeface="Calibri"/>
              <a:cs typeface="Calibri"/>
              <a:sym typeface="Calibri"/>
            </a:endParaRPr>
          </a:p>
        </p:txBody>
      </p:sp>
      <p:sp>
        <p:nvSpPr>
          <p:cNvPr id="262" name="Google Shape;262;p11"/>
          <p:cNvSpPr/>
          <p:nvPr/>
        </p:nvSpPr>
        <p:spPr>
          <a:xfrm>
            <a:off x="12350725"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POLIZEI · MIGRATION · JUSTIZ</a:t>
            </a:r>
            <a:endParaRPr b="0" i="0" sz="1800" u="none" cap="none" strike="noStrike">
              <a:solidFill>
                <a:schemeClr val="dk1"/>
              </a:solidFill>
              <a:latin typeface="Calibri"/>
              <a:ea typeface="Calibri"/>
              <a:cs typeface="Calibri"/>
              <a:sym typeface="Calibri"/>
            </a:endParaRPr>
          </a:p>
        </p:txBody>
      </p:sp>
      <p:sp>
        <p:nvSpPr>
          <p:cNvPr id="263" name="Google Shape;263;p11"/>
          <p:cNvSpPr/>
          <p:nvPr/>
        </p:nvSpPr>
        <p:spPr>
          <a:xfrm>
            <a:off x="12350725" y="4113733"/>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Strafverfolgung. Migration, Asyl und Grenzkontrolle.</a:t>
            </a:r>
            <a:endParaRPr b="0" i="0" sz="1800" u="none" cap="none" strike="noStrike">
              <a:solidFill>
                <a:schemeClr val="dk1"/>
              </a:solidFill>
              <a:latin typeface="Calibri"/>
              <a:ea typeface="Calibri"/>
              <a:cs typeface="Calibri"/>
              <a:sym typeface="Calibri"/>
            </a:endParaRPr>
          </a:p>
        </p:txBody>
      </p:sp>
      <p:sp>
        <p:nvSpPr>
          <p:cNvPr id="264" name="Google Shape;264;p11"/>
          <p:cNvSpPr/>
          <p:nvPr/>
        </p:nvSpPr>
        <p:spPr>
          <a:xfrm>
            <a:off x="12350725" y="4915321"/>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Rechtspflege und demokratische Prozesse, etwa die Beeinflussung von Wahlen.</a:t>
            </a:r>
            <a:endParaRPr b="0" i="0" sz="1800" u="none" cap="none" strike="noStrike">
              <a:solidFill>
                <a:schemeClr val="dk1"/>
              </a:solidFill>
              <a:latin typeface="Calibri"/>
              <a:ea typeface="Calibri"/>
              <a:cs typeface="Calibri"/>
              <a:sym typeface="Calibri"/>
            </a:endParaRPr>
          </a:p>
        </p:txBody>
      </p:sp>
      <p:sp>
        <p:nvSpPr>
          <p:cNvPr id="265" name="Google Shape;265;p11"/>
          <p:cNvSpPr/>
          <p:nvPr/>
        </p:nvSpPr>
        <p:spPr>
          <a:xfrm>
            <a:off x="1143000"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a:off x="1390650"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Annex III</a:t>
            </a:r>
            <a:endParaRPr b="0" i="0" sz="1800" u="none" cap="none" strike="noStrike">
              <a:solidFill>
                <a:schemeClr val="dk1"/>
              </a:solidFill>
              <a:latin typeface="Calibri"/>
              <a:ea typeface="Calibri"/>
              <a:cs typeface="Calibri"/>
              <a:sym typeface="Calibri"/>
            </a:endParaRPr>
          </a:p>
        </p:txBody>
      </p:sp>
      <p:sp>
        <p:nvSpPr>
          <p:cNvPr id="267" name="Google Shape;267;p11"/>
          <p:cNvSpPr/>
          <p:nvPr/>
        </p:nvSpPr>
        <p:spPr>
          <a:xfrm>
            <a:off x="1390650"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acht sensible Bereiche</a:t>
            </a:r>
            <a:endParaRPr b="0" i="0" sz="1800" u="none" cap="none" strike="noStrike">
              <a:solidFill>
                <a:schemeClr val="dk1"/>
              </a:solidFill>
              <a:latin typeface="Calibri"/>
              <a:ea typeface="Calibri"/>
              <a:cs typeface="Calibri"/>
              <a:sym typeface="Calibri"/>
            </a:endParaRPr>
          </a:p>
        </p:txBody>
      </p:sp>
      <p:sp>
        <p:nvSpPr>
          <p:cNvPr id="268" name="Google Shape;268;p11"/>
          <p:cNvSpPr/>
          <p:nvPr/>
        </p:nvSpPr>
        <p:spPr>
          <a:xfrm>
            <a:off x="6540475"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1"/>
          <p:cNvSpPr/>
          <p:nvPr/>
        </p:nvSpPr>
        <p:spPr>
          <a:xfrm>
            <a:off x="6788125"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Für KMU relevant</a:t>
            </a:r>
            <a:endParaRPr b="0" i="0" sz="1800" u="none" cap="none" strike="noStrike">
              <a:solidFill>
                <a:schemeClr val="dk1"/>
              </a:solidFill>
              <a:latin typeface="Calibri"/>
              <a:ea typeface="Calibri"/>
              <a:cs typeface="Calibri"/>
              <a:sym typeface="Calibri"/>
            </a:endParaRPr>
          </a:p>
        </p:txBody>
      </p:sp>
      <p:sp>
        <p:nvSpPr>
          <p:cNvPr id="270" name="Google Shape;270;p11"/>
          <p:cNvSpPr/>
          <p:nvPr/>
        </p:nvSpPr>
        <p:spPr>
          <a:xfrm>
            <a:off x="6788125"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besonders HR und Kredit</a:t>
            </a:r>
            <a:endParaRPr b="0" i="0" sz="1800" u="none" cap="none" strike="noStrike">
              <a:solidFill>
                <a:schemeClr val="dk1"/>
              </a:solidFill>
              <a:latin typeface="Calibri"/>
              <a:ea typeface="Calibri"/>
              <a:cs typeface="Calibri"/>
              <a:sym typeface="Calibri"/>
            </a:endParaRPr>
          </a:p>
        </p:txBody>
      </p:sp>
      <p:sp>
        <p:nvSpPr>
          <p:cNvPr id="271" name="Google Shape;271;p11"/>
          <p:cNvSpPr/>
          <p:nvPr/>
        </p:nvSpPr>
        <p:spPr>
          <a:xfrm>
            <a:off x="11938025"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
          <p:cNvSpPr/>
          <p:nvPr/>
        </p:nvSpPr>
        <p:spPr>
          <a:xfrm>
            <a:off x="12185675"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2. Dezember 2027</a:t>
            </a:r>
            <a:endParaRPr b="0" i="0" sz="1800" u="none" cap="none" strike="noStrike">
              <a:solidFill>
                <a:schemeClr val="dk1"/>
              </a:solidFill>
              <a:latin typeface="Calibri"/>
              <a:ea typeface="Calibri"/>
              <a:cs typeface="Calibri"/>
              <a:sym typeface="Calibri"/>
            </a:endParaRPr>
          </a:p>
        </p:txBody>
      </p:sp>
      <p:sp>
        <p:nvSpPr>
          <p:cNvPr id="273" name="Google Shape;273;p11"/>
          <p:cNvSpPr/>
          <p:nvPr/>
        </p:nvSpPr>
        <p:spPr>
          <a:xfrm>
            <a:off x="12185675"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Hochrisiko-Pflichten greifen</a:t>
            </a:r>
            <a:endParaRPr b="0" i="0" sz="1800" u="none" cap="none" strike="noStrike">
              <a:solidFill>
                <a:schemeClr val="dk1"/>
              </a:solidFill>
              <a:latin typeface="Calibri"/>
              <a:ea typeface="Calibri"/>
              <a:cs typeface="Calibri"/>
              <a:sym typeface="Calibri"/>
            </a:endParaRPr>
          </a:p>
        </p:txBody>
      </p:sp>
      <p:sp>
        <p:nvSpPr>
          <p:cNvPr id="274" name="Google Shape;274;p11"/>
          <p:cNvSpPr/>
          <p:nvPr/>
        </p:nvSpPr>
        <p:spPr>
          <a:xfrm>
            <a:off x="1143000" y="7784579"/>
            <a:ext cx="16002000" cy="847800"/>
          </a:xfrm>
          <a:prstGeom prst="roundRect">
            <a:avLst>
              <a:gd fmla="val 20225" name="adj"/>
            </a:avLst>
          </a:prstGeom>
          <a:solidFill>
            <a:srgbClr val="FBF3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1"/>
          <p:cNvSpPr/>
          <p:nvPr/>
        </p:nvSpPr>
        <p:spPr>
          <a:xfrm>
            <a:off x="1524000" y="8032229"/>
            <a:ext cx="157200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77B1A"/>
              </a:buClr>
              <a:buSzPts val="2025"/>
              <a:buFont typeface="Manrope"/>
              <a:buNone/>
            </a:pPr>
            <a:r>
              <a:rPr b="1" i="0" lang="en-US" sz="2025" u="none" cap="none" strike="noStrike">
                <a:solidFill>
                  <a:srgbClr val="C77B1A"/>
                </a:solidFill>
                <a:latin typeface="Manrope"/>
                <a:ea typeface="Manrope"/>
                <a:cs typeface="Manrope"/>
                <a:sym typeface="Manrope"/>
              </a:rPr>
              <a:t>Die konkrete Verwendung entscheidet über die Einstufung. Menschliche Aufsicht bleibt </a:t>
            </a:r>
            <a:r>
              <a:rPr b="1" i="0" lang="en-US" sz="2025" u="none" cap="none" strike="noStrike">
                <a:solidFill>
                  <a:srgbClr val="7A5A14"/>
                </a:solidFill>
                <a:latin typeface="Manrope"/>
                <a:ea typeface="Manrope"/>
                <a:cs typeface="Manrope"/>
                <a:sym typeface="Manrope"/>
              </a:rPr>
              <a:t>auch bei Hochrisiko nötig.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 name="Shape 43"/>
        <p:cNvGrpSpPr/>
        <p:nvPr/>
      </p:nvGrpSpPr>
      <p:grpSpPr>
        <a:xfrm>
          <a:off x="0" y="0"/>
          <a:ext cx="0" cy="0"/>
          <a:chOff x="0" y="0"/>
          <a:chExt cx="0" cy="0"/>
        </a:xfrm>
      </p:grpSpPr>
      <p:pic>
        <p:nvPicPr>
          <p:cNvPr descr="preencoded.png" id="44" name="Google Shape;44;p3"/>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45" name="Google Shape;45;p3"/>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PRAXISBEISPIEL · RHEINTALENT.LI</a:t>
            </a:r>
            <a:endParaRPr b="0" i="0" sz="1800" u="none" cap="none" strike="noStrike">
              <a:solidFill>
                <a:schemeClr val="dk1"/>
              </a:solidFill>
              <a:latin typeface="Calibri"/>
              <a:ea typeface="Calibri"/>
              <a:cs typeface="Calibri"/>
              <a:sym typeface="Calibri"/>
            </a:endParaRPr>
          </a:p>
        </p:txBody>
      </p:sp>
      <p:sp>
        <p:nvSpPr>
          <p:cNvPr id="46" name="Google Shape;46;p3"/>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RheinTalent: Mehr Können für dein Team.</a:t>
            </a:r>
            <a:endParaRPr b="0" i="0" sz="4500" u="none" cap="none" strike="noStrike">
              <a:solidFill>
                <a:schemeClr val="dk1"/>
              </a:solidFill>
              <a:latin typeface="Calibri"/>
              <a:ea typeface="Calibri"/>
              <a:cs typeface="Calibri"/>
              <a:sym typeface="Calibri"/>
            </a:endParaRPr>
          </a:p>
        </p:txBody>
      </p:sp>
      <p:sp>
        <p:nvSpPr>
          <p:cNvPr id="47" name="Google Shape;47;p3"/>
          <p:cNvSpPr/>
          <p:nvPr/>
        </p:nvSpPr>
        <p:spPr>
          <a:xfrm>
            <a:off x="1143000" y="2427908"/>
            <a:ext cx="13342620" cy="993577"/>
          </a:xfrm>
          <a:prstGeom prst="rect">
            <a:avLst/>
          </a:prstGeom>
          <a:noFill/>
          <a:ln>
            <a:noFill/>
          </a:ln>
        </p:spPr>
        <p:txBody>
          <a:bodyPr anchorCtr="0" anchor="t" bIns="25400" lIns="25400" spcFirstLastPara="1" rIns="25400" wrap="square" tIns="25400">
            <a:normAutofit/>
          </a:bodyPr>
          <a:lstStyle/>
          <a:p>
            <a:pPr indent="0" lvl="0" marL="0" marR="0" rtl="0" algn="l">
              <a:lnSpc>
                <a:spcPct val="132000"/>
              </a:lnSpc>
              <a:spcBef>
                <a:spcPts val="0"/>
              </a:spcBef>
              <a:spcAft>
                <a:spcPts val="0"/>
              </a:spcAft>
              <a:buClr>
                <a:srgbClr val="1D1D1F"/>
              </a:buClr>
              <a:buSzPts val="2850"/>
              <a:buFont typeface="Manrope"/>
              <a:buNone/>
            </a:pPr>
            <a:r>
              <a:rPr b="0" i="0" lang="en-US" sz="2850" u="none" cap="none" strike="noStrike">
                <a:solidFill>
                  <a:srgbClr val="1D1D1F"/>
                </a:solidFill>
                <a:latin typeface="Manrope"/>
                <a:ea typeface="Manrope"/>
                <a:cs typeface="Manrope"/>
                <a:sym typeface="Manrope"/>
              </a:rPr>
              <a:t>KI-gestützte Jobvermittlung für Liecht</a:t>
            </a:r>
            <a:r>
              <a:rPr b="1" i="0" lang="en-US" sz="2850" u="none" cap="none" strike="noStrike">
                <a:solidFill>
                  <a:srgbClr val="1D1D1F"/>
                </a:solidFill>
                <a:latin typeface="Manrope"/>
                <a:ea typeface="Manrope"/>
                <a:cs typeface="Manrope"/>
                <a:sym typeface="Manrope"/>
              </a:rPr>
              <a:t>enstein und das Alpenrheintal. Erfahrung sichtbar machen und passende F</a:t>
            </a:r>
            <a:r>
              <a:rPr b="0" i="0" lang="en-US" sz="2850" u="none" cap="none" strike="noStrike">
                <a:solidFill>
                  <a:srgbClr val="1D1D1F"/>
                </a:solidFill>
                <a:latin typeface="Manrope"/>
                <a:ea typeface="Manrope"/>
                <a:cs typeface="Manrope"/>
                <a:sym typeface="Manrope"/>
              </a:rPr>
              <a:t>achkräfte finden.</a:t>
            </a:r>
            <a:endParaRPr b="0" i="0" sz="2850" u="none" cap="none" strike="noStrike">
              <a:solidFill>
                <a:schemeClr val="dk1"/>
              </a:solidFill>
              <a:latin typeface="Calibri"/>
              <a:ea typeface="Calibri"/>
              <a:cs typeface="Calibri"/>
              <a:sym typeface="Calibri"/>
            </a:endParaRPr>
          </a:p>
        </p:txBody>
      </p:sp>
      <p:sp>
        <p:nvSpPr>
          <p:cNvPr id="48" name="Google Shape;48;p3"/>
          <p:cNvSpPr/>
          <p:nvPr/>
        </p:nvSpPr>
        <p:spPr>
          <a:xfrm>
            <a:off x="1143000" y="3992984"/>
            <a:ext cx="5130775" cy="2288679"/>
          </a:xfrm>
          <a:prstGeom prst="roundRect">
            <a:avLst>
              <a:gd fmla="val 91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a:off x="1524000" y="4373984"/>
            <a:ext cx="4805653" cy="4524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400"/>
              <a:buFont typeface="Manrope"/>
              <a:buNone/>
            </a:pPr>
            <a:r>
              <a:rPr b="1" i="0" lang="en-US" sz="2400" u="none" cap="none" strike="noStrike">
                <a:solidFill>
                  <a:srgbClr val="2F1863"/>
                </a:solidFill>
                <a:latin typeface="Manrope"/>
                <a:ea typeface="Manrope"/>
                <a:cs typeface="Manrope"/>
                <a:sym typeface="Manrope"/>
              </a:rPr>
              <a:t>Kompetenzen erkennen</a:t>
            </a:r>
            <a:endParaRPr b="0" i="0" sz="2400" u="none" cap="none" strike="noStrike">
              <a:solidFill>
                <a:schemeClr val="dk1"/>
              </a:solidFill>
              <a:latin typeface="Calibri"/>
              <a:ea typeface="Calibri"/>
              <a:cs typeface="Calibri"/>
              <a:sym typeface="Calibri"/>
            </a:endParaRPr>
          </a:p>
        </p:txBody>
      </p:sp>
      <p:sp>
        <p:nvSpPr>
          <p:cNvPr id="50" name="Google Shape;50;p3"/>
          <p:cNvSpPr/>
          <p:nvPr/>
        </p:nvSpPr>
        <p:spPr>
          <a:xfrm>
            <a:off x="1524000" y="4940722"/>
            <a:ext cx="4499838"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KI hilft, Lebensläufe zu strukturieren und berufliche Erfahrung in konkrete Kompetenzen zu übersetzen.</a:t>
            </a:r>
            <a:endParaRPr b="0" i="0" sz="1800" u="none" cap="none" strike="noStrike">
              <a:solidFill>
                <a:schemeClr val="dk1"/>
              </a:solidFill>
              <a:latin typeface="Calibri"/>
              <a:ea typeface="Calibri"/>
              <a:cs typeface="Calibri"/>
              <a:sym typeface="Calibri"/>
            </a:endParaRPr>
          </a:p>
        </p:txBody>
      </p:sp>
      <p:sp>
        <p:nvSpPr>
          <p:cNvPr id="51" name="Google Shape;51;p3"/>
          <p:cNvSpPr/>
          <p:nvPr/>
        </p:nvSpPr>
        <p:spPr>
          <a:xfrm>
            <a:off x="6578575" y="3992984"/>
            <a:ext cx="5130850" cy="2288679"/>
          </a:xfrm>
          <a:prstGeom prst="roundRect">
            <a:avLst>
              <a:gd fmla="val 91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6959575" y="4373984"/>
            <a:ext cx="4805735" cy="4524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400"/>
              <a:buFont typeface="Manrope"/>
              <a:buNone/>
            </a:pPr>
            <a:r>
              <a:rPr b="1" i="0" lang="en-US" sz="2400" u="none" cap="none" strike="noStrike">
                <a:solidFill>
                  <a:srgbClr val="2F1863"/>
                </a:solidFill>
                <a:latin typeface="Manrope"/>
                <a:ea typeface="Manrope"/>
                <a:cs typeface="Manrope"/>
                <a:sym typeface="Manrope"/>
              </a:rPr>
              <a:t>Passung verstehen</a:t>
            </a:r>
            <a:endParaRPr b="0" i="0" sz="2400" u="none" cap="none" strike="noStrike">
              <a:solidFill>
                <a:schemeClr val="dk1"/>
              </a:solidFill>
              <a:latin typeface="Calibri"/>
              <a:ea typeface="Calibri"/>
              <a:cs typeface="Calibri"/>
              <a:sym typeface="Calibri"/>
            </a:endParaRPr>
          </a:p>
        </p:txBody>
      </p:sp>
      <p:sp>
        <p:nvSpPr>
          <p:cNvPr id="53" name="Google Shape;53;p3"/>
          <p:cNvSpPr/>
          <p:nvPr/>
        </p:nvSpPr>
        <p:spPr>
          <a:xfrm>
            <a:off x="6959575" y="4940722"/>
            <a:ext cx="4499915" cy="67806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Kompetenzen, Arbeitswünsche und freigegebener Purpose ergänzen den klassischen Stellenabgleich.</a:t>
            </a:r>
            <a:endParaRPr b="0" i="0" sz="1800" u="none" cap="none" strike="noStrike">
              <a:solidFill>
                <a:schemeClr val="dk1"/>
              </a:solidFill>
              <a:latin typeface="Calibri"/>
              <a:ea typeface="Calibri"/>
              <a:cs typeface="Calibri"/>
              <a:sym typeface="Calibri"/>
            </a:endParaRPr>
          </a:p>
        </p:txBody>
      </p:sp>
      <p:sp>
        <p:nvSpPr>
          <p:cNvPr id="54" name="Google Shape;54;p3"/>
          <p:cNvSpPr/>
          <p:nvPr/>
        </p:nvSpPr>
        <p:spPr>
          <a:xfrm>
            <a:off x="12014225" y="3992984"/>
            <a:ext cx="5130775" cy="2288679"/>
          </a:xfrm>
          <a:prstGeom prst="roundRect">
            <a:avLst>
              <a:gd fmla="val 915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12395225" y="4373984"/>
            <a:ext cx="4805653" cy="4524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2400"/>
              <a:buFont typeface="Manrope"/>
              <a:buNone/>
            </a:pPr>
            <a:r>
              <a:rPr b="1" i="0" lang="en-US" sz="2400" u="none" cap="none" strike="noStrike">
                <a:solidFill>
                  <a:srgbClr val="2F1863"/>
                </a:solidFill>
                <a:latin typeface="Manrope"/>
                <a:ea typeface="Manrope"/>
                <a:cs typeface="Manrope"/>
                <a:sym typeface="Manrope"/>
              </a:rPr>
              <a:t>Menschen entscheiden</a:t>
            </a:r>
            <a:endParaRPr b="0" i="0" sz="2400" u="none" cap="none" strike="noStrike">
              <a:solidFill>
                <a:schemeClr val="dk1"/>
              </a:solidFill>
              <a:latin typeface="Calibri"/>
              <a:ea typeface="Calibri"/>
              <a:cs typeface="Calibri"/>
              <a:sym typeface="Calibri"/>
            </a:endParaRPr>
          </a:p>
        </p:txBody>
      </p:sp>
      <p:sp>
        <p:nvSpPr>
          <p:cNvPr id="56" name="Google Shape;56;p3"/>
          <p:cNvSpPr/>
          <p:nvPr/>
        </p:nvSpPr>
        <p:spPr>
          <a:xfrm>
            <a:off x="12395225" y="4940722"/>
            <a:ext cx="4499838"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40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Talente prüfen und geben ihre Profile frei. Unternehmen wählen aus. Beide Seiten entscheiden über den Kontakt</a:t>
            </a:r>
            <a:r>
              <a:rPr lang="en-US" sz="1800">
                <a:solidFill>
                  <a:srgbClr val="6E6E73"/>
                </a:solidFill>
                <a:latin typeface="Manrope"/>
                <a:ea typeface="Manrope"/>
                <a:cs typeface="Manrope"/>
                <a:sym typeface="Manrope"/>
              </a:rPr>
              <a:t/>
            </a:r>
            <a:r>
              <a:rPr b="0" i="0" lang="en-US" sz="1800" u="none" cap="none" strike="noStrike">
                <a:solidFill>
                  <a:srgbClr val="6E6E73"/>
                </a:solidFill>
                <a:latin typeface="Manrope"/>
                <a:ea typeface="Manrope"/>
                <a:cs typeface="Manrope"/>
                <a:sym typeface="Manrope"/>
              </a:rPr>
              <a: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6" name="Shape 246"/>
        <p:cNvGrpSpPr/>
        <p:nvPr/>
      </p:nvGrpSpPr>
      <p:grpSpPr>
        <a:xfrm>
          <a:off x="0" y="0"/>
          <a:ext cx="0" cy="0"/>
          <a:chOff x="0" y="0"/>
          <a:chExt cx="0" cy="0"/>
        </a:xfrm>
      </p:grpSpPr>
      <p:pic>
        <p:nvPicPr>
          <p:cNvPr descr="preencoded.png" id="247" name="Google Shape;247;p11"/>
          <p:cNvPicPr preferRelativeResize="0"/>
          <p:nvPr/>
        </p:nvPicPr>
        <p:blipFill rotWithShape="1">
          <a:blip r:embed="rId3">
            <a:alphaModFix/>
          </a:blip>
          <a:srcRect b="0" l="0" r="0" t="0"/>
          <a:stretch/>
        </p:blipFill>
        <p:spPr>
          <a:xfrm>
            <a:off x="17231618" y="571500"/>
            <a:ext cx="446782" cy="266700"/>
          </a:xfrm>
          <a:prstGeom prst="rect">
            <a:avLst/>
          </a:prstGeom>
          <a:noFill/>
          <a:ln>
            <a:noFill/>
          </a:ln>
        </p:spPr>
      </p:pic>
      <p:sp>
        <p:nvSpPr>
          <p:cNvPr id="248" name="Google Shape;248;p11"/>
          <p:cNvSpPr/>
          <p:nvPr/>
        </p:nvSpPr>
        <p:spPr>
          <a:xfrm>
            <a:off x="1143000" y="914400"/>
            <a:ext cx="176022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EUROPÄISCHE KI · MENSCHLICHE KONTROLLE</a:t>
            </a:r>
            <a:endParaRPr b="0" i="0" sz="1800" u="none" cap="none" strike="noStrike">
              <a:solidFill>
                <a:schemeClr val="dk1"/>
              </a:solidFill>
              <a:latin typeface="Calibri"/>
              <a:ea typeface="Calibri"/>
              <a:cs typeface="Calibri"/>
              <a:sym typeface="Calibri"/>
            </a:endParaRPr>
          </a:p>
        </p:txBody>
      </p:sp>
      <p:sp>
        <p:nvSpPr>
          <p:cNvPr id="249" name="Google Shape;249;p11"/>
          <p:cNvSpPr/>
          <p:nvPr/>
        </p:nvSpPr>
        <p:spPr>
          <a:xfrm>
            <a:off x="1143000" y="1376363"/>
            <a:ext cx="17602200" cy="632445"/>
          </a:xfrm>
          <a:prstGeom prst="rect">
            <a:avLst/>
          </a:prstGeom>
          <a:noFill/>
          <a:ln>
            <a:noFill/>
          </a:ln>
        </p:spPr>
        <p:txBody>
          <a:bodyPr anchorCtr="0" anchor="t" bIns="25400" lIns="25400" spcFirstLastPara="1" rIns="25400" wrap="square" tIns="25400">
            <a:normAutofit/>
          </a:bodyPr>
          <a:lstStyle/>
          <a:p>
            <a:pPr indent="0" lvl="0" marL="0" marR="0" rtl="0" algn="l">
              <a:lnSpc>
                <a:spcPct val="104000"/>
              </a:lnSpc>
              <a:spcBef>
                <a:spcPts val="0"/>
              </a:spcBef>
              <a:spcAft>
                <a:spcPts val="0"/>
              </a:spcAft>
              <a:buClr>
                <a:srgbClr val="1D1D1F"/>
              </a:buClr>
              <a:buSzPts val="4500"/>
              <a:buFont typeface="Manrope"/>
              <a:buNone/>
            </a:pPr>
            <a:r>
              <a:rPr b="1" i="0" lang="en-US" sz="4500" u="none" cap="none" strike="noStrike">
                <a:solidFill>
                  <a:srgbClr val="1D1D1F"/>
                </a:solidFill>
                <a:latin typeface="Manrope"/>
                <a:ea typeface="Manrope"/>
                <a:cs typeface="Manrope"/>
                <a:sym typeface="Manrope"/>
              </a:rPr>
              <a:t>In Europa gehostet. Der Mensch entscheidet.</a:t>
            </a:r>
            <a:endParaRPr b="0" i="0" sz="4500" u="none" cap="none" strike="noStrike">
              <a:solidFill>
                <a:schemeClr val="dk1"/>
              </a:solidFill>
              <a:latin typeface="Calibri"/>
              <a:ea typeface="Calibri"/>
              <a:cs typeface="Calibri"/>
              <a:sym typeface="Calibri"/>
            </a:endParaRPr>
          </a:p>
        </p:txBody>
      </p:sp>
      <p:sp>
        <p:nvSpPr>
          <p:cNvPr id="250" name="Google Shape;250;p11"/>
          <p:cNvSpPr/>
          <p:nvPr/>
        </p:nvSpPr>
        <p:spPr>
          <a:xfrm>
            <a:off x="1143000" y="2784996"/>
            <a:ext cx="5156100" cy="3466200"/>
          </a:xfrm>
          <a:prstGeom prst="roundRect">
            <a:avLst>
              <a:gd fmla="val 6046" name="adj"/>
            </a:avLst>
          </a:prstGeom>
          <a:solidFill>
            <a:srgbClr val="2F18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a:off x="1504950"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Manrope"/>
              <a:buNone/>
            </a:pPr>
            <a:r>
              <a:rPr b="1" i="0" lang="en-US" sz="2250" u="none" cap="none" strike="noStrike">
                <a:solidFill>
                  <a:srgbClr val="FFFFFF"/>
                </a:solidFill>
                <a:latin typeface="Manrope"/>
                <a:ea typeface="Manrope"/>
                <a:cs typeface="Manrope"/>
                <a:sym typeface="Manrope"/>
              </a:rPr>
              <a:t>Eigene Server in Europa</a:t>
            </a:r>
            <a:endParaRPr b="0" i="0" sz="2250" u="none" cap="none" strike="noStrike">
              <a:solidFill>
                <a:schemeClr val="dk1"/>
              </a:solidFill>
              <a:latin typeface="Calibri"/>
              <a:ea typeface="Calibri"/>
              <a:cs typeface="Calibri"/>
              <a:sym typeface="Calibri"/>
            </a:endParaRPr>
          </a:p>
        </p:txBody>
      </p:sp>
      <p:sp>
        <p:nvSpPr>
          <p:cNvPr id="252" name="Google Shape;252;p11"/>
          <p:cNvSpPr/>
          <p:nvPr/>
        </p:nvSpPr>
        <p:spPr>
          <a:xfrm>
            <a:off x="1504950"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9B8EE"/>
              </a:buClr>
              <a:buSzPts val="1800"/>
              <a:buFont typeface="Manrope"/>
              <a:buNone/>
            </a:pPr>
            <a:r>
              <a:rPr b="1" i="0" lang="en-US" sz="1800" u="none" cap="none" strike="noStrike">
                <a:solidFill>
                  <a:srgbClr val="C9B8EE"/>
                </a:solidFill>
                <a:latin typeface="Manrope"/>
                <a:ea typeface="Manrope"/>
                <a:cs typeface="Manrope"/>
                <a:sym typeface="Manrope"/>
              </a:rPr>
              <a:t>HETZNER · EU</a:t>
            </a:r>
            <a:endParaRPr b="0" i="0" sz="1800" u="none" cap="none" strike="noStrike">
              <a:solidFill>
                <a:schemeClr val="dk1"/>
              </a:solidFill>
              <a:latin typeface="Calibri"/>
              <a:ea typeface="Calibri"/>
              <a:cs typeface="Calibri"/>
              <a:sym typeface="Calibri"/>
            </a:endParaRPr>
          </a:p>
        </p:txBody>
      </p:sp>
      <p:sp>
        <p:nvSpPr>
          <p:cNvPr id="253" name="Google Shape;253;p11"/>
          <p:cNvSpPr/>
          <p:nvPr/>
        </p:nvSpPr>
        <p:spPr>
          <a:xfrm>
            <a:off x="1504950" y="4113733"/>
            <a:ext cx="45651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Website, App, Datenbank und Uploads: eigene Hetzner-Server in der EU.</a:t>
            </a:r>
            <a:endParaRPr b="0" i="0" sz="1800" u="none" cap="none" strike="noStrike">
              <a:solidFill>
                <a:schemeClr val="dk1"/>
              </a:solidFill>
              <a:latin typeface="Calibri"/>
              <a:ea typeface="Calibri"/>
              <a:cs typeface="Calibri"/>
              <a:sym typeface="Calibri"/>
            </a:endParaRPr>
          </a:p>
        </p:txBody>
      </p:sp>
      <p:sp>
        <p:nvSpPr>
          <p:cNvPr id="254" name="Google Shape;254;p11"/>
          <p:cNvSpPr/>
          <p:nvPr/>
        </p:nvSpPr>
        <p:spPr>
          <a:xfrm>
            <a:off x="1504950" y="4915321"/>
            <a:ext cx="4565100" cy="10119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FFFFFF"/>
              </a:buClr>
              <a:buSzPts val="1800"/>
              <a:buFont typeface="Manrope"/>
              <a:buNone/>
            </a:pPr>
            <a:r>
              <a:rPr b="0" i="0" lang="en-US" sz="1800" u="none" cap="none" strike="noStrike">
                <a:solidFill>
                  <a:srgbClr val="FFFFFF"/>
                </a:solidFill>
                <a:latin typeface="Manrope"/>
                <a:ea typeface="Manrope"/>
                <a:cs typeface="Manrope"/>
                <a:sym typeface="Manrope"/>
              </a:rPr>
              <a:t>Verschlüsselte Übertragung, rollenbasierte Zugriffe und tägliche Datenbank-Backups.</a:t>
            </a:r>
            <a:endParaRPr b="0" i="0" sz="1800" u="none" cap="none" strike="noStrike">
              <a:solidFill>
                <a:schemeClr val="dk1"/>
              </a:solidFill>
              <a:latin typeface="Calibri"/>
              <a:ea typeface="Calibri"/>
              <a:cs typeface="Calibri"/>
              <a:sym typeface="Calibri"/>
            </a:endParaRPr>
          </a:p>
        </p:txBody>
      </p:sp>
      <p:sp>
        <p:nvSpPr>
          <p:cNvPr id="255" name="Google Shape;255;p11"/>
          <p:cNvSpPr/>
          <p:nvPr/>
        </p:nvSpPr>
        <p:spPr>
          <a:xfrm>
            <a:off x="6565850" y="2784996"/>
            <a:ext cx="5156100" cy="3466200"/>
          </a:xfrm>
          <a:prstGeom prst="roundRect">
            <a:avLst>
              <a:gd fmla="val 604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a:off x="6927800"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Europäische KI</a:t>
            </a:r>
            <a:endParaRPr b="0" i="0" sz="2250" u="none" cap="none" strike="noStrike">
              <a:solidFill>
                <a:schemeClr val="dk1"/>
              </a:solidFill>
              <a:latin typeface="Calibri"/>
              <a:ea typeface="Calibri"/>
              <a:cs typeface="Calibri"/>
              <a:sym typeface="Calibri"/>
            </a:endParaRPr>
          </a:p>
        </p:txBody>
      </p:sp>
      <p:sp>
        <p:nvSpPr>
          <p:cNvPr id="257" name="Google Shape;257;p11"/>
          <p:cNvSpPr/>
          <p:nvPr/>
        </p:nvSpPr>
        <p:spPr>
          <a:xfrm>
            <a:off x="6927800"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MISTRAL AI</a:t>
            </a:r>
            <a:endParaRPr b="0" i="0" sz="1800" u="none" cap="none" strike="noStrike">
              <a:solidFill>
                <a:schemeClr val="dk1"/>
              </a:solidFill>
              <a:latin typeface="Calibri"/>
              <a:ea typeface="Calibri"/>
              <a:cs typeface="Calibri"/>
              <a:sym typeface="Calibri"/>
            </a:endParaRPr>
          </a:p>
        </p:txBody>
      </p:sp>
      <p:sp>
        <p:nvSpPr>
          <p:cNvPr id="258" name="Google Shape;258;p11"/>
          <p:cNvSpPr/>
          <p:nvPr/>
        </p:nvSpPr>
        <p:spPr>
          <a:xfrm>
            <a:off x="6927800" y="4113733"/>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Modelle von Mistral AI über den europäischen API-Endpunkt.</a:t>
            </a:r>
            <a:endParaRPr b="0" i="0" sz="1800" u="none" cap="none" strike="noStrike">
              <a:solidFill>
                <a:schemeClr val="dk1"/>
              </a:solidFill>
              <a:latin typeface="Calibri"/>
              <a:ea typeface="Calibri"/>
              <a:cs typeface="Calibri"/>
              <a:sym typeface="Calibri"/>
            </a:endParaRPr>
          </a:p>
        </p:txBody>
      </p:sp>
      <p:sp>
        <p:nvSpPr>
          <p:cNvPr id="259" name="Google Shape;259;p11"/>
          <p:cNvSpPr/>
          <p:nvPr/>
        </p:nvSpPr>
        <p:spPr>
          <a:xfrm>
            <a:off x="6927800" y="4915321"/>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Je nach Funktion gehen Profil-, CV- oder Stelleninhalte an Mistral. Die KI läuft als externer Dienst.</a:t>
            </a:r>
            <a:endParaRPr b="0" i="0" sz="1800" u="none" cap="none" strike="noStrike">
              <a:solidFill>
                <a:schemeClr val="dk1"/>
              </a:solidFill>
              <a:latin typeface="Calibri"/>
              <a:ea typeface="Calibri"/>
              <a:cs typeface="Calibri"/>
              <a:sym typeface="Calibri"/>
            </a:endParaRPr>
          </a:p>
        </p:txBody>
      </p:sp>
      <p:sp>
        <p:nvSpPr>
          <p:cNvPr id="260" name="Google Shape;260;p11"/>
          <p:cNvSpPr/>
          <p:nvPr/>
        </p:nvSpPr>
        <p:spPr>
          <a:xfrm>
            <a:off x="11988775" y="2784996"/>
            <a:ext cx="5156100" cy="3466200"/>
          </a:xfrm>
          <a:prstGeom prst="roundRect">
            <a:avLst>
              <a:gd fmla="val 6046"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a:off x="12350725" y="3146946"/>
            <a:ext cx="4875600" cy="428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1D1D1F"/>
              </a:buClr>
              <a:buSzPts val="2250"/>
              <a:buFont typeface="Manrope"/>
              <a:buNone/>
            </a:pPr>
            <a:r>
              <a:rPr b="1" i="0" lang="en-US" sz="2250" u="none" cap="none" strike="noStrike">
                <a:solidFill>
                  <a:srgbClr val="1D1D1F"/>
                </a:solidFill>
                <a:latin typeface="Manrope"/>
                <a:ea typeface="Manrope"/>
                <a:cs typeface="Manrope"/>
                <a:sym typeface="Manrope"/>
              </a:rPr>
              <a:t>Matching als Hilfe</a:t>
            </a:r>
            <a:endParaRPr b="0" i="0" sz="2250" u="none" cap="none" strike="noStrike">
              <a:solidFill>
                <a:schemeClr val="dk1"/>
              </a:solidFill>
              <a:latin typeface="Calibri"/>
              <a:ea typeface="Calibri"/>
              <a:cs typeface="Calibri"/>
              <a:sym typeface="Calibri"/>
            </a:endParaRPr>
          </a:p>
        </p:txBody>
      </p:sp>
      <p:sp>
        <p:nvSpPr>
          <p:cNvPr id="262" name="Google Shape;262;p11"/>
          <p:cNvSpPr/>
          <p:nvPr/>
        </p:nvSpPr>
        <p:spPr>
          <a:xfrm>
            <a:off x="12350725" y="3594621"/>
            <a:ext cx="48756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B3FA6"/>
              </a:buClr>
              <a:buSzPts val="1800"/>
              <a:buFont typeface="Manrope"/>
              <a:buNone/>
            </a:pPr>
            <a:r>
              <a:rPr b="1" i="0" lang="en-US" sz="1800" u="none" cap="none" strike="noStrike">
                <a:solidFill>
                  <a:srgbClr val="5B3FA6"/>
                </a:solidFill>
                <a:latin typeface="Manrope"/>
                <a:ea typeface="Manrope"/>
                <a:cs typeface="Manrope"/>
                <a:sym typeface="Manrope"/>
              </a:rPr>
              <a:t>MENSCHLICHE AUSWAHL</a:t>
            </a:r>
            <a:endParaRPr b="0" i="0" sz="1800" u="none" cap="none" strike="noStrike">
              <a:solidFill>
                <a:schemeClr val="dk1"/>
              </a:solidFill>
              <a:latin typeface="Calibri"/>
              <a:ea typeface="Calibri"/>
              <a:cs typeface="Calibri"/>
              <a:sym typeface="Calibri"/>
            </a:endParaRPr>
          </a:p>
        </p:txBody>
      </p:sp>
      <p:sp>
        <p:nvSpPr>
          <p:cNvPr id="263" name="Google Shape;263;p11"/>
          <p:cNvSpPr/>
          <p:nvPr/>
        </p:nvSpPr>
        <p:spPr>
          <a:xfrm>
            <a:off x="12350725" y="4113733"/>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KI liefert Passungshinweise. Menschen prüfen Profile und Vorschläge.</a:t>
            </a:r>
            <a:endParaRPr b="0" i="0" sz="1800" u="none" cap="none" strike="noStrike">
              <a:solidFill>
                <a:schemeClr val="dk1"/>
              </a:solidFill>
              <a:latin typeface="Calibri"/>
              <a:ea typeface="Calibri"/>
              <a:cs typeface="Calibri"/>
              <a:sym typeface="Calibri"/>
            </a:endParaRPr>
          </a:p>
        </p:txBody>
      </p:sp>
      <p:sp>
        <p:nvSpPr>
          <p:cNvPr id="264" name="Google Shape;264;p11"/>
          <p:cNvSpPr/>
          <p:nvPr/>
        </p:nvSpPr>
        <p:spPr>
          <a:xfrm>
            <a:off x="12350725" y="4915321"/>
            <a:ext cx="4565400" cy="687300"/>
          </a:xfrm>
          <a:prstGeom prst="rect">
            <a:avLst/>
          </a:prstGeom>
          <a:noFill/>
          <a:ln>
            <a:noFill/>
          </a:ln>
        </p:spPr>
        <p:txBody>
          <a:bodyPr anchorCtr="0" anchor="t" bIns="25400" lIns="25400" spcFirstLastPara="1" rIns="25400" wrap="square" tIns="25400">
            <a:normAutofit/>
          </a:bodyPr>
          <a:lstStyle/>
          <a:p>
            <a:pPr indent="0" lvl="0" marL="0" marR="0" rtl="0" algn="l">
              <a:lnSpc>
                <a:spcPct val="142000"/>
              </a:lnSpc>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Freigaben, Kontakt und Auswahl bleiben bei Menschen. Keine rein automatisierte Einstellung.</a:t>
            </a:r>
            <a:endParaRPr b="0" i="0" sz="1800" u="none" cap="none" strike="noStrike">
              <a:solidFill>
                <a:schemeClr val="dk1"/>
              </a:solidFill>
              <a:latin typeface="Calibri"/>
              <a:ea typeface="Calibri"/>
              <a:cs typeface="Calibri"/>
              <a:sym typeface="Calibri"/>
            </a:endParaRPr>
          </a:p>
        </p:txBody>
      </p:sp>
      <p:sp>
        <p:nvSpPr>
          <p:cNvPr id="265" name="Google Shape;265;p11"/>
          <p:cNvSpPr/>
          <p:nvPr/>
        </p:nvSpPr>
        <p:spPr>
          <a:xfrm>
            <a:off x="1143000"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a:off x="1390650"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Hetzner</a:t>
            </a:r>
            <a:endParaRPr b="0" i="0" sz="1800" u="none" cap="none" strike="noStrike">
              <a:solidFill>
                <a:schemeClr val="dk1"/>
              </a:solidFill>
              <a:latin typeface="Calibri"/>
              <a:ea typeface="Calibri"/>
              <a:cs typeface="Calibri"/>
              <a:sym typeface="Calibri"/>
            </a:endParaRPr>
          </a:p>
        </p:txBody>
      </p:sp>
      <p:sp>
        <p:nvSpPr>
          <p:cNvPr id="267" name="Google Shape;267;p11"/>
          <p:cNvSpPr/>
          <p:nvPr/>
        </p:nvSpPr>
        <p:spPr>
          <a:xfrm>
            <a:off x="1390650"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App, Datenbank, Uploads</a:t>
            </a:r>
            <a:endParaRPr b="0" i="0" sz="1800" u="none" cap="none" strike="noStrike">
              <a:solidFill>
                <a:schemeClr val="dk1"/>
              </a:solidFill>
              <a:latin typeface="Calibri"/>
              <a:ea typeface="Calibri"/>
              <a:cs typeface="Calibri"/>
              <a:sym typeface="Calibri"/>
            </a:endParaRPr>
          </a:p>
        </p:txBody>
      </p:sp>
      <p:sp>
        <p:nvSpPr>
          <p:cNvPr id="268" name="Google Shape;268;p11"/>
          <p:cNvSpPr/>
          <p:nvPr/>
        </p:nvSpPr>
        <p:spPr>
          <a:xfrm>
            <a:off x="6540475"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1"/>
          <p:cNvSpPr/>
          <p:nvPr/>
        </p:nvSpPr>
        <p:spPr>
          <a:xfrm>
            <a:off x="6788125"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Mistral AI</a:t>
            </a:r>
            <a:endParaRPr b="0" i="0" sz="1800" u="none" cap="none" strike="noStrike">
              <a:solidFill>
                <a:schemeClr val="dk1"/>
              </a:solidFill>
              <a:latin typeface="Calibri"/>
              <a:ea typeface="Calibri"/>
              <a:cs typeface="Calibri"/>
              <a:sym typeface="Calibri"/>
            </a:endParaRPr>
          </a:p>
        </p:txBody>
      </p:sp>
      <p:sp>
        <p:nvSpPr>
          <p:cNvPr id="270" name="Google Shape;270;p11"/>
          <p:cNvSpPr/>
          <p:nvPr/>
        </p:nvSpPr>
        <p:spPr>
          <a:xfrm>
            <a:off x="6788125"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europäischer API-Endpunkt</a:t>
            </a:r>
            <a:endParaRPr b="0" i="0" sz="1800" u="none" cap="none" strike="noStrike">
              <a:solidFill>
                <a:schemeClr val="dk1"/>
              </a:solidFill>
              <a:latin typeface="Calibri"/>
              <a:ea typeface="Calibri"/>
              <a:cs typeface="Calibri"/>
              <a:sym typeface="Calibri"/>
            </a:endParaRPr>
          </a:p>
        </p:txBody>
      </p:sp>
      <p:sp>
        <p:nvSpPr>
          <p:cNvPr id="271" name="Google Shape;271;p11"/>
          <p:cNvSpPr/>
          <p:nvPr/>
        </p:nvSpPr>
        <p:spPr>
          <a:xfrm>
            <a:off x="11938025" y="6498704"/>
            <a:ext cx="5207100" cy="1076400"/>
          </a:xfrm>
          <a:prstGeom prst="roundRect">
            <a:avLst>
              <a:gd fmla="val 14159" name="adj"/>
            </a:avLst>
          </a:prstGeom>
          <a:solidFill>
            <a:srgbClr val="F5F5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
          <p:cNvSpPr/>
          <p:nvPr/>
        </p:nvSpPr>
        <p:spPr>
          <a:xfrm>
            <a:off x="12185675" y="6708254"/>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F1863"/>
              </a:buClr>
              <a:buSzPts val="1800"/>
              <a:buFont typeface="Manrope"/>
              <a:buNone/>
            </a:pPr>
            <a:r>
              <a:rPr b="1" i="0" lang="en-US" sz="1800" u="none" cap="none" strike="noStrike">
                <a:solidFill>
                  <a:srgbClr val="2F1863"/>
                </a:solidFill>
                <a:latin typeface="Manrope"/>
                <a:ea typeface="Manrope"/>
                <a:cs typeface="Manrope"/>
                <a:sym typeface="Manrope"/>
              </a:rPr>
              <a:t>rheintalent.li</a:t>
            </a:r>
            <a:endParaRPr b="0" i="0" sz="1800" u="none" cap="none" strike="noStrike">
              <a:solidFill>
                <a:schemeClr val="dk1"/>
              </a:solidFill>
              <a:latin typeface="Calibri"/>
              <a:ea typeface="Calibri"/>
              <a:cs typeface="Calibri"/>
              <a:sym typeface="Calibri"/>
            </a:endParaRPr>
          </a:p>
        </p:txBody>
      </p:sp>
      <p:sp>
        <p:nvSpPr>
          <p:cNvPr id="273" name="Google Shape;273;p11"/>
          <p:cNvSpPr/>
          <p:nvPr/>
        </p:nvSpPr>
        <p:spPr>
          <a:xfrm>
            <a:off x="12185675" y="7055916"/>
            <a:ext cx="5182800" cy="347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6E6E73"/>
              </a:buClr>
              <a:buSzPts val="1800"/>
              <a:buFont typeface="Manrope"/>
              <a:buNone/>
            </a:pPr>
            <a:r>
              <a:rPr b="0" i="0" lang="en-US" sz="1800" u="none" cap="none" strike="noStrike">
                <a:solidFill>
                  <a:srgbClr val="6E6E73"/>
                </a:solidFill>
                <a:latin typeface="Manrope"/>
                <a:ea typeface="Manrope"/>
                <a:cs typeface="Manrope"/>
                <a:sym typeface="Manrope"/>
              </a:rPr>
              <a:t>Plattform kennenlernen</a:t>
            </a:r>
            <a:endParaRPr b="0" i="0" sz="1800" u="none" cap="none" strike="noStrike">
              <a:solidFill>
                <a:schemeClr val="dk1"/>
              </a:solidFill>
              <a:latin typeface="Calibri"/>
              <a:ea typeface="Calibri"/>
              <a:cs typeface="Calibri"/>
              <a:sym typeface="Calibri"/>
            </a:endParaRPr>
          </a:p>
        </p:txBody>
      </p:sp>
      <p:sp>
        <p:nvSpPr>
          <p:cNvPr id="274" name="Google Shape;274;p11"/>
          <p:cNvSpPr/>
          <p:nvPr/>
        </p:nvSpPr>
        <p:spPr>
          <a:xfrm>
            <a:off x="1143000" y="7784579"/>
            <a:ext cx="16002000" cy="847800"/>
          </a:xfrm>
          <a:prstGeom prst="roundRect">
            <a:avLst>
              <a:gd fmla="val 20225" name="adj"/>
            </a:avLst>
          </a:prstGeom>
          <a:solidFill>
            <a:srgbClr val="FBF3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1"/>
          <p:cNvSpPr/>
          <p:nvPr/>
        </p:nvSpPr>
        <p:spPr>
          <a:xfrm>
            <a:off x="1524000" y="8032229"/>
            <a:ext cx="15720000" cy="390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77B1A"/>
              </a:buClr>
              <a:buSzPts val="2025"/>
              <a:buFont typeface="Manrope"/>
              <a:buNone/>
            </a:pPr>
            <a:r>
              <a:rPr b="1" i="0" lang="en-US" sz="2025" u="none" cap="none" strike="noStrike">
                <a:solidFill>
                  <a:srgbClr val="C77B1A"/>
                </a:solidFill>
                <a:latin typeface="Manrope"/>
                <a:ea typeface="Manrope"/>
                <a:cs typeface="Manrope"/>
                <a:sym typeface="Manrope"/>
              </a:rPr>
              <a:t>EU-Hosting ersetzt keine Risikoprüfung. </a:t>
            </a:r>
            <a:r>
              <a:rPr b="1" i="0" lang="en-US" sz="2025" u="none" cap="none" strike="noStrike">
                <a:solidFill>
                  <a:srgbClr val="7A5A14"/>
                </a:solidFill>
                <a:latin typeface="Manrope"/>
                <a:ea typeface="Manrope"/>
                <a:cs typeface="Manrope"/>
                <a:sym typeface="Manrope"/>
              </a:rPr>
              <a:t>Auch HR-KI mit menschlicher Auswahl kann Hochrisiko sein.</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2026-07-01T14:56:46Z</dcterms:created>
  <dc:creator>PptxGenJS</dc:creator>
</cp:coreProperties>
</file>