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dba0041180460f" /><Relationship Type="http://schemas.openxmlformats.org/officeDocument/2006/relationships/extended-properties" Target="/docProps/app.xml" Id="R588f28d4164e4a7c" /><Relationship Type="http://schemas.openxmlformats.org/officeDocument/2006/relationships/officeDocument" Target="/ppt/presentation.xml" Id="R4305fcc5c83243d4" /></Relationships>
</file>

<file path=ppt/presentation.xml><?xml version="1.0" encoding="utf-8"?>
<p:presentation xmlns:p="http://schemas.openxmlformats.org/presentationml/2006/main">
  <p:sldMasterIdLst>
    <p:sldMasterId xmlns:r="http://schemas.openxmlformats.org/officeDocument/2006/relationships" id="2147483648" r:id="Recddafbcc41649a9"/>
  </p:sldMasterIdLst>
  <p:notesMasterIdLst>
    <p:notesMasterId xmlns:r="http://schemas.openxmlformats.org/officeDocument/2006/relationships" r:id="Re0524dff24d64321"/>
  </p:notesMasterIdLst>
  <p:sldIdLst>
    <p:sldId xmlns:r="http://schemas.openxmlformats.org/officeDocument/2006/relationships" id="256" r:id="R3981b12bac0f4632"/>
    <p:sldId xmlns:r="http://schemas.openxmlformats.org/officeDocument/2006/relationships" id="257" r:id="R30380d7ab94748bb"/>
    <p:sldId xmlns:r="http://schemas.openxmlformats.org/officeDocument/2006/relationships" id="258" r:id="Rc0ba25ad63af414e"/>
    <p:sldId xmlns:r="http://schemas.openxmlformats.org/officeDocument/2006/relationships" id="259" r:id="Re6203cdb702f43de"/>
    <p:sldId xmlns:r="http://schemas.openxmlformats.org/officeDocument/2006/relationships" id="260" r:id="Rdbd41dc891ca4c71"/>
    <p:sldId xmlns:r="http://schemas.openxmlformats.org/officeDocument/2006/relationships" id="261" r:id="R06d8db6165e445cb"/>
    <p:sldId xmlns:r="http://schemas.openxmlformats.org/officeDocument/2006/relationships" id="262" r:id="R0b2cd344e9e1452a"/>
    <p:sldId xmlns:r="http://schemas.openxmlformats.org/officeDocument/2006/relationships" id="263" r:id="R32b6aa512c4d478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d938e64dbe4597" /><Relationship Type="http://schemas.openxmlformats.org/officeDocument/2006/relationships/slideMaster" Target="/ppt/slideMasters/slideMaster1.xml" Id="Recddafbcc41649a9" /><Relationship Type="http://schemas.openxmlformats.org/officeDocument/2006/relationships/notesMaster" Target="/ppt/notesMasters/notesMaster1.xml" Id="Re0524dff24d64321" /><Relationship Type="http://schemas.openxmlformats.org/officeDocument/2006/relationships/presProps" Target="/ppt/presProps.xml" Id="Rfaa2eb563b8f4656" /><Relationship Type="http://schemas.openxmlformats.org/officeDocument/2006/relationships/tableStyles" Target="/ppt/tableStyles.xml" Id="R09aeddc8c6a34736" /><Relationship Type="http://schemas.openxmlformats.org/officeDocument/2006/relationships/slide" Target="/ppt/slides/slide1.xml" Id="R3981b12bac0f4632" /><Relationship Type="http://schemas.openxmlformats.org/officeDocument/2006/relationships/slide" Target="/ppt/slides/slide2.xml" Id="R30380d7ab94748bb" /><Relationship Type="http://schemas.openxmlformats.org/officeDocument/2006/relationships/slide" Target="/ppt/slides/slide3.xml" Id="Rc0ba25ad63af414e" /><Relationship Type="http://schemas.openxmlformats.org/officeDocument/2006/relationships/slide" Target="/ppt/slides/slide4.xml" Id="Re6203cdb702f43de" /><Relationship Type="http://schemas.openxmlformats.org/officeDocument/2006/relationships/slide" Target="/ppt/slides/slide5.xml" Id="Rdbd41dc891ca4c71" /><Relationship Type="http://schemas.openxmlformats.org/officeDocument/2006/relationships/slide" Target="/ppt/slides/slide6.xml" Id="R06d8db6165e445cb" /><Relationship Type="http://schemas.openxmlformats.org/officeDocument/2006/relationships/slide" Target="/ppt/slides/slide7.xml" Id="R0b2cd344e9e1452a" /><Relationship Type="http://schemas.openxmlformats.org/officeDocument/2006/relationships/slide" Target="/ppt/slides/slide8.xml" Id="R32b6aa512c4d478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cd94bf83fa94a5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7d418930234f3c" /><Relationship Type="http://schemas.openxmlformats.org/officeDocument/2006/relationships/notesMaster" Target="/ppt/notesMasters/notesMaster1.xml" Id="R1527ac11e8ca48a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4f0b1359cb461c" /><Relationship Type="http://schemas.openxmlformats.org/officeDocument/2006/relationships/notesMaster" Target="/ppt/notesMasters/notesMaster1.xml" Id="R1bf167cee3c64e1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927bff0edc74103" /><Relationship Type="http://schemas.openxmlformats.org/officeDocument/2006/relationships/notesMaster" Target="/ppt/notesMasters/notesMaster1.xml" Id="Re99c0aae24bc46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47e79a6eab461e" /><Relationship Type="http://schemas.openxmlformats.org/officeDocument/2006/relationships/notesMaster" Target="/ppt/notesMasters/notesMaster1.xml" Id="R8317abd07cb04f43"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52b088bc6a4f58" /><Relationship Type="http://schemas.openxmlformats.org/officeDocument/2006/relationships/notesMaster" Target="/ppt/notesMasters/notesMaster1.xml" Id="Rc61a6b39b76647f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6adac12971f420d" /><Relationship Type="http://schemas.openxmlformats.org/officeDocument/2006/relationships/notesMaster" Target="/ppt/notesMasters/notesMaster1.xml" Id="Reb575e8314614b8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7e5779394f4f6b" /><Relationship Type="http://schemas.openxmlformats.org/officeDocument/2006/relationships/notesMaster" Target="/ppt/notesMasters/notesMaster1.xml" Id="Ree37d0c6782a438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dc4064bfa4477b" /><Relationship Type="http://schemas.openxmlformats.org/officeDocument/2006/relationships/notesMaster" Target="/ppt/notesMasters/notesMaster1.xml" Id="Rb7d23be15e574b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EDIH.li public website and approved EDIH.li comic illustration. Web version is the primary format.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Core positioning derived from the EDIH.li landing page and customer presentation 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EDIH support fields: test before invest, skills and training, funding, and access to expertise/network.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Cases: CANCOM Assistant, Kira, Annagh, Culture Cockpit, AI project funding, LMU idea-to-prototype, RheinTalent. Details and limits are available in the interactive web version and on edih.li.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first trial is defined by a specific task, approved information, a responsible reviewer and a clear decision 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Consortium partners: MMIND.ai, CANCOM, sl.one, Meet Your Purpose, Goth &amp; Partner, and TaaS / Otto C. Frommelt. Comic supplied by the user on 27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questions interactively. The web presentation offers editable local notes and a text download; nothing is stored or sent automatically.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Booking: https://calendar.google.com/calendar/appointments/schedules/AcZssZ1A-o7cQdG1TIc_U7wPZa8JcE8s7tJpRrwwCjG37z0NmqD_wVJoLFXP6Usg5btxS3HBfV7z3Fjq?gv=true</a:t>
            </a:r>
          </a:p>
          <a:p xmlns:a="http://schemas.openxmlformats.org/drawingml/2006/main">
            <a:r>
              <a:t>Co-funded by the European Union. Views and opinions expressed are however those of the author(s) only and do not necessarily reflect those of the European Union or the European Commission. Neither the European Union nor the granting authority can be held responsible for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6e3f48f80d4d5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45eac5a6f5043f4" /><Relationship Type="http://schemas.openxmlformats.org/officeDocument/2006/relationships/slideLayout" Target="/ppt/slideLayouts/slideLayout1.xml" Id="Ra80c35ab6c4a437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0c35ab6c4a437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fc5499685db4672" /><Relationship Type="http://schemas.openxmlformats.org/officeDocument/2006/relationships/image" Target="/ppt/media/image.png" Id="R9856183210094f35" /><Relationship Type="http://schemas.openxmlformats.org/officeDocument/2006/relationships/image" Target="/ppt/media/image2.png" Id="R1dc66e8aa75b4826" /><Relationship Type="http://schemas.openxmlformats.org/officeDocument/2006/relationships/notesSlide" Target="/ppt/notesSlides/notesSlide1.xml" Id="Ra8b7bf15d311464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fdde468641d400d" /><Relationship Type="http://schemas.openxmlformats.org/officeDocument/2006/relationships/image" Target="/ppt/media/image3.png" Id="R48612783a64c452b" /><Relationship Type="http://schemas.openxmlformats.org/officeDocument/2006/relationships/notesSlide" Target="/ppt/notesSlides/notesSlide2.xml" Id="Rf9d49d00ed43444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16ba9b8e41847e6" /><Relationship Type="http://schemas.openxmlformats.org/officeDocument/2006/relationships/image" Target="/ppt/media/image4.png" Id="Rb66fdd7214384ff9" /><Relationship Type="http://schemas.openxmlformats.org/officeDocument/2006/relationships/notesSlide" Target="/ppt/notesSlides/notesSlide3.xml" Id="Rb4a09d97e7b045c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4b7079e27ad49b4" /><Relationship Type="http://schemas.openxmlformats.org/officeDocument/2006/relationships/image" Target="/ppt/media/image5.png" Id="R972736f1b03c4fc5" /><Relationship Type="http://schemas.openxmlformats.org/officeDocument/2006/relationships/notesSlide" Target="/ppt/notesSlides/notesSlide4.xml" Id="R0be6286d796d44e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f57032aaf904ab1" /><Relationship Type="http://schemas.openxmlformats.org/officeDocument/2006/relationships/image" Target="/ppt/media/image6.png" Id="R6bb933149136419b" /><Relationship Type="http://schemas.openxmlformats.org/officeDocument/2006/relationships/image" Target="/ppt/media/image7.png" Id="R3cb47e7675d04ea6" /><Relationship Type="http://schemas.openxmlformats.org/officeDocument/2006/relationships/notesSlide" Target="/ppt/notesSlides/notesSlide5.xml" Id="R4330731916e544a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061806332584ebc" /><Relationship Type="http://schemas.openxmlformats.org/officeDocument/2006/relationships/image" Target="/ppt/media/image8.png" Id="R60fde2b1eced4cf4" /><Relationship Type="http://schemas.openxmlformats.org/officeDocument/2006/relationships/image" Target="/ppt/media/image9.png" Id="R52ba1c4564a44233" /><Relationship Type="http://schemas.openxmlformats.org/officeDocument/2006/relationships/notesSlide" Target="/ppt/notesSlides/notesSlide6.xml" Id="R0f31d231193c4f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bce7b6280ce4820" /><Relationship Type="http://schemas.openxmlformats.org/officeDocument/2006/relationships/image" Target="/ppt/media/image10.png" Id="Rdd5da1af44054afc" /><Relationship Type="http://schemas.openxmlformats.org/officeDocument/2006/relationships/image" Target="/ppt/media/image11.png" Id="R84f39f0d725e49c9" /><Relationship Type="http://schemas.openxmlformats.org/officeDocument/2006/relationships/notesSlide" Target="/ppt/notesSlides/notesSlide7.xml" Id="R41573acf180641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8e2b9084b75464b" /><Relationship Type="http://schemas.openxmlformats.org/officeDocument/2006/relationships/image" Target="/ppt/media/image.jpeg" Id="R940c64b915fb4e87" /><Relationship Type="http://schemas.openxmlformats.org/officeDocument/2006/relationships/image" Target="/ppt/media/image12.png" Id="R8b7b439168db4711" /><Relationship Type="http://schemas.openxmlformats.org/officeDocument/2006/relationships/notesSlide" Target="/ppt/notesSlides/notesSlide8.xml" Id="R6a103a061bc14f79" /></Relationships>
</file>

<file path=ppt/slides/slide1.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856183210094f35"/>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6A7F3D-8E0A-4642-857F-0E71805C8A63}"/>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C42FD478-F7FC-4F74-85C2-5EF7A742F818}"/>
              </a:ext>
            </a:extLst>
          </p:cNvPr>
          <p:cNvSpPr>
            <a:spLocks xmlns:a="http://schemas.openxmlformats.org/drawingml/2006/main" noGrp="1"/>
          </p:cNvSpPr>
          <p:nvPr/>
        </p:nvSpPr>
        <p:spPr>
          <a:xfrm xmlns:a="http://schemas.openxmlformats.org/drawingml/2006/main">
            <a:off x="514350" y="12001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CB38270-78C2-411F-BDB1-B8321384E85D}"/>
              </a:ext>
            </a:extLst>
          </p:cNvPr>
          <p:cNvSpPr>
            <a:spLocks xmlns:a="http://schemas.openxmlformats.org/drawingml/2006/main" noGrp="1"/>
          </p:cNvSpPr>
          <p:nvPr/>
        </p:nvSpPr>
        <p:spPr>
          <a:xfrm xmlns:a="http://schemas.openxmlformats.org/drawingml/2006/main">
            <a:off x="895350" y="11430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EUROPEAN DIGITAL INNOVATION HUB LIECHTENSTEIN</a:t>
            </a:r>
          </a:p>
        </p:txBody>
      </p:sp>
      <p:sp>
        <p:nvSpPr>
          <p:cNvPr id="5" name="">
            <a:extLst xmlns:a="http://schemas.openxmlformats.org/drawingml/2006/main">
              <a:ext uri="{FF2B5EF4-FFF2-40B4-BE49-F238E27FC236}">
                <a16:creationId xmlns:a16="http://schemas.microsoft.com/office/drawing/2014/main" id="{FBA8DA8F-1AD0-44CF-AFDB-A8D40BAE3C26}"/>
              </a:ext>
            </a:extLst>
          </p:cNvPr>
          <p:cNvSpPr>
            <a:spLocks xmlns:a="http://schemas.openxmlformats.org/drawingml/2006/main" noGrp="1"/>
          </p:cNvSpPr>
          <p:nvPr/>
        </p:nvSpPr>
        <p:spPr>
          <a:xfrm xmlns:a="http://schemas.openxmlformats.org/drawingml/2006/main">
            <a:off x="514350" y="1571625"/>
            <a:ext cx="5524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95000"/>
              </a:lnSpc>
              <a:buNone/>
              <a:defRPr sz="4050" b="1">
                <a:solidFill>
                  <a:srgbClr val="2F1863"/>
                </a:solidFill>
                <a:latin typeface="Helvetica Neue"/>
                <a:ea typeface="Helvetica Neue"/>
                <a:cs typeface="Helvetica Neue"/>
              </a:defRPr>
            </a:pPr>
            <a:r>
              <a:rPr sz="4050" b="1">
                <a:solidFill>
                  <a:srgbClr val="2F1863"/>
                </a:solidFill>
                <a:latin typeface="Helvetica Neue"/>
                <a:ea typeface="Helvetica Neue"/>
                <a:cs typeface="Helvetica Neue"/>
              </a:rPr>
              <a:t>KI, die dein KMU</a:t>
            </a:r>
          </a:p>
          <a:p xmlns:a="http://schemas.openxmlformats.org/drawingml/2006/main">
            <a:pPr algn="l">
              <a:lnSpc>
                <a:spcPct val="95000"/>
              </a:lnSpc>
              <a:buNone/>
              <a:defRPr sz="4050" b="1">
                <a:solidFill>
                  <a:srgbClr val="2F1863"/>
                </a:solidFill>
                <a:latin typeface="Helvetica Neue"/>
                <a:ea typeface="Helvetica Neue"/>
                <a:cs typeface="Helvetica Neue"/>
              </a:defRPr>
            </a:pPr>
            <a:r>
              <a:rPr sz="4050" b="1">
                <a:solidFill>
                  <a:srgbClr val="2F1863"/>
                </a:solidFill>
                <a:latin typeface="Helvetica Neue"/>
                <a:ea typeface="Helvetica Neue"/>
                <a:cs typeface="Helvetica Neue"/>
              </a:rPr>
              <a:t>weiterbringt.</a:t>
            </a:r>
          </a:p>
        </p:txBody>
      </p:sp>
      <p:sp>
        <p:nvSpPr>
          <p:cNvPr id="6" name="">
            <a:extLst xmlns:a="http://schemas.openxmlformats.org/drawingml/2006/main">
              <a:ext uri="{FF2B5EF4-FFF2-40B4-BE49-F238E27FC236}">
                <a16:creationId xmlns:a16="http://schemas.microsoft.com/office/drawing/2014/main" id="{5A50F240-E8E8-4D71-83B6-2E65A8D7F127}"/>
              </a:ext>
            </a:extLst>
          </p:cNvPr>
          <p:cNvSpPr>
            <a:spLocks xmlns:a="http://schemas.openxmlformats.org/drawingml/2006/main" noGrp="1"/>
          </p:cNvSpPr>
          <p:nvPr/>
        </p:nvSpPr>
        <p:spPr>
          <a:xfrm xmlns:a="http://schemas.openxmlformats.org/drawingml/2006/main">
            <a:off x="514350" y="3657600"/>
            <a:ext cx="5143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650" b="0">
                <a:solidFill>
                  <a:srgbClr val="6B6277"/>
                </a:solidFill>
                <a:latin typeface="Helvetica Neue"/>
                <a:ea typeface="Helvetica Neue"/>
                <a:cs typeface="Helvetica Neue"/>
              </a:defRPr>
            </a:pPr>
            <a:r>
              <a:rPr sz="1650" b="0">
                <a:solidFill>
                  <a:srgbClr val="6B6277"/>
                </a:solidFill>
                <a:latin typeface="Helvetica Neue"/>
                <a:ea typeface="Helvetica Neue"/>
                <a:cs typeface="Helvetica Neue"/>
              </a:rPr>
              <a:t>Wissen nutzen. Arbeit erleichtern. Neue Angebote entwickeln.</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dc66e8aa75b4826"/>
          <a:srcRect xmlns:a="http://schemas.openxmlformats.org/drawingml/2006/main" l="17627" t="0" r="17627" b="0"/>
          <a:stretch xmlns:a="http://schemas.openxmlformats.org/drawingml/2006/main">
            <a:fillRect l="0" t="0" r="0" b="0"/>
          </a:stretch>
        </p:blipFill>
        <p:spPr>
          <a:xfrm xmlns:a="http://schemas.openxmlformats.org/drawingml/2006/main">
            <a:off x="6572250" y="1028700"/>
            <a:ext cx="4953000" cy="4305300"/>
          </a:xfrm>
          <a:prstGeom xmlns:a="http://schemas.openxmlformats.org/drawingml/2006/main" prst="roundRect">
            <a:avLst>
              <a:gd name="adj" fmla="val 2655"/>
            </a:avLst>
          </a:prstGeom>
        </p:spPr>
      </p:pic>
      <p:sp>
        <p:nvSpPr>
          <p:cNvPr id="8" name="">
            <a:extLst xmlns:a="http://schemas.openxmlformats.org/drawingml/2006/main">
              <a:ext uri="{FF2B5EF4-FFF2-40B4-BE49-F238E27FC236}">
                <a16:creationId xmlns:a16="http://schemas.microsoft.com/office/drawing/2014/main" id="{E23FBAE5-8ECC-413A-8317-F003A5071DED}"/>
              </a:ext>
            </a:extLst>
          </p:cNvPr>
          <p:cNvSpPr>
            <a:spLocks xmlns:a="http://schemas.openxmlformats.org/drawingml/2006/main" noGrp="1"/>
          </p:cNvSpPr>
          <p:nvPr/>
        </p:nvSpPr>
        <p:spPr>
          <a:xfrm xmlns:a="http://schemas.openxmlformats.org/drawingml/2006/main">
            <a:off x="514350" y="4972050"/>
            <a:ext cx="5048250" cy="647700"/>
          </a:xfrm>
          <a:prstGeom xmlns:a="http://schemas.openxmlformats.org/drawingml/2006/main" prst="roundRect">
            <a:avLst>
              <a:gd name="adj" fmla="val 11765"/>
            </a:avLst>
          </a:prstGeom>
          <a:solidFill xmlns:a="http://schemas.openxmlformats.org/drawingml/2006/main">
            <a:srgbClr val="2F186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9D4C124-1D14-4D7C-B5C5-D71D4849C418}"/>
              </a:ext>
            </a:extLst>
          </p:cNvPr>
          <p:cNvSpPr>
            <a:spLocks xmlns:a="http://schemas.openxmlformats.org/drawingml/2006/main" noGrp="1"/>
          </p:cNvSpPr>
          <p:nvPr/>
        </p:nvSpPr>
        <p:spPr>
          <a:xfrm xmlns:a="http://schemas.openxmlformats.org/drawingml/2006/main">
            <a:off x="742950" y="5153025"/>
            <a:ext cx="45910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1">
                <a:solidFill>
                  <a:srgbClr val="FFFFFF"/>
                </a:solidFill>
                <a:latin typeface="Helvetica Neue"/>
                <a:ea typeface="Helvetica Neue"/>
                <a:cs typeface="Helvetica Neue"/>
              </a:defRPr>
            </a:pPr>
            <a:r>
              <a:rPr sz="1125" b="1">
                <a:solidFill>
                  <a:srgbClr val="FFFFFF"/>
                </a:solidFill>
                <a:latin typeface="Helvetica Neue"/>
                <a:ea typeface="Helvetica Neue"/>
                <a:cs typeface="Helvetica Neue"/>
              </a:rPr>
              <a:t>Interaktive Version: workshops.mmind.ai/presentations/edih</a:t>
            </a:r>
          </a:p>
        </p:txBody>
      </p:sp>
      <p:sp>
        <p:nvSpPr>
          <p:cNvPr id="10" name="">
            <a:extLst xmlns:a="http://schemas.openxmlformats.org/drawingml/2006/main">
              <a:ext uri="{FF2B5EF4-FFF2-40B4-BE49-F238E27FC236}">
                <a16:creationId xmlns:a16="http://schemas.microsoft.com/office/drawing/2014/main" id="{37BD33EC-02BB-47C7-8E16-A28C321BA7E4}"/>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01 / 08</a:t>
            </a:r>
          </a:p>
        </p:txBody>
      </p:sp>
      <p:sp>
        <p:nvSpPr>
          <p:cNvPr id="11" name="">
            <a:extLst xmlns:a="http://schemas.openxmlformats.org/drawingml/2006/main">
              <a:ext uri="{FF2B5EF4-FFF2-40B4-BE49-F238E27FC236}">
                <a16:creationId xmlns:a16="http://schemas.microsoft.com/office/drawing/2014/main" id="{5704EE44-5BB7-4850-8051-81DE9D911136}"/>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330358615"/>
      </p:ext>
    </p:extLst>
  </p:cSld>
</p:sld>
</file>

<file path=ppt/slides/slide2.xml><?xml version="1.0" encoding="utf-8"?>
<p:sld xmlns:p="http://schemas.openxmlformats.org/presentationml/2006/main">
  <p:cSld>
    <p:bg>
      <p:bgPr>
        <a:solidFill xmlns:a="http://schemas.openxmlformats.org/drawingml/2006/main">
          <a:srgbClr val="2F1863"/>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8612783a64c452b"/>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4B8D93A-B9F1-4559-8A23-7F11FAA34FFD}"/>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E0D5E8"/>
                </a:solidFill>
                <a:latin typeface="Helvetica Neue"/>
                <a:ea typeface="Helvetica Neue"/>
                <a:cs typeface="Helvetica Neue"/>
              </a:defRPr>
            </a:pPr>
            <a:r>
              <a:rPr sz="900" b="1">
                <a:solidFill>
                  <a:srgbClr val="E0D5E8"/>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FC6D6E85-DF76-4CE8-8716-17D24EFCC7B8}"/>
              </a:ext>
            </a:extLst>
          </p:cNvPr>
          <p:cNvSpPr>
            <a:spLocks xmlns:a="http://schemas.openxmlformats.org/drawingml/2006/main" noGrp="1"/>
          </p:cNvSpPr>
          <p:nvPr/>
        </p:nvSpPr>
        <p:spPr>
          <a:xfrm xmlns:a="http://schemas.openxmlformats.org/drawingml/2006/main">
            <a:off x="514350" y="114300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A6A27AA-A106-41C2-A17B-0EF61E1EA20A}"/>
              </a:ext>
            </a:extLst>
          </p:cNvPr>
          <p:cNvSpPr>
            <a:spLocks xmlns:a="http://schemas.openxmlformats.org/drawingml/2006/main" noGrp="1"/>
          </p:cNvSpPr>
          <p:nvPr/>
        </p:nvSpPr>
        <p:spPr>
          <a:xfrm xmlns:a="http://schemas.openxmlformats.org/drawingml/2006/main">
            <a:off x="895350" y="108585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BBA2"/>
                </a:solidFill>
                <a:latin typeface="Helvetica Neue"/>
                <a:ea typeface="Helvetica Neue"/>
                <a:cs typeface="Helvetica Neue"/>
              </a:defRPr>
            </a:pPr>
            <a:r>
              <a:rPr sz="900" b="1">
                <a:solidFill>
                  <a:srgbClr val="FFBBA2"/>
                </a:solidFill>
                <a:latin typeface="Helvetica Neue"/>
                <a:ea typeface="Helvetica Neue"/>
                <a:cs typeface="Helvetica Neue"/>
              </a:rPr>
              <a:t>UNSER WARUM</a:t>
            </a:r>
          </a:p>
        </p:txBody>
      </p:sp>
      <p:sp>
        <p:nvSpPr>
          <p:cNvPr id="5" name="">
            <a:extLst xmlns:a="http://schemas.openxmlformats.org/drawingml/2006/main">
              <a:ext uri="{FF2B5EF4-FFF2-40B4-BE49-F238E27FC236}">
                <a16:creationId xmlns:a16="http://schemas.microsoft.com/office/drawing/2014/main" id="{0D990E6F-5294-4976-AB20-3FDCF42E066C}"/>
              </a:ext>
            </a:extLst>
          </p:cNvPr>
          <p:cNvSpPr>
            <a:spLocks xmlns:a="http://schemas.openxmlformats.org/drawingml/2006/main" noGrp="1"/>
          </p:cNvSpPr>
          <p:nvPr/>
        </p:nvSpPr>
        <p:spPr>
          <a:xfrm xmlns:a="http://schemas.openxmlformats.org/drawingml/2006/main">
            <a:off x="514350" y="1524000"/>
            <a:ext cx="61912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96000"/>
              </a:lnSpc>
              <a:buNone/>
              <a:defRPr sz="3750" b="1">
                <a:solidFill>
                  <a:srgbClr val="FFFFFF"/>
                </a:solidFill>
                <a:latin typeface="Helvetica Neue"/>
                <a:ea typeface="Helvetica Neue"/>
                <a:cs typeface="Helvetica Neue"/>
              </a:defRPr>
            </a:pPr>
            <a:r>
              <a:rPr sz="3750" b="1">
                <a:solidFill>
                  <a:srgbClr val="FFFFFF"/>
                </a:solidFill>
                <a:latin typeface="Helvetica Neue"/>
                <a:ea typeface="Helvetica Neue"/>
                <a:cs typeface="Helvetica Neue"/>
              </a:rPr>
              <a:t>Die Vorteile von KI.</a:t>
            </a:r>
          </a:p>
          <a:p xmlns:a="http://schemas.openxmlformats.org/drawingml/2006/main">
            <a:pPr algn="l">
              <a:lnSpc>
                <a:spcPct val="96000"/>
              </a:lnSpc>
              <a:buNone/>
              <a:defRPr sz="3750" b="1">
                <a:solidFill>
                  <a:srgbClr val="FFFFFF"/>
                </a:solidFill>
                <a:latin typeface="Helvetica Neue"/>
                <a:ea typeface="Helvetica Neue"/>
                <a:cs typeface="Helvetica Neue"/>
              </a:defRPr>
            </a:pPr>
            <a:r>
              <a:rPr sz="3750" b="1">
                <a:solidFill>
                  <a:srgbClr val="FFFFFF"/>
                </a:solidFill>
                <a:latin typeface="Helvetica Neue"/>
                <a:ea typeface="Helvetica Neue"/>
                <a:cs typeface="Helvetica Neue"/>
              </a:rPr>
              <a:t>Auch für kleine Teams.</a:t>
            </a:r>
          </a:p>
        </p:txBody>
      </p:sp>
      <p:sp>
        <p:nvSpPr>
          <p:cNvPr id="6" name="">
            <a:extLst xmlns:a="http://schemas.openxmlformats.org/drawingml/2006/main">
              <a:ext uri="{FF2B5EF4-FFF2-40B4-BE49-F238E27FC236}">
                <a16:creationId xmlns:a16="http://schemas.microsoft.com/office/drawing/2014/main" id="{1B6527C5-7851-4FDE-A37E-EAE0CB94B1DC}"/>
              </a:ext>
            </a:extLst>
          </p:cNvPr>
          <p:cNvSpPr>
            <a:spLocks xmlns:a="http://schemas.openxmlformats.org/drawingml/2006/main" noGrp="1"/>
          </p:cNvSpPr>
          <p:nvPr/>
        </p:nvSpPr>
        <p:spPr>
          <a:xfrm xmlns:a="http://schemas.openxmlformats.org/drawingml/2006/main">
            <a:off x="514350" y="3333750"/>
            <a:ext cx="5334000" cy="1657350"/>
          </a:xfrm>
          <a:prstGeom xmlns:a="http://schemas.openxmlformats.org/drawingml/2006/main" prst="roundRect">
            <a:avLst>
              <a:gd name="adj" fmla="val 4598"/>
            </a:avLst>
          </a:prstGeom>
          <a:solidFill xmlns:a="http://schemas.openxmlformats.org/drawingml/2006/main">
            <a:srgbClr val="4A2D76"/>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8CC1009-4379-4033-A72D-5B4C9E109573}"/>
              </a:ext>
            </a:extLst>
          </p:cNvPr>
          <p:cNvSpPr>
            <a:spLocks xmlns:a="http://schemas.openxmlformats.org/drawingml/2006/main" noGrp="1"/>
          </p:cNvSpPr>
          <p:nvPr/>
        </p:nvSpPr>
        <p:spPr>
          <a:xfrm xmlns:a="http://schemas.openxmlformats.org/drawingml/2006/main">
            <a:off x="742950" y="35433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BBA2"/>
                </a:solidFill>
                <a:latin typeface="Helvetica Neue"/>
                <a:ea typeface="Helvetica Neue"/>
                <a:cs typeface="Helvetica Neue"/>
              </a:defRPr>
            </a:pPr>
            <a:r>
              <a:rPr sz="975" b="1">
                <a:solidFill>
                  <a:srgbClr val="FFBBA2"/>
                </a:solidFill>
                <a:latin typeface="Helvetica Neue"/>
                <a:ea typeface="Helvetica Neue"/>
                <a:cs typeface="Helvetica Neue"/>
              </a:rPr>
              <a:t>WHY</a:t>
            </a:r>
          </a:p>
        </p:txBody>
      </p:sp>
      <p:sp>
        <p:nvSpPr>
          <p:cNvPr id="8" name="">
            <a:extLst xmlns:a="http://schemas.openxmlformats.org/drawingml/2006/main">
              <a:ext uri="{FF2B5EF4-FFF2-40B4-BE49-F238E27FC236}">
                <a16:creationId xmlns:a16="http://schemas.microsoft.com/office/drawing/2014/main" id="{F018A0F9-4E27-4B56-BFD4-274741CD7019}"/>
              </a:ext>
            </a:extLst>
          </p:cNvPr>
          <p:cNvSpPr>
            <a:spLocks xmlns:a="http://schemas.openxmlformats.org/drawingml/2006/main" noGrp="1"/>
          </p:cNvSpPr>
          <p:nvPr/>
        </p:nvSpPr>
        <p:spPr>
          <a:xfrm xmlns:a="http://schemas.openxmlformats.org/drawingml/2006/main">
            <a:off x="742950" y="390525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2025" b="1">
                <a:solidFill>
                  <a:srgbClr val="FFFFFF"/>
                </a:solidFill>
                <a:latin typeface="Helvetica Neue"/>
                <a:ea typeface="Helvetica Neue"/>
                <a:cs typeface="Helvetica Neue"/>
              </a:defRPr>
            </a:pPr>
            <a:r>
              <a:rPr sz="2025" b="1">
                <a:solidFill>
                  <a:srgbClr val="FFFFFF"/>
                </a:solidFill>
                <a:latin typeface="Helvetica Neue"/>
                <a:ea typeface="Helvetica Neue"/>
                <a:cs typeface="Helvetica Neue"/>
              </a:rPr>
              <a:t>Wir machen die Vorteile von KI auch für KMU zugänglich.</a:t>
            </a:r>
          </a:p>
        </p:txBody>
      </p:sp>
      <p:sp>
        <p:nvSpPr>
          <p:cNvPr id="9" name="">
            <a:extLst xmlns:a="http://schemas.openxmlformats.org/drawingml/2006/main">
              <a:ext uri="{FF2B5EF4-FFF2-40B4-BE49-F238E27FC236}">
                <a16:creationId xmlns:a16="http://schemas.microsoft.com/office/drawing/2014/main" id="{C7E4C205-8509-4975-ACBA-69D505EC7684}"/>
              </a:ext>
            </a:extLst>
          </p:cNvPr>
          <p:cNvSpPr>
            <a:spLocks xmlns:a="http://schemas.openxmlformats.org/drawingml/2006/main" noGrp="1"/>
          </p:cNvSpPr>
          <p:nvPr/>
        </p:nvSpPr>
        <p:spPr>
          <a:xfrm xmlns:a="http://schemas.openxmlformats.org/drawingml/2006/main">
            <a:off x="6248400" y="1543050"/>
            <a:ext cx="5276850" cy="1581150"/>
          </a:xfrm>
          <a:prstGeom xmlns:a="http://schemas.openxmlformats.org/drawingml/2006/main" prst="roundRect">
            <a:avLst>
              <a:gd name="adj" fmla="val 4819"/>
            </a:avLst>
          </a:prstGeom>
          <a:solidFill xmlns:a="http://schemas.openxmlformats.org/drawingml/2006/main">
            <a:srgbClr val="FAF9F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278935C-B9F7-4E82-A347-5C6140491572}"/>
              </a:ext>
            </a:extLst>
          </p:cNvPr>
          <p:cNvSpPr>
            <a:spLocks xmlns:a="http://schemas.openxmlformats.org/drawingml/2006/main" noGrp="1"/>
          </p:cNvSpPr>
          <p:nvPr/>
        </p:nvSpPr>
        <p:spPr>
          <a:xfrm xmlns:a="http://schemas.openxmlformats.org/drawingml/2006/main">
            <a:off x="6515100" y="1752600"/>
            <a:ext cx="857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HOW</a:t>
            </a:r>
          </a:p>
        </p:txBody>
      </p:sp>
      <p:sp>
        <p:nvSpPr>
          <p:cNvPr id="11" name="">
            <a:extLst xmlns:a="http://schemas.openxmlformats.org/drawingml/2006/main">
              <a:ext uri="{FF2B5EF4-FFF2-40B4-BE49-F238E27FC236}">
                <a16:creationId xmlns:a16="http://schemas.microsoft.com/office/drawing/2014/main" id="{3F72F361-7004-4B0E-AAE2-382218D8E022}"/>
              </a:ext>
            </a:extLst>
          </p:cNvPr>
          <p:cNvSpPr>
            <a:spLocks xmlns:a="http://schemas.openxmlformats.org/drawingml/2006/main" noGrp="1"/>
          </p:cNvSpPr>
          <p:nvPr/>
        </p:nvSpPr>
        <p:spPr>
          <a:xfrm xmlns:a="http://schemas.openxmlformats.org/drawingml/2006/main">
            <a:off x="6515100" y="2114550"/>
            <a:ext cx="47434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207"/>
          </a:bodyPr>
          <a:lstStyle xmlns:a="http://schemas.openxmlformats.org/drawingml/2006/main"/>
          <a:p xmlns:a="http://schemas.openxmlformats.org/drawingml/2006/main">
            <a:pPr algn="l">
              <a:lnSpc>
                <a:spcPct val="105000"/>
              </a:lnSpc>
              <a:buNone/>
              <a:defRPr sz="1575" b="1">
                <a:solidFill>
                  <a:srgbClr val="2F1863"/>
                </a:solidFill>
                <a:latin typeface="Helvetica Neue"/>
                <a:ea typeface="Helvetica Neue"/>
                <a:cs typeface="Helvetica Neue"/>
              </a:defRPr>
            </a:pPr>
            <a:r>
              <a:rPr sz="1575" b="1">
                <a:solidFill>
                  <a:srgbClr val="2F1863"/>
                </a:solidFill>
                <a:latin typeface="Helvetica Neue"/>
                <a:ea typeface="Helvetica Neue"/>
                <a:cs typeface="Helvetica Neue"/>
              </a:rPr>
              <a:t>Bei deiner Aufgabe beginnen, die passenden Fachleute verbinden und gemeinsam prüfen, was funktioniert.</a:t>
            </a:r>
          </a:p>
        </p:txBody>
      </p:sp>
      <p:sp>
        <p:nvSpPr>
          <p:cNvPr id="12" name="">
            <a:extLst xmlns:a="http://schemas.openxmlformats.org/drawingml/2006/main">
              <a:ext uri="{FF2B5EF4-FFF2-40B4-BE49-F238E27FC236}">
                <a16:creationId xmlns:a16="http://schemas.microsoft.com/office/drawing/2014/main" id="{61126DB5-7CAD-4D0A-887C-22835DB10F46}"/>
              </a:ext>
            </a:extLst>
          </p:cNvPr>
          <p:cNvSpPr>
            <a:spLocks xmlns:a="http://schemas.openxmlformats.org/drawingml/2006/main" noGrp="1"/>
          </p:cNvSpPr>
          <p:nvPr/>
        </p:nvSpPr>
        <p:spPr>
          <a:xfrm xmlns:a="http://schemas.openxmlformats.org/drawingml/2006/main">
            <a:off x="6248400" y="3333750"/>
            <a:ext cx="5276850" cy="1657350"/>
          </a:xfrm>
          <a:prstGeom xmlns:a="http://schemas.openxmlformats.org/drawingml/2006/main" prst="roundRect">
            <a:avLst>
              <a:gd name="adj" fmla="val 4598"/>
            </a:avLst>
          </a:prstGeom>
          <a:solidFill xmlns:a="http://schemas.openxmlformats.org/drawingml/2006/main">
            <a:srgbClr val="FAF9F6"/>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DB874BF-42DD-4BBD-8EB8-BE576B99A233}"/>
              </a:ext>
            </a:extLst>
          </p:cNvPr>
          <p:cNvSpPr>
            <a:spLocks xmlns:a="http://schemas.openxmlformats.org/drawingml/2006/main" noGrp="1"/>
          </p:cNvSpPr>
          <p:nvPr/>
        </p:nvSpPr>
        <p:spPr>
          <a:xfrm xmlns:a="http://schemas.openxmlformats.org/drawingml/2006/main">
            <a:off x="6515100" y="3543300"/>
            <a:ext cx="857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WHAT</a:t>
            </a:r>
          </a:p>
        </p:txBody>
      </p:sp>
      <p:sp>
        <p:nvSpPr>
          <p:cNvPr id="14" name="">
            <a:extLst xmlns:a="http://schemas.openxmlformats.org/drawingml/2006/main">
              <a:ext uri="{FF2B5EF4-FFF2-40B4-BE49-F238E27FC236}">
                <a16:creationId xmlns:a16="http://schemas.microsoft.com/office/drawing/2014/main" id="{CFECBB43-489D-47E4-916D-7875B7D593AB}"/>
              </a:ext>
            </a:extLst>
          </p:cNvPr>
          <p:cNvSpPr>
            <a:spLocks xmlns:a="http://schemas.openxmlformats.org/drawingml/2006/main" noGrp="1"/>
          </p:cNvSpPr>
          <p:nvPr/>
        </p:nvSpPr>
        <p:spPr>
          <a:xfrm xmlns:a="http://schemas.openxmlformats.org/drawingml/2006/main">
            <a:off x="6515100" y="3905250"/>
            <a:ext cx="47434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575" b="1">
                <a:solidFill>
                  <a:srgbClr val="2F1863"/>
                </a:solidFill>
                <a:latin typeface="Helvetica Neue"/>
                <a:ea typeface="Helvetica Neue"/>
                <a:cs typeface="Helvetica Neue"/>
              </a:defRPr>
            </a:pPr>
            <a:r>
              <a:rPr sz="1575" b="1">
                <a:solidFill>
                  <a:srgbClr val="2F1863"/>
                </a:solidFill>
                <a:latin typeface="Helvetica Neue"/>
                <a:ea typeface="Helvetica Neue"/>
                <a:cs typeface="Helvetica Neue"/>
              </a:rPr>
              <a:t>Orientierung, erste Tests, Training sowie Zugang zu Finanzierung und Netzwerk.</a:t>
            </a:r>
          </a:p>
        </p:txBody>
      </p:sp>
      <p:sp>
        <p:nvSpPr>
          <p:cNvPr id="15" name="">
            <a:extLst xmlns:a="http://schemas.openxmlformats.org/drawingml/2006/main">
              <a:ext uri="{FF2B5EF4-FFF2-40B4-BE49-F238E27FC236}">
                <a16:creationId xmlns:a16="http://schemas.microsoft.com/office/drawing/2014/main" id="{E3F57F61-2BA6-4C89-8221-749DCCE2C885}"/>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D1C7DE"/>
                </a:solidFill>
                <a:latin typeface="Helvetica Neue"/>
                <a:ea typeface="Helvetica Neue"/>
                <a:cs typeface="Helvetica Neue"/>
              </a:defRPr>
            </a:pPr>
            <a:r>
              <a:rPr sz="825" b="0">
                <a:solidFill>
                  <a:srgbClr val="D1C7DE"/>
                </a:solidFill>
                <a:latin typeface="Helvetica Neue"/>
                <a:ea typeface="Helvetica Neue"/>
                <a:cs typeface="Helvetica Neue"/>
              </a:rPr>
              <a:t>02 / 08</a:t>
            </a:r>
          </a:p>
        </p:txBody>
      </p:sp>
      <p:sp>
        <p:nvSpPr>
          <p:cNvPr id="16" name="">
            <a:extLst xmlns:a="http://schemas.openxmlformats.org/drawingml/2006/main">
              <a:ext uri="{FF2B5EF4-FFF2-40B4-BE49-F238E27FC236}">
                <a16:creationId xmlns:a16="http://schemas.microsoft.com/office/drawing/2014/main" id="{764FE53A-4C6D-47D5-9455-9654924F5017}"/>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D1C7DE"/>
                </a:solidFill>
                <a:latin typeface="Helvetica Neue"/>
                <a:ea typeface="Helvetica Neue"/>
                <a:cs typeface="Helvetica Neue"/>
              </a:defRPr>
            </a:pPr>
            <a:r>
              <a:rPr sz="750" b="0">
                <a:solidFill>
                  <a:srgbClr val="D1C7DE"/>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840358265"/>
      </p:ext>
    </p:extLst>
  </p:cSld>
</p:sld>
</file>

<file path=ppt/slides/slide3.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b66fdd7214384ff9"/>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FCDC3C8-4BB5-4A48-9D2B-E13E3DDF6E77}"/>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4A72013A-A24C-44AF-AC01-D43538745560}"/>
              </a:ext>
            </a:extLst>
          </p:cNvPr>
          <p:cNvSpPr>
            <a:spLocks xmlns:a="http://schemas.openxmlformats.org/drawingml/2006/main" noGrp="1"/>
          </p:cNvSpPr>
          <p:nvPr/>
        </p:nvSpPr>
        <p:spPr>
          <a:xfrm xmlns:a="http://schemas.openxmlformats.org/drawingml/2006/main">
            <a:off x="514350" y="10477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A54B53D-758D-43D3-A38E-FC5778C19908}"/>
              </a:ext>
            </a:extLst>
          </p:cNvPr>
          <p:cNvSpPr>
            <a:spLocks xmlns:a="http://schemas.openxmlformats.org/drawingml/2006/main" noGrp="1"/>
          </p:cNvSpPr>
          <p:nvPr/>
        </p:nvSpPr>
        <p:spPr>
          <a:xfrm xmlns:a="http://schemas.openxmlformats.org/drawingml/2006/main">
            <a:off x="895350" y="9906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WAS EDIH.LI VERBINDET</a:t>
            </a:r>
          </a:p>
        </p:txBody>
      </p:sp>
      <p:sp>
        <p:nvSpPr>
          <p:cNvPr id="5" name="">
            <a:extLst xmlns:a="http://schemas.openxmlformats.org/drawingml/2006/main">
              <a:ext uri="{FF2B5EF4-FFF2-40B4-BE49-F238E27FC236}">
                <a16:creationId xmlns:a16="http://schemas.microsoft.com/office/drawing/2014/main" id="{ADF18570-4DFA-4A26-B72F-E9EBD9FD68FC}"/>
              </a:ext>
            </a:extLst>
          </p:cNvPr>
          <p:cNvSpPr>
            <a:spLocks xmlns:a="http://schemas.openxmlformats.org/drawingml/2006/main" noGrp="1"/>
          </p:cNvSpPr>
          <p:nvPr/>
        </p:nvSpPr>
        <p:spPr>
          <a:xfrm xmlns:a="http://schemas.openxmlformats.org/drawingml/2006/main">
            <a:off x="514350" y="1381125"/>
            <a:ext cx="876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150" b="1">
                <a:solidFill>
                  <a:srgbClr val="2F1863"/>
                </a:solidFill>
                <a:latin typeface="Helvetica Neue"/>
                <a:ea typeface="Helvetica Neue"/>
                <a:cs typeface="Helvetica Neue"/>
              </a:defRPr>
            </a:pPr>
            <a:r>
              <a:rPr sz="3150" b="1">
                <a:solidFill>
                  <a:srgbClr val="2F1863"/>
                </a:solidFill>
                <a:latin typeface="Helvetica Neue"/>
                <a:ea typeface="Helvetica Neue"/>
                <a:cs typeface="Helvetica Neue"/>
              </a:rPr>
              <a:t>Eine Aufgabe. Die passende Unterstützung.</a:t>
            </a:r>
          </a:p>
        </p:txBody>
      </p:sp>
      <p:sp>
        <p:nvSpPr>
          <p:cNvPr id="6" name="">
            <a:extLst xmlns:a="http://schemas.openxmlformats.org/drawingml/2006/main">
              <a:ext uri="{FF2B5EF4-FFF2-40B4-BE49-F238E27FC236}">
                <a16:creationId xmlns:a16="http://schemas.microsoft.com/office/drawing/2014/main" id="{D0431E0F-82BF-4581-BF3A-CA9674D2269C}"/>
              </a:ext>
            </a:extLst>
          </p:cNvPr>
          <p:cNvSpPr>
            <a:spLocks xmlns:a="http://schemas.openxmlformats.org/drawingml/2006/main" noGrp="1"/>
          </p:cNvSpPr>
          <p:nvPr/>
        </p:nvSpPr>
        <p:spPr>
          <a:xfrm xmlns:a="http://schemas.openxmlformats.org/drawingml/2006/main">
            <a:off x="514350" y="2381250"/>
            <a:ext cx="5286375" cy="1314450"/>
          </a:xfrm>
          <a:prstGeom xmlns:a="http://schemas.openxmlformats.org/drawingml/2006/main" prst="roundRect">
            <a:avLst>
              <a:gd name="adj" fmla="val 5797"/>
            </a:avLst>
          </a:prstGeom>
          <a:solidFill xmlns:a="http://schemas.openxmlformats.org/drawingml/2006/main">
            <a:srgbClr val="FFFFFF"/>
          </a:solidFill>
          <a:ln xmlns:a="http://schemas.openxmlformats.org/drawingml/2006/main" w="9525">
            <a:solidFill>
              <a:srgbClr val="DCD6E4"/>
            </a:solidFill>
          </a:ln>
        </p:spPr>
      </p:sp>
      <p:sp>
        <p:nvSpPr>
          <p:cNvPr id="7" name="">
            <a:extLst xmlns:a="http://schemas.openxmlformats.org/drawingml/2006/main">
              <a:ext uri="{FF2B5EF4-FFF2-40B4-BE49-F238E27FC236}">
                <a16:creationId xmlns:a16="http://schemas.microsoft.com/office/drawing/2014/main" id="{C9FCF19B-A09F-473A-8FAE-89590C6BFB2E}"/>
              </a:ext>
            </a:extLst>
          </p:cNvPr>
          <p:cNvSpPr>
            <a:spLocks xmlns:a="http://schemas.openxmlformats.org/drawingml/2006/main" noGrp="1"/>
          </p:cNvSpPr>
          <p:nvPr/>
        </p:nvSpPr>
        <p:spPr>
          <a:xfrm xmlns:a="http://schemas.openxmlformats.org/drawingml/2006/main">
            <a:off x="742950" y="257175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01</a:t>
            </a:r>
          </a:p>
        </p:txBody>
      </p:sp>
      <p:sp>
        <p:nvSpPr>
          <p:cNvPr id="8" name="">
            <a:extLst xmlns:a="http://schemas.openxmlformats.org/drawingml/2006/main">
              <a:ext uri="{FF2B5EF4-FFF2-40B4-BE49-F238E27FC236}">
                <a16:creationId xmlns:a16="http://schemas.microsoft.com/office/drawing/2014/main" id="{C2C129FC-59E8-41E6-A637-0FD2F4C86983}"/>
              </a:ext>
            </a:extLst>
          </p:cNvPr>
          <p:cNvSpPr>
            <a:spLocks xmlns:a="http://schemas.openxmlformats.org/drawingml/2006/main" noGrp="1"/>
          </p:cNvSpPr>
          <p:nvPr/>
        </p:nvSpPr>
        <p:spPr>
          <a:xfrm xmlns:a="http://schemas.openxmlformats.org/drawingml/2006/main">
            <a:off x="1333500" y="2552700"/>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Vor Investitionen testen</a:t>
            </a:r>
          </a:p>
        </p:txBody>
      </p:sp>
      <p:sp>
        <p:nvSpPr>
          <p:cNvPr id="9" name="">
            <a:extLst xmlns:a="http://schemas.openxmlformats.org/drawingml/2006/main">
              <a:ext uri="{FF2B5EF4-FFF2-40B4-BE49-F238E27FC236}">
                <a16:creationId xmlns:a16="http://schemas.microsoft.com/office/drawing/2014/main" id="{972522AE-9980-46F9-9F4C-8E70BE75FECC}"/>
              </a:ext>
            </a:extLst>
          </p:cNvPr>
          <p:cNvSpPr>
            <a:spLocks xmlns:a="http://schemas.openxmlformats.org/drawingml/2006/main" noGrp="1"/>
          </p:cNvSpPr>
          <p:nvPr/>
        </p:nvSpPr>
        <p:spPr>
          <a:xfrm xmlns:a="http://schemas.openxmlformats.org/drawingml/2006/main">
            <a:off x="1333500" y="2990850"/>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Ein begrenzter Versuch mit klarem Erfolgskriterium.</a:t>
            </a:r>
          </a:p>
        </p:txBody>
      </p:sp>
      <p:sp>
        <p:nvSpPr>
          <p:cNvPr id="10" name="">
            <a:extLst xmlns:a="http://schemas.openxmlformats.org/drawingml/2006/main">
              <a:ext uri="{FF2B5EF4-FFF2-40B4-BE49-F238E27FC236}">
                <a16:creationId xmlns:a16="http://schemas.microsoft.com/office/drawing/2014/main" id="{7922DBDD-234B-4D84-B88E-62E28975DDF9}"/>
              </a:ext>
            </a:extLst>
          </p:cNvPr>
          <p:cNvSpPr>
            <a:spLocks xmlns:a="http://schemas.openxmlformats.org/drawingml/2006/main" noGrp="1"/>
          </p:cNvSpPr>
          <p:nvPr/>
        </p:nvSpPr>
        <p:spPr>
          <a:xfrm xmlns:a="http://schemas.openxmlformats.org/drawingml/2006/main">
            <a:off x="6134100" y="2381250"/>
            <a:ext cx="5286375" cy="1314450"/>
          </a:xfrm>
          <a:prstGeom xmlns:a="http://schemas.openxmlformats.org/drawingml/2006/main" prst="roundRect">
            <a:avLst>
              <a:gd name="adj" fmla="val 5797"/>
            </a:avLst>
          </a:prstGeom>
          <a:solidFill xmlns:a="http://schemas.openxmlformats.org/drawingml/2006/main">
            <a:srgbClr val="FFFFFF"/>
          </a:solidFill>
          <a:ln xmlns:a="http://schemas.openxmlformats.org/drawingml/2006/main" w="9525">
            <a:solidFill>
              <a:srgbClr val="DCD6E4"/>
            </a:solidFill>
          </a:ln>
        </p:spPr>
      </p:sp>
      <p:sp>
        <p:nvSpPr>
          <p:cNvPr id="11" name="">
            <a:extLst xmlns:a="http://schemas.openxmlformats.org/drawingml/2006/main">
              <a:ext uri="{FF2B5EF4-FFF2-40B4-BE49-F238E27FC236}">
                <a16:creationId xmlns:a16="http://schemas.microsoft.com/office/drawing/2014/main" id="{B4C69BC9-056F-419E-B3FA-721A2B2941AE}"/>
              </a:ext>
            </a:extLst>
          </p:cNvPr>
          <p:cNvSpPr>
            <a:spLocks xmlns:a="http://schemas.openxmlformats.org/drawingml/2006/main" noGrp="1"/>
          </p:cNvSpPr>
          <p:nvPr/>
        </p:nvSpPr>
        <p:spPr>
          <a:xfrm xmlns:a="http://schemas.openxmlformats.org/drawingml/2006/main">
            <a:off x="6362700" y="2571750"/>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02</a:t>
            </a:r>
          </a:p>
        </p:txBody>
      </p:sp>
      <p:sp>
        <p:nvSpPr>
          <p:cNvPr id="12" name="">
            <a:extLst xmlns:a="http://schemas.openxmlformats.org/drawingml/2006/main">
              <a:ext uri="{FF2B5EF4-FFF2-40B4-BE49-F238E27FC236}">
                <a16:creationId xmlns:a16="http://schemas.microsoft.com/office/drawing/2014/main" id="{572E6665-CEEE-4BF6-A5AB-D5A643C1C6C6}"/>
              </a:ext>
            </a:extLst>
          </p:cNvPr>
          <p:cNvSpPr>
            <a:spLocks xmlns:a="http://schemas.openxmlformats.org/drawingml/2006/main" noGrp="1"/>
          </p:cNvSpPr>
          <p:nvPr/>
        </p:nvSpPr>
        <p:spPr>
          <a:xfrm xmlns:a="http://schemas.openxmlformats.org/drawingml/2006/main">
            <a:off x="6953250" y="2552700"/>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Fähigkeiten aufbauen</a:t>
            </a:r>
          </a:p>
        </p:txBody>
      </p:sp>
      <p:sp>
        <p:nvSpPr>
          <p:cNvPr id="13" name="">
            <a:extLst xmlns:a="http://schemas.openxmlformats.org/drawingml/2006/main">
              <a:ext uri="{FF2B5EF4-FFF2-40B4-BE49-F238E27FC236}">
                <a16:creationId xmlns:a16="http://schemas.microsoft.com/office/drawing/2014/main" id="{2CA57E05-8C7C-4232-9AE4-C0A17D220469}"/>
              </a:ext>
            </a:extLst>
          </p:cNvPr>
          <p:cNvSpPr>
            <a:spLocks xmlns:a="http://schemas.openxmlformats.org/drawingml/2006/main" noGrp="1"/>
          </p:cNvSpPr>
          <p:nvPr/>
        </p:nvSpPr>
        <p:spPr>
          <a:xfrm xmlns:a="http://schemas.openxmlformats.org/drawingml/2006/main">
            <a:off x="6953250" y="2990850"/>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Menschen, die KI verstehen und sinnvoll einsetzen.</a:t>
            </a:r>
          </a:p>
        </p:txBody>
      </p:sp>
      <p:sp>
        <p:nvSpPr>
          <p:cNvPr id="14" name="">
            <a:extLst xmlns:a="http://schemas.openxmlformats.org/drawingml/2006/main">
              <a:ext uri="{FF2B5EF4-FFF2-40B4-BE49-F238E27FC236}">
                <a16:creationId xmlns:a16="http://schemas.microsoft.com/office/drawing/2014/main" id="{0C094318-7D79-4E54-A2CA-B60985F8CD7D}"/>
              </a:ext>
            </a:extLst>
          </p:cNvPr>
          <p:cNvSpPr>
            <a:spLocks xmlns:a="http://schemas.openxmlformats.org/drawingml/2006/main" noGrp="1"/>
          </p:cNvSpPr>
          <p:nvPr/>
        </p:nvSpPr>
        <p:spPr>
          <a:xfrm xmlns:a="http://schemas.openxmlformats.org/drawingml/2006/main">
            <a:off x="514350" y="3952875"/>
            <a:ext cx="5286375" cy="1314450"/>
          </a:xfrm>
          <a:prstGeom xmlns:a="http://schemas.openxmlformats.org/drawingml/2006/main" prst="roundRect">
            <a:avLst>
              <a:gd name="adj" fmla="val 5797"/>
            </a:avLst>
          </a:prstGeom>
          <a:solidFill xmlns:a="http://schemas.openxmlformats.org/drawingml/2006/main">
            <a:srgbClr val="FFF0EA"/>
          </a:solidFill>
          <a:ln xmlns:a="http://schemas.openxmlformats.org/drawingml/2006/main" w="9525">
            <a:solidFill>
              <a:srgbClr val="DCD6E4"/>
            </a:solidFill>
          </a:ln>
        </p:spPr>
      </p:sp>
      <p:sp>
        <p:nvSpPr>
          <p:cNvPr id="15" name="">
            <a:extLst xmlns:a="http://schemas.openxmlformats.org/drawingml/2006/main">
              <a:ext uri="{FF2B5EF4-FFF2-40B4-BE49-F238E27FC236}">
                <a16:creationId xmlns:a16="http://schemas.microsoft.com/office/drawing/2014/main" id="{0E54CC75-0CCE-4C1E-9ADF-5A99C5312DF8}"/>
              </a:ext>
            </a:extLst>
          </p:cNvPr>
          <p:cNvSpPr>
            <a:spLocks xmlns:a="http://schemas.openxmlformats.org/drawingml/2006/main" noGrp="1"/>
          </p:cNvSpPr>
          <p:nvPr/>
        </p:nvSpPr>
        <p:spPr>
          <a:xfrm xmlns:a="http://schemas.openxmlformats.org/drawingml/2006/main">
            <a:off x="742950" y="4143375"/>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03</a:t>
            </a:r>
          </a:p>
        </p:txBody>
      </p:sp>
      <p:sp>
        <p:nvSpPr>
          <p:cNvPr id="16" name="">
            <a:extLst xmlns:a="http://schemas.openxmlformats.org/drawingml/2006/main">
              <a:ext uri="{FF2B5EF4-FFF2-40B4-BE49-F238E27FC236}">
                <a16:creationId xmlns:a16="http://schemas.microsoft.com/office/drawing/2014/main" id="{840B774E-D8A8-428D-9FC2-99397576DFEF}"/>
              </a:ext>
            </a:extLst>
          </p:cNvPr>
          <p:cNvSpPr>
            <a:spLocks xmlns:a="http://schemas.openxmlformats.org/drawingml/2006/main" noGrp="1"/>
          </p:cNvSpPr>
          <p:nvPr/>
        </p:nvSpPr>
        <p:spPr>
          <a:xfrm xmlns:a="http://schemas.openxmlformats.org/drawingml/2006/main">
            <a:off x="1333500" y="4124325"/>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Finanzierung klären</a:t>
            </a:r>
          </a:p>
        </p:txBody>
      </p:sp>
      <p:sp>
        <p:nvSpPr>
          <p:cNvPr id="17" name="">
            <a:extLst xmlns:a="http://schemas.openxmlformats.org/drawingml/2006/main">
              <a:ext uri="{FF2B5EF4-FFF2-40B4-BE49-F238E27FC236}">
                <a16:creationId xmlns:a16="http://schemas.microsoft.com/office/drawing/2014/main" id="{0C902818-5F68-4378-B0B7-01EB94B3F344}"/>
              </a:ext>
            </a:extLst>
          </p:cNvPr>
          <p:cNvSpPr>
            <a:spLocks xmlns:a="http://schemas.openxmlformats.org/drawingml/2006/main" noGrp="1"/>
          </p:cNvSpPr>
          <p:nvPr/>
        </p:nvSpPr>
        <p:spPr>
          <a:xfrm xmlns:a="http://schemas.openxmlformats.org/drawingml/2006/main">
            <a:off x="1333500" y="4562475"/>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Klarheit über Förderwege, Voraussetzungen und Konditionen.</a:t>
            </a:r>
          </a:p>
        </p:txBody>
      </p:sp>
      <p:sp>
        <p:nvSpPr>
          <p:cNvPr id="18" name="">
            <a:extLst xmlns:a="http://schemas.openxmlformats.org/drawingml/2006/main">
              <a:ext uri="{FF2B5EF4-FFF2-40B4-BE49-F238E27FC236}">
                <a16:creationId xmlns:a16="http://schemas.microsoft.com/office/drawing/2014/main" id="{D973111B-4BAC-489A-9D21-1B2E3D5E7287}"/>
              </a:ext>
            </a:extLst>
          </p:cNvPr>
          <p:cNvSpPr>
            <a:spLocks xmlns:a="http://schemas.openxmlformats.org/drawingml/2006/main" noGrp="1"/>
          </p:cNvSpPr>
          <p:nvPr/>
        </p:nvSpPr>
        <p:spPr>
          <a:xfrm xmlns:a="http://schemas.openxmlformats.org/drawingml/2006/main">
            <a:off x="6134100" y="3952875"/>
            <a:ext cx="5286375" cy="1314450"/>
          </a:xfrm>
          <a:prstGeom xmlns:a="http://schemas.openxmlformats.org/drawingml/2006/main" prst="roundRect">
            <a:avLst>
              <a:gd name="adj" fmla="val 5797"/>
            </a:avLst>
          </a:prstGeom>
          <a:solidFill xmlns:a="http://schemas.openxmlformats.org/drawingml/2006/main">
            <a:srgbClr val="FFFFFF"/>
          </a:solidFill>
          <a:ln xmlns:a="http://schemas.openxmlformats.org/drawingml/2006/main" w="9525">
            <a:solidFill>
              <a:srgbClr val="DCD6E4"/>
            </a:solidFill>
          </a:ln>
        </p:spPr>
      </p:sp>
      <p:sp>
        <p:nvSpPr>
          <p:cNvPr id="19" name="">
            <a:extLst xmlns:a="http://schemas.openxmlformats.org/drawingml/2006/main">
              <a:ext uri="{FF2B5EF4-FFF2-40B4-BE49-F238E27FC236}">
                <a16:creationId xmlns:a16="http://schemas.microsoft.com/office/drawing/2014/main" id="{D1827F26-B60B-4615-B87B-897936AFFA5B}"/>
              </a:ext>
            </a:extLst>
          </p:cNvPr>
          <p:cNvSpPr>
            <a:spLocks xmlns:a="http://schemas.openxmlformats.org/drawingml/2006/main" noGrp="1"/>
          </p:cNvSpPr>
          <p:nvPr/>
        </p:nvSpPr>
        <p:spPr>
          <a:xfrm xmlns:a="http://schemas.openxmlformats.org/drawingml/2006/main">
            <a:off x="6362700" y="4143375"/>
            <a:ext cx="52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04</a:t>
            </a:r>
          </a:p>
        </p:txBody>
      </p:sp>
      <p:sp>
        <p:nvSpPr>
          <p:cNvPr id="20" name="">
            <a:extLst xmlns:a="http://schemas.openxmlformats.org/drawingml/2006/main">
              <a:ext uri="{FF2B5EF4-FFF2-40B4-BE49-F238E27FC236}">
                <a16:creationId xmlns:a16="http://schemas.microsoft.com/office/drawing/2014/main" id="{2D011E8A-198B-4829-92D6-2C1D531CB2A8}"/>
              </a:ext>
            </a:extLst>
          </p:cNvPr>
          <p:cNvSpPr>
            <a:spLocks xmlns:a="http://schemas.openxmlformats.org/drawingml/2006/main" noGrp="1"/>
          </p:cNvSpPr>
          <p:nvPr/>
        </p:nvSpPr>
        <p:spPr>
          <a:xfrm xmlns:a="http://schemas.openxmlformats.org/drawingml/2006/main">
            <a:off x="6953250" y="4124325"/>
            <a:ext cx="4095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23"/>
          </a:bodyPr>
          <a:lstStyle xmlns:a="http://schemas.openxmlformats.org/drawingml/2006/main"/>
          <a:p xmlns:a="http://schemas.openxmlformats.org/drawingml/2006/main">
            <a:pPr algn="l">
              <a:lnSpc>
                <a:spcPct val="105000"/>
              </a:lnSpc>
              <a:buNone/>
              <a:defRPr sz="1650" b="1">
                <a:solidFill>
                  <a:srgbClr val="2F1863"/>
                </a:solidFill>
                <a:latin typeface="Helvetica Neue"/>
                <a:ea typeface="Helvetica Neue"/>
                <a:cs typeface="Helvetica Neue"/>
              </a:defRPr>
            </a:pPr>
            <a:r>
              <a:rPr sz="1650" b="1">
                <a:solidFill>
                  <a:srgbClr val="2F1863"/>
                </a:solidFill>
                <a:latin typeface="Helvetica Neue"/>
                <a:ea typeface="Helvetica Neue"/>
                <a:cs typeface="Helvetica Neue"/>
              </a:rPr>
              <a:t>Fachleute verbinden</a:t>
            </a:r>
          </a:p>
        </p:txBody>
      </p:sp>
      <p:sp>
        <p:nvSpPr>
          <p:cNvPr id="21" name="">
            <a:extLst xmlns:a="http://schemas.openxmlformats.org/drawingml/2006/main">
              <a:ext uri="{FF2B5EF4-FFF2-40B4-BE49-F238E27FC236}">
                <a16:creationId xmlns:a16="http://schemas.microsoft.com/office/drawing/2014/main" id="{CEF979F0-D69A-4941-9745-8E56AC5AB7D2}"/>
              </a:ext>
            </a:extLst>
          </p:cNvPr>
          <p:cNvSpPr>
            <a:spLocks xmlns:a="http://schemas.openxmlformats.org/drawingml/2006/main" noGrp="1"/>
          </p:cNvSpPr>
          <p:nvPr/>
        </p:nvSpPr>
        <p:spPr>
          <a:xfrm xmlns:a="http://schemas.openxmlformats.org/drawingml/2006/main">
            <a:off x="6953250" y="4562475"/>
            <a:ext cx="4095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125" b="0">
                <a:solidFill>
                  <a:srgbClr val="6B6277"/>
                </a:solidFill>
                <a:latin typeface="Helvetica Neue"/>
                <a:ea typeface="Helvetica Neue"/>
                <a:cs typeface="Helvetica Neue"/>
              </a:defRPr>
            </a:pPr>
            <a:r>
              <a:rPr sz="1125" b="0">
                <a:solidFill>
                  <a:srgbClr val="6B6277"/>
                </a:solidFill>
                <a:latin typeface="Helvetica Neue"/>
                <a:ea typeface="Helvetica Neue"/>
                <a:cs typeface="Helvetica Neue"/>
              </a:rPr>
              <a:t>Die passende Kompetenz für den nächsten Schritt.</a:t>
            </a:r>
          </a:p>
        </p:txBody>
      </p:sp>
      <p:sp>
        <p:nvSpPr>
          <p:cNvPr id="22" name="">
            <a:extLst xmlns:a="http://schemas.openxmlformats.org/drawingml/2006/main">
              <a:ext uri="{FF2B5EF4-FFF2-40B4-BE49-F238E27FC236}">
                <a16:creationId xmlns:a16="http://schemas.microsoft.com/office/drawing/2014/main" id="{CAC7CCDF-B8CD-4E57-A7F9-43181F4562F1}"/>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03 / 08</a:t>
            </a:r>
          </a:p>
        </p:txBody>
      </p:sp>
      <p:sp>
        <p:nvSpPr>
          <p:cNvPr id="23" name="">
            <a:extLst xmlns:a="http://schemas.openxmlformats.org/drawingml/2006/main">
              <a:ext uri="{FF2B5EF4-FFF2-40B4-BE49-F238E27FC236}">
                <a16:creationId xmlns:a16="http://schemas.microsoft.com/office/drawing/2014/main" id="{81B05E83-4C04-4B87-AB04-B989F8FAAFC5}"/>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438883528"/>
      </p:ext>
    </p:extLst>
  </p:cSld>
</p:sld>
</file>

<file path=ppt/slides/slide4.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80CF7835-71E9-4287-B5B1-6296B230147E}"/>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6453928-7735-468B-886C-A7388E52E9B2}"/>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ECHTE BEISPIELE</a:t>
            </a:r>
          </a:p>
        </p:txBody>
      </p:sp>
      <p:sp>
        <p:nvSpPr>
          <p:cNvPr id="3" name="">
            <a:extLst xmlns:a="http://schemas.openxmlformats.org/drawingml/2006/main">
              <a:ext uri="{FF2B5EF4-FFF2-40B4-BE49-F238E27FC236}">
                <a16:creationId xmlns:a16="http://schemas.microsoft.com/office/drawing/2014/main" id="{3C058EE1-F33B-4DBA-AD83-03CF6727BF22}"/>
              </a:ext>
            </a:extLst>
          </p:cNvPr>
          <p:cNvSpPr>
            <a:spLocks xmlns:a="http://schemas.openxmlformats.org/drawingml/2006/main" noGrp="1"/>
          </p:cNvSpPr>
          <p:nvPr/>
        </p:nvSpPr>
        <p:spPr>
          <a:xfrm xmlns:a="http://schemas.openxmlformats.org/drawingml/2006/main">
            <a:off x="514350" y="1333500"/>
            <a:ext cx="8763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281"/>
          </a:bodyPr>
          <a:lstStyle xmlns:a="http://schemas.openxmlformats.org/drawingml/2006/main"/>
          <a:p xmlns:a="http://schemas.openxmlformats.org/drawingml/2006/main">
            <a:pPr algn="l">
              <a:lnSpc>
                <a:spcPct val="105000"/>
              </a:lnSpc>
              <a:buNone/>
              <a:defRPr sz="3000" b="1">
                <a:solidFill>
                  <a:srgbClr val="2F1863"/>
                </a:solidFill>
                <a:latin typeface="Helvetica Neue"/>
                <a:ea typeface="Helvetica Neue"/>
                <a:cs typeface="Helvetica Neue"/>
              </a:defRPr>
            </a:pPr>
            <a:r>
              <a:rPr sz="3000" b="1">
                <a:solidFill>
                  <a:srgbClr val="2F1863"/>
                </a:solidFill>
                <a:latin typeface="Helvetica Neue"/>
                <a:ea typeface="Helvetica Neue"/>
                <a:cs typeface="Helvetica Neue"/>
              </a:rPr>
              <a:t>Sieben Wege, bei einer echten Aufgabe zu beginnen.</a:t>
            </a:r>
          </a:p>
        </p:txBody>
      </p:sp>
      <p:sp>
        <p:nvSpPr>
          <p:cNvPr id="4" name="">
            <a:extLst xmlns:a="http://schemas.openxmlformats.org/drawingml/2006/main">
              <a:ext uri="{FF2B5EF4-FFF2-40B4-BE49-F238E27FC236}">
                <a16:creationId xmlns:a16="http://schemas.microsoft.com/office/drawing/2014/main" id="{5539CC81-8BA6-4AAE-9C95-67FB22B1D66C}"/>
              </a:ext>
            </a:extLst>
          </p:cNvPr>
          <p:cNvSpPr>
            <a:spLocks xmlns:a="http://schemas.openxmlformats.org/drawingml/2006/main" noGrp="1"/>
          </p:cNvSpPr>
          <p:nvPr/>
        </p:nvSpPr>
        <p:spPr>
          <a:xfrm xmlns:a="http://schemas.openxmlformats.org/drawingml/2006/main">
            <a:off x="514350" y="2333625"/>
            <a:ext cx="3429000" cy="2419350"/>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CD6E4"/>
            </a:solidFill>
          </a:ln>
        </p:spPr>
      </p:sp>
      <p:sp>
        <p:nvSpPr>
          <p:cNvPr id="5" name="">
            <a:extLst xmlns:a="http://schemas.openxmlformats.org/drawingml/2006/main">
              <a:ext uri="{FF2B5EF4-FFF2-40B4-BE49-F238E27FC236}">
                <a16:creationId xmlns:a16="http://schemas.microsoft.com/office/drawing/2014/main" id="{085E9900-F30F-400F-A65F-3CABF55D6672}"/>
              </a:ext>
            </a:extLst>
          </p:cNvPr>
          <p:cNvSpPr>
            <a:spLocks xmlns:a="http://schemas.openxmlformats.org/drawingml/2006/main" noGrp="1"/>
          </p:cNvSpPr>
          <p:nvPr/>
        </p:nvSpPr>
        <p:spPr>
          <a:xfrm xmlns:a="http://schemas.openxmlformats.org/drawingml/2006/main">
            <a:off x="742950" y="255270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01</a:t>
            </a:r>
          </a:p>
        </p:txBody>
      </p:sp>
      <p:sp>
        <p:nvSpPr>
          <p:cNvPr id="6" name="">
            <a:extLst xmlns:a="http://schemas.openxmlformats.org/drawingml/2006/main">
              <a:ext uri="{FF2B5EF4-FFF2-40B4-BE49-F238E27FC236}">
                <a16:creationId xmlns:a16="http://schemas.microsoft.com/office/drawing/2014/main" id="{4ADB3E88-0AD8-475F-A1FE-8F956693475C}"/>
              </a:ext>
            </a:extLst>
          </p:cNvPr>
          <p:cNvSpPr>
            <a:spLocks xmlns:a="http://schemas.openxmlformats.org/drawingml/2006/main" noGrp="1"/>
          </p:cNvSpPr>
          <p:nvPr/>
        </p:nvSpPr>
        <p:spPr>
          <a:xfrm xmlns:a="http://schemas.openxmlformats.org/drawingml/2006/main">
            <a:off x="742950" y="2895600"/>
            <a:ext cx="295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Wissen nutzen</a:t>
            </a:r>
          </a:p>
        </p:txBody>
      </p:sp>
      <p:sp>
        <p:nvSpPr>
          <p:cNvPr id="7" name="">
            <a:extLst xmlns:a="http://schemas.openxmlformats.org/drawingml/2006/main">
              <a:ext uri="{FF2B5EF4-FFF2-40B4-BE49-F238E27FC236}">
                <a16:creationId xmlns:a16="http://schemas.microsoft.com/office/drawing/2014/main" id="{4437632D-753A-4B49-B73C-DEE318EBFD50}"/>
              </a:ext>
            </a:extLst>
          </p:cNvPr>
          <p:cNvSpPr>
            <a:spLocks xmlns:a="http://schemas.openxmlformats.org/drawingml/2006/main" noGrp="1"/>
          </p:cNvSpPr>
          <p:nvPr/>
        </p:nvSpPr>
        <p:spPr>
          <a:xfrm xmlns:a="http://schemas.openxmlformats.org/drawingml/2006/main">
            <a:off x="742950" y="3505200"/>
            <a:ext cx="295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CANCOM Assistant</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Kira · sl.one</a:t>
            </a:r>
          </a:p>
        </p:txBody>
      </p:sp>
      <p:sp>
        <p:nvSpPr>
          <p:cNvPr id="8" name="">
            <a:extLst xmlns:a="http://schemas.openxmlformats.org/drawingml/2006/main">
              <a:ext uri="{FF2B5EF4-FFF2-40B4-BE49-F238E27FC236}">
                <a16:creationId xmlns:a16="http://schemas.microsoft.com/office/drawing/2014/main" id="{B2326948-1BDC-4761-8299-A60C8E9175EE}"/>
              </a:ext>
            </a:extLst>
          </p:cNvPr>
          <p:cNvSpPr>
            <a:spLocks xmlns:a="http://schemas.openxmlformats.org/drawingml/2006/main" noGrp="1"/>
          </p:cNvSpPr>
          <p:nvPr/>
        </p:nvSpPr>
        <p:spPr>
          <a:xfrm xmlns:a="http://schemas.openxmlformats.org/drawingml/2006/main">
            <a:off x="4276725" y="2333625"/>
            <a:ext cx="3429000" cy="2419350"/>
          </a:xfrm>
          <a:prstGeom xmlns:a="http://schemas.openxmlformats.org/drawingml/2006/main" prst="roundRect">
            <a:avLst>
              <a:gd name="adj" fmla="val 3150"/>
            </a:avLst>
          </a:prstGeom>
          <a:solidFill xmlns:a="http://schemas.openxmlformats.org/drawingml/2006/main">
            <a:srgbClr val="FFF0EA"/>
          </a:solidFill>
          <a:ln xmlns:a="http://schemas.openxmlformats.org/drawingml/2006/main" w="9525">
            <a:solidFill>
              <a:srgbClr val="DCD6E4"/>
            </a:solidFill>
          </a:ln>
        </p:spPr>
      </p:sp>
      <p:sp>
        <p:nvSpPr>
          <p:cNvPr id="9" name="">
            <a:extLst xmlns:a="http://schemas.openxmlformats.org/drawingml/2006/main">
              <a:ext uri="{FF2B5EF4-FFF2-40B4-BE49-F238E27FC236}">
                <a16:creationId xmlns:a16="http://schemas.microsoft.com/office/drawing/2014/main" id="{AC01DBCA-5885-452D-BAE1-229BB7B9CFA1}"/>
              </a:ext>
            </a:extLst>
          </p:cNvPr>
          <p:cNvSpPr>
            <a:spLocks xmlns:a="http://schemas.openxmlformats.org/drawingml/2006/main" noGrp="1"/>
          </p:cNvSpPr>
          <p:nvPr/>
        </p:nvSpPr>
        <p:spPr>
          <a:xfrm xmlns:a="http://schemas.openxmlformats.org/drawingml/2006/main">
            <a:off x="4505325" y="255270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02</a:t>
            </a:r>
          </a:p>
        </p:txBody>
      </p:sp>
      <p:sp>
        <p:nvSpPr>
          <p:cNvPr id="10" name="">
            <a:extLst xmlns:a="http://schemas.openxmlformats.org/drawingml/2006/main">
              <a:ext uri="{FF2B5EF4-FFF2-40B4-BE49-F238E27FC236}">
                <a16:creationId xmlns:a16="http://schemas.microsoft.com/office/drawing/2014/main" id="{BD37BDBD-DEE5-4D11-804E-61234B5CE679}"/>
              </a:ext>
            </a:extLst>
          </p:cNvPr>
          <p:cNvSpPr>
            <a:spLocks xmlns:a="http://schemas.openxmlformats.org/drawingml/2006/main" noGrp="1"/>
          </p:cNvSpPr>
          <p:nvPr/>
        </p:nvSpPr>
        <p:spPr>
          <a:xfrm xmlns:a="http://schemas.openxmlformats.org/drawingml/2006/main">
            <a:off x="4505325" y="2895600"/>
            <a:ext cx="295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Arbeit erleichtern</a:t>
            </a:r>
          </a:p>
        </p:txBody>
      </p:sp>
      <p:sp>
        <p:nvSpPr>
          <p:cNvPr id="11" name="">
            <a:extLst xmlns:a="http://schemas.openxmlformats.org/drawingml/2006/main">
              <a:ext uri="{FF2B5EF4-FFF2-40B4-BE49-F238E27FC236}">
                <a16:creationId xmlns:a16="http://schemas.microsoft.com/office/drawing/2014/main" id="{4DA2EFA6-6976-4868-B8D9-F0A68D2E87A1}"/>
              </a:ext>
            </a:extLst>
          </p:cNvPr>
          <p:cNvSpPr>
            <a:spLocks xmlns:a="http://schemas.openxmlformats.org/drawingml/2006/main" noGrp="1"/>
          </p:cNvSpPr>
          <p:nvPr/>
        </p:nvSpPr>
        <p:spPr>
          <a:xfrm xmlns:a="http://schemas.openxmlformats.org/drawingml/2006/main">
            <a:off x="4505325" y="3505200"/>
            <a:ext cx="295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Annagh</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Culture Cockpit</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KI-Projektförderung</a:t>
            </a:r>
          </a:p>
        </p:txBody>
      </p:sp>
      <p:sp>
        <p:nvSpPr>
          <p:cNvPr id="12" name="">
            <a:extLst xmlns:a="http://schemas.openxmlformats.org/drawingml/2006/main">
              <a:ext uri="{FF2B5EF4-FFF2-40B4-BE49-F238E27FC236}">
                <a16:creationId xmlns:a16="http://schemas.microsoft.com/office/drawing/2014/main" id="{2145FCD8-826E-4324-BB12-229B47CE57B1}"/>
              </a:ext>
            </a:extLst>
          </p:cNvPr>
          <p:cNvSpPr>
            <a:spLocks xmlns:a="http://schemas.openxmlformats.org/drawingml/2006/main" noGrp="1"/>
          </p:cNvSpPr>
          <p:nvPr/>
        </p:nvSpPr>
        <p:spPr>
          <a:xfrm xmlns:a="http://schemas.openxmlformats.org/drawingml/2006/main">
            <a:off x="8039100" y="2333625"/>
            <a:ext cx="3429000" cy="2419350"/>
          </a:xfrm>
          <a:prstGeom xmlns:a="http://schemas.openxmlformats.org/drawingml/2006/main" prst="roundRect">
            <a:avLst>
              <a:gd name="adj" fmla="val 3150"/>
            </a:avLst>
          </a:prstGeom>
          <a:solidFill xmlns:a="http://schemas.openxmlformats.org/drawingml/2006/main">
            <a:srgbClr val="FFFFFF"/>
          </a:solidFill>
          <a:ln xmlns:a="http://schemas.openxmlformats.org/drawingml/2006/main" w="9525">
            <a:solidFill>
              <a:srgbClr val="DCD6E4"/>
            </a:solidFill>
          </a:ln>
        </p:spPr>
      </p:sp>
      <p:sp>
        <p:nvSpPr>
          <p:cNvPr id="13" name="">
            <a:extLst xmlns:a="http://schemas.openxmlformats.org/drawingml/2006/main">
              <a:ext uri="{FF2B5EF4-FFF2-40B4-BE49-F238E27FC236}">
                <a16:creationId xmlns:a16="http://schemas.microsoft.com/office/drawing/2014/main" id="{8B1584C7-9919-4386-81D3-43587F7607EB}"/>
              </a:ext>
            </a:extLst>
          </p:cNvPr>
          <p:cNvSpPr>
            <a:spLocks xmlns:a="http://schemas.openxmlformats.org/drawingml/2006/main" noGrp="1"/>
          </p:cNvSpPr>
          <p:nvPr/>
        </p:nvSpPr>
        <p:spPr>
          <a:xfrm xmlns:a="http://schemas.openxmlformats.org/drawingml/2006/main">
            <a:off x="8267700" y="255270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03</a:t>
            </a:r>
          </a:p>
        </p:txBody>
      </p:sp>
      <p:sp>
        <p:nvSpPr>
          <p:cNvPr id="14" name="">
            <a:extLst xmlns:a="http://schemas.openxmlformats.org/drawingml/2006/main">
              <a:ext uri="{FF2B5EF4-FFF2-40B4-BE49-F238E27FC236}">
                <a16:creationId xmlns:a16="http://schemas.microsoft.com/office/drawing/2014/main" id="{D9C7900F-8AAD-4D33-B3B8-5F109C5D7B42}"/>
              </a:ext>
            </a:extLst>
          </p:cNvPr>
          <p:cNvSpPr>
            <a:spLocks xmlns:a="http://schemas.openxmlformats.org/drawingml/2006/main" noGrp="1"/>
          </p:cNvSpPr>
          <p:nvPr/>
        </p:nvSpPr>
        <p:spPr>
          <a:xfrm xmlns:a="http://schemas.openxmlformats.org/drawingml/2006/main">
            <a:off x="8267700" y="2895600"/>
            <a:ext cx="295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Neue Angebote</a:t>
            </a:r>
          </a:p>
        </p:txBody>
      </p:sp>
      <p:sp>
        <p:nvSpPr>
          <p:cNvPr id="15" name="">
            <a:extLst xmlns:a="http://schemas.openxmlformats.org/drawingml/2006/main">
              <a:ext uri="{FF2B5EF4-FFF2-40B4-BE49-F238E27FC236}">
                <a16:creationId xmlns:a16="http://schemas.microsoft.com/office/drawing/2014/main" id="{ABE84894-47BE-4951-8374-E017BFF6B618}"/>
              </a:ext>
            </a:extLst>
          </p:cNvPr>
          <p:cNvSpPr>
            <a:spLocks xmlns:a="http://schemas.openxmlformats.org/drawingml/2006/main" noGrp="1"/>
          </p:cNvSpPr>
          <p:nvPr/>
        </p:nvSpPr>
        <p:spPr>
          <a:xfrm xmlns:a="http://schemas.openxmlformats.org/drawingml/2006/main">
            <a:off x="8267700" y="3505200"/>
            <a:ext cx="2952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Idee → Prototyp</a:t>
            </a:r>
          </a:p>
          <a:p xmlns:a="http://schemas.openxmlformats.org/drawingml/2006/main">
            <a:pPr algn="l">
              <a:lnSpc>
                <a:spcPct val="125000"/>
              </a:lnSpc>
              <a:buNone/>
              <a:defRPr sz="1350" b="0">
                <a:solidFill>
                  <a:srgbClr val="6B6277"/>
                </a:solidFill>
                <a:latin typeface="Helvetica Neue"/>
                <a:ea typeface="Helvetica Neue"/>
                <a:cs typeface="Helvetica Neue"/>
              </a:defRPr>
            </a:pPr>
            <a:r>
              <a:rPr sz="1350" b="0">
                <a:solidFill>
                  <a:srgbClr val="6B6277"/>
                </a:solidFill>
                <a:latin typeface="Helvetica Neue"/>
                <a:ea typeface="Helvetica Neue"/>
                <a:cs typeface="Helvetica Neue"/>
              </a:rPr>
              <a:t>RheinTalent</a:t>
            </a:r>
          </a:p>
        </p:txBody>
      </p:sp>
      <p:sp>
        <p:nvSpPr>
          <p:cNvPr id="16" name="">
            <a:extLst xmlns:a="http://schemas.openxmlformats.org/drawingml/2006/main">
              <a:ext uri="{FF2B5EF4-FFF2-40B4-BE49-F238E27FC236}">
                <a16:creationId xmlns:a16="http://schemas.microsoft.com/office/drawing/2014/main" id="{3D520D5A-2E12-4ACE-8EDC-20033D9D1741}"/>
              </a:ext>
            </a:extLst>
          </p:cNvPr>
          <p:cNvSpPr>
            <a:spLocks xmlns:a="http://schemas.openxmlformats.org/drawingml/2006/main" noGrp="1"/>
          </p:cNvSpPr>
          <p:nvPr/>
        </p:nvSpPr>
        <p:spPr>
          <a:xfrm xmlns:a="http://schemas.openxmlformats.org/drawingml/2006/main">
            <a:off x="514350" y="5048250"/>
            <a:ext cx="10953750" cy="876300"/>
          </a:xfrm>
          <a:prstGeom xmlns:a="http://schemas.openxmlformats.org/drawingml/2006/main" prst="roundRect">
            <a:avLst>
              <a:gd name="adj" fmla="val 8696"/>
            </a:avLst>
          </a:prstGeom>
          <a:solidFill xmlns:a="http://schemas.openxmlformats.org/drawingml/2006/main">
            <a:srgbClr val="2F1863"/>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315B191-690A-4D4F-9F02-786D7DD683AD}"/>
              </a:ext>
            </a:extLst>
          </p:cNvPr>
          <p:cNvSpPr>
            <a:spLocks xmlns:a="http://schemas.openxmlformats.org/drawingml/2006/main" noGrp="1"/>
          </p:cNvSpPr>
          <p:nvPr/>
        </p:nvSpPr>
        <p:spPr>
          <a:xfrm xmlns:a="http://schemas.openxmlformats.org/drawingml/2006/main">
            <a:off x="781050" y="5257800"/>
            <a:ext cx="10382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275" b="1">
                <a:solidFill>
                  <a:srgbClr val="FFFFFF"/>
                </a:solidFill>
                <a:latin typeface="Helvetica Neue"/>
                <a:ea typeface="Helvetica Neue"/>
                <a:cs typeface="Helvetica Neue"/>
              </a:defRPr>
            </a:pPr>
            <a:r>
              <a:rPr sz="1275" b="1">
                <a:solidFill>
                  <a:srgbClr val="FFFFFF"/>
                </a:solidFill>
                <a:latin typeface="Helvetica Neue"/>
                <a:ea typeface="Helvetica Neue"/>
                <a:cs typeface="Helvetica Neue"/>
              </a:rPr>
              <a:t>Neu: Goth &amp; Partner zeigt, wie ein technisch anspruchsvolles KI-Vorhaben für einen Förderprozess strukturiert wird.</a:t>
            </a:r>
          </a:p>
        </p:txBody>
      </p:sp>
      <p:sp>
        <p:nvSpPr>
          <p:cNvPr id="18" name="">
            <a:extLst xmlns:a="http://schemas.openxmlformats.org/drawingml/2006/main">
              <a:ext uri="{FF2B5EF4-FFF2-40B4-BE49-F238E27FC236}">
                <a16:creationId xmlns:a16="http://schemas.microsoft.com/office/drawing/2014/main" id="{0535FA75-CF86-4E9A-A973-4560A5114133}"/>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04 / 08</a:t>
            </a:r>
          </a:p>
        </p:txBody>
      </p:sp>
      <p:sp>
        <p:nvSpPr>
          <p:cNvPr id="19" name="">
            <a:extLst xmlns:a="http://schemas.openxmlformats.org/drawingml/2006/main">
              <a:ext uri="{FF2B5EF4-FFF2-40B4-BE49-F238E27FC236}">
                <a16:creationId xmlns:a16="http://schemas.microsoft.com/office/drawing/2014/main" id="{B285C956-385F-4277-9277-45CA12FF6B0F}"/>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972736f1b03c4fc5"/>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349998B3-78CE-475F-845E-888493E8219B}"/>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Tree>
    <p:extLst>
      <p:ext uri="{BB962C8B-B14F-4D97-AF65-F5344CB8AC3E}">
        <p14:creationId xmlns:p14="http://schemas.microsoft.com/office/powerpoint/2010/main" val="644441507"/>
      </p:ext>
    </p:extLst>
  </p:cSld>
</p:sld>
</file>

<file path=ppt/slides/slide5.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bb933149136419b"/>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30CBFF6-937F-48CC-AC76-216CA29C2015}"/>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26F6DC43-4217-4592-B09A-194E16806D76}"/>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3A3F0BD-4C16-4C35-BF25-114E21569C76}"/>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VOM BEISPIEL ZU DEINEM BETRIEB</a:t>
            </a:r>
          </a:p>
        </p:txBody>
      </p:sp>
      <p:sp>
        <p:nvSpPr>
          <p:cNvPr id="5" name="">
            <a:extLst xmlns:a="http://schemas.openxmlformats.org/drawingml/2006/main">
              <a:ext uri="{FF2B5EF4-FFF2-40B4-BE49-F238E27FC236}">
                <a16:creationId xmlns:a16="http://schemas.microsoft.com/office/drawing/2014/main" id="{DB3EBB85-D72A-4268-804A-014C70C87936}"/>
              </a:ext>
            </a:extLst>
          </p:cNvPr>
          <p:cNvSpPr>
            <a:spLocks xmlns:a="http://schemas.openxmlformats.org/drawingml/2006/main" noGrp="1"/>
          </p:cNvSpPr>
          <p:nvPr/>
        </p:nvSpPr>
        <p:spPr>
          <a:xfrm xmlns:a="http://schemas.openxmlformats.org/drawingml/2006/main">
            <a:off x="514350" y="1333500"/>
            <a:ext cx="7810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000" b="1">
                <a:solidFill>
                  <a:srgbClr val="2F1863"/>
                </a:solidFill>
                <a:latin typeface="Helvetica Neue"/>
                <a:ea typeface="Helvetica Neue"/>
                <a:cs typeface="Helvetica Neue"/>
              </a:defRPr>
            </a:pPr>
            <a:r>
              <a:rPr sz="3000" b="1">
                <a:solidFill>
                  <a:srgbClr val="2F1863"/>
                </a:solidFill>
                <a:latin typeface="Helvetica Neue"/>
                <a:ea typeface="Helvetica Neue"/>
                <a:cs typeface="Helvetica Neue"/>
              </a:rPr>
              <a:t>Ein erster Test, den du beurteilen kannst.</a:t>
            </a:r>
          </a:p>
        </p:txBody>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3cb47e7675d04ea6"/>
          <a:srcRect xmlns:a="http://schemas.openxmlformats.org/drawingml/2006/main" l="10687" t="0" r="10687" b="0"/>
          <a:stretch xmlns:a="http://schemas.openxmlformats.org/drawingml/2006/main">
            <a:fillRect l="0" t="0" r="0" b="0"/>
          </a:stretch>
        </p:blipFill>
        <p:spPr>
          <a:xfrm xmlns:a="http://schemas.openxmlformats.org/drawingml/2006/main">
            <a:off x="514350" y="2362200"/>
            <a:ext cx="4524375" cy="3238500"/>
          </a:xfrm>
          <a:prstGeom xmlns:a="http://schemas.openxmlformats.org/drawingml/2006/main" prst="roundRect">
            <a:avLst>
              <a:gd name="adj" fmla="val 3529"/>
            </a:avLst>
          </a:prstGeom>
        </p:spPr>
      </p:pic>
      <p:sp>
        <p:nvSpPr>
          <p:cNvPr id="7" name="">
            <a:extLst xmlns:a="http://schemas.openxmlformats.org/drawingml/2006/main">
              <a:ext uri="{FF2B5EF4-FFF2-40B4-BE49-F238E27FC236}">
                <a16:creationId xmlns:a16="http://schemas.microsoft.com/office/drawing/2014/main" id="{6F6D9EDA-7020-40F4-B866-2C4A9C8C733C}"/>
              </a:ext>
            </a:extLst>
          </p:cNvPr>
          <p:cNvSpPr>
            <a:spLocks xmlns:a="http://schemas.openxmlformats.org/drawingml/2006/main" noGrp="1"/>
          </p:cNvSpPr>
          <p:nvPr/>
        </p:nvSpPr>
        <p:spPr>
          <a:xfrm xmlns:a="http://schemas.openxmlformats.org/drawingml/2006/main">
            <a:off x="5524500" y="2381250"/>
            <a:ext cx="5943600" cy="666750"/>
          </a:xfrm>
          <a:prstGeom xmlns:a="http://schemas.openxmlformats.org/drawingml/2006/main" prst="roundRect">
            <a:avLst>
              <a:gd name="adj" fmla="val 11429"/>
            </a:avLst>
          </a:prstGeom>
          <a:solidFill xmlns:a="http://schemas.openxmlformats.org/drawingml/2006/main">
            <a:srgbClr val="2F1863"/>
          </a:solidFill>
          <a:ln xmlns:a="http://schemas.openxmlformats.org/drawingml/2006/main" w="9525">
            <a:solidFill>
              <a:srgbClr val="2F1863"/>
            </a:solidFill>
          </a:ln>
        </p:spPr>
      </p:sp>
      <p:sp>
        <p:nvSpPr>
          <p:cNvPr id="8" name="">
            <a:extLst xmlns:a="http://schemas.openxmlformats.org/drawingml/2006/main">
              <a:ext uri="{FF2B5EF4-FFF2-40B4-BE49-F238E27FC236}">
                <a16:creationId xmlns:a16="http://schemas.microsoft.com/office/drawing/2014/main" id="{425939E3-722E-463B-BBC2-82284242A722}"/>
              </a:ext>
            </a:extLst>
          </p:cNvPr>
          <p:cNvSpPr>
            <a:spLocks xmlns:a="http://schemas.openxmlformats.org/drawingml/2006/main" noGrp="1"/>
          </p:cNvSpPr>
          <p:nvPr/>
        </p:nvSpPr>
        <p:spPr>
          <a:xfrm xmlns:a="http://schemas.openxmlformats.org/drawingml/2006/main">
            <a:off x="5715000" y="25717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BBA2"/>
                </a:solidFill>
                <a:latin typeface="Helvetica Neue"/>
                <a:ea typeface="Helvetica Neue"/>
                <a:cs typeface="Helvetica Neue"/>
              </a:defRPr>
            </a:pPr>
            <a:r>
              <a:rPr sz="900" b="1">
                <a:solidFill>
                  <a:srgbClr val="FFBBA2"/>
                </a:solidFill>
                <a:latin typeface="Helvetica Neue"/>
                <a:ea typeface="Helvetica Neue"/>
                <a:cs typeface="Helvetica Neue"/>
              </a:rPr>
              <a:t>01</a:t>
            </a:r>
          </a:p>
        </p:txBody>
      </p:sp>
      <p:sp>
        <p:nvSpPr>
          <p:cNvPr id="9" name="">
            <a:extLst xmlns:a="http://schemas.openxmlformats.org/drawingml/2006/main">
              <a:ext uri="{FF2B5EF4-FFF2-40B4-BE49-F238E27FC236}">
                <a16:creationId xmlns:a16="http://schemas.microsoft.com/office/drawing/2014/main" id="{BCC11EFD-0C07-4D40-ABA1-E4112BE92228}"/>
              </a:ext>
            </a:extLst>
          </p:cNvPr>
          <p:cNvSpPr>
            <a:spLocks xmlns:a="http://schemas.openxmlformats.org/drawingml/2006/main" noGrp="1"/>
          </p:cNvSpPr>
          <p:nvPr/>
        </p:nvSpPr>
        <p:spPr>
          <a:xfrm xmlns:a="http://schemas.openxmlformats.org/drawingml/2006/main">
            <a:off x="6286500" y="24955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FFFFFF"/>
                </a:solidFill>
                <a:latin typeface="Helvetica Neue"/>
                <a:ea typeface="Helvetica Neue"/>
                <a:cs typeface="Helvetica Neue"/>
              </a:defRPr>
            </a:pPr>
            <a:r>
              <a:rPr sz="1425" b="1">
                <a:solidFill>
                  <a:srgbClr val="FFFFFF"/>
                </a:solidFill>
                <a:latin typeface="Helvetica Neue"/>
                <a:ea typeface="Helvetica Neue"/>
                <a:cs typeface="Helvetica Neue"/>
              </a:rPr>
              <a:t>Aufgabe</a:t>
            </a:r>
          </a:p>
        </p:txBody>
      </p:sp>
      <p:sp>
        <p:nvSpPr>
          <p:cNvPr id="10" name="">
            <a:extLst xmlns:a="http://schemas.openxmlformats.org/drawingml/2006/main">
              <a:ext uri="{FF2B5EF4-FFF2-40B4-BE49-F238E27FC236}">
                <a16:creationId xmlns:a16="http://schemas.microsoft.com/office/drawing/2014/main" id="{64E96B58-737F-4DD3-81F4-256636EE6E23}"/>
              </a:ext>
            </a:extLst>
          </p:cNvPr>
          <p:cNvSpPr>
            <a:spLocks xmlns:a="http://schemas.openxmlformats.org/drawingml/2006/main" noGrp="1"/>
          </p:cNvSpPr>
          <p:nvPr/>
        </p:nvSpPr>
        <p:spPr>
          <a:xfrm xmlns:a="http://schemas.openxmlformats.org/drawingml/2006/main">
            <a:off x="6286500" y="275272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E0D5E8"/>
                </a:solidFill>
                <a:latin typeface="Helvetica Neue"/>
                <a:ea typeface="Helvetica Neue"/>
                <a:cs typeface="Helvetica Neue"/>
              </a:defRPr>
            </a:pPr>
            <a:r>
              <a:rPr sz="975" b="0">
                <a:solidFill>
                  <a:srgbClr val="E0D5E8"/>
                </a:solidFill>
                <a:latin typeface="Helvetica Neue"/>
                <a:ea typeface="Helvetica Neue"/>
                <a:cs typeface="Helvetica Neue"/>
              </a:rPr>
              <a:t>Eine wiederkehrende Aufgabe auswählen.</a:t>
            </a:r>
          </a:p>
        </p:txBody>
      </p:sp>
      <p:sp>
        <p:nvSpPr>
          <p:cNvPr id="11" name="">
            <a:extLst xmlns:a="http://schemas.openxmlformats.org/drawingml/2006/main">
              <a:ext uri="{FF2B5EF4-FFF2-40B4-BE49-F238E27FC236}">
                <a16:creationId xmlns:a16="http://schemas.microsoft.com/office/drawing/2014/main" id="{6EA3622C-B2B1-4300-A857-91A016C391CB}"/>
              </a:ext>
            </a:extLst>
          </p:cNvPr>
          <p:cNvSpPr>
            <a:spLocks xmlns:a="http://schemas.openxmlformats.org/drawingml/2006/main" noGrp="1"/>
          </p:cNvSpPr>
          <p:nvPr/>
        </p:nvSpPr>
        <p:spPr>
          <a:xfrm xmlns:a="http://schemas.openxmlformats.org/drawingml/2006/main">
            <a:off x="5524500" y="3200400"/>
            <a:ext cx="5943600" cy="666750"/>
          </a:xfrm>
          <a:prstGeom xmlns:a="http://schemas.openxmlformats.org/drawingml/2006/main" prst="roundRect">
            <a:avLst>
              <a:gd name="adj" fmla="val 11429"/>
            </a:avLst>
          </a:prstGeom>
          <a:solidFill xmlns:a="http://schemas.openxmlformats.org/drawingml/2006/main">
            <a:srgbClr val="FFFFFF"/>
          </a:solidFill>
          <a:ln xmlns:a="http://schemas.openxmlformats.org/drawingml/2006/main" w="9525">
            <a:solidFill>
              <a:srgbClr val="DCD6E4"/>
            </a:solidFill>
          </a:ln>
        </p:spPr>
      </p:sp>
      <p:sp>
        <p:nvSpPr>
          <p:cNvPr id="12" name="">
            <a:extLst xmlns:a="http://schemas.openxmlformats.org/drawingml/2006/main">
              <a:ext uri="{FF2B5EF4-FFF2-40B4-BE49-F238E27FC236}">
                <a16:creationId xmlns:a16="http://schemas.microsoft.com/office/drawing/2014/main" id="{C2DC2514-B9C7-4AF3-A243-69DBD88B0ACA}"/>
              </a:ext>
            </a:extLst>
          </p:cNvPr>
          <p:cNvSpPr>
            <a:spLocks xmlns:a="http://schemas.openxmlformats.org/drawingml/2006/main" noGrp="1"/>
          </p:cNvSpPr>
          <p:nvPr/>
        </p:nvSpPr>
        <p:spPr>
          <a:xfrm xmlns:a="http://schemas.openxmlformats.org/drawingml/2006/main">
            <a:off x="5715000" y="339090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02</a:t>
            </a:r>
          </a:p>
        </p:txBody>
      </p:sp>
      <p:sp>
        <p:nvSpPr>
          <p:cNvPr id="13" name="">
            <a:extLst xmlns:a="http://schemas.openxmlformats.org/drawingml/2006/main">
              <a:ext uri="{FF2B5EF4-FFF2-40B4-BE49-F238E27FC236}">
                <a16:creationId xmlns:a16="http://schemas.microsoft.com/office/drawing/2014/main" id="{E9C70C3C-4D25-48B5-9BAD-F31BE426481B}"/>
              </a:ext>
            </a:extLst>
          </p:cNvPr>
          <p:cNvSpPr>
            <a:spLocks xmlns:a="http://schemas.openxmlformats.org/drawingml/2006/main" noGrp="1"/>
          </p:cNvSpPr>
          <p:nvPr/>
        </p:nvSpPr>
        <p:spPr>
          <a:xfrm xmlns:a="http://schemas.openxmlformats.org/drawingml/2006/main">
            <a:off x="6286500" y="331470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Daten &amp; Verantwortung</a:t>
            </a:r>
          </a:p>
        </p:txBody>
      </p:sp>
      <p:sp>
        <p:nvSpPr>
          <p:cNvPr id="14" name="">
            <a:extLst xmlns:a="http://schemas.openxmlformats.org/drawingml/2006/main">
              <a:ext uri="{FF2B5EF4-FFF2-40B4-BE49-F238E27FC236}">
                <a16:creationId xmlns:a16="http://schemas.microsoft.com/office/drawing/2014/main" id="{7BD472FE-7959-4B9F-AF93-E7152D55AA9E}"/>
              </a:ext>
            </a:extLst>
          </p:cNvPr>
          <p:cNvSpPr>
            <a:spLocks xmlns:a="http://schemas.openxmlformats.org/drawingml/2006/main" noGrp="1"/>
          </p:cNvSpPr>
          <p:nvPr/>
        </p:nvSpPr>
        <p:spPr>
          <a:xfrm xmlns:a="http://schemas.openxmlformats.org/drawingml/2006/main">
            <a:off x="6286500" y="357187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Freigegebene Daten und Prüfung klären.</a:t>
            </a:r>
          </a:p>
        </p:txBody>
      </p:sp>
      <p:sp>
        <p:nvSpPr>
          <p:cNvPr id="15" name="">
            <a:extLst xmlns:a="http://schemas.openxmlformats.org/drawingml/2006/main">
              <a:ext uri="{FF2B5EF4-FFF2-40B4-BE49-F238E27FC236}">
                <a16:creationId xmlns:a16="http://schemas.microsoft.com/office/drawing/2014/main" id="{D069A0CB-6D96-4BF2-80CC-C58C4E130A25}"/>
              </a:ext>
            </a:extLst>
          </p:cNvPr>
          <p:cNvSpPr>
            <a:spLocks xmlns:a="http://schemas.openxmlformats.org/drawingml/2006/main" noGrp="1"/>
          </p:cNvSpPr>
          <p:nvPr/>
        </p:nvSpPr>
        <p:spPr>
          <a:xfrm xmlns:a="http://schemas.openxmlformats.org/drawingml/2006/main">
            <a:off x="5524500" y="4019550"/>
            <a:ext cx="5943600" cy="666750"/>
          </a:xfrm>
          <a:prstGeom xmlns:a="http://schemas.openxmlformats.org/drawingml/2006/main" prst="roundRect">
            <a:avLst>
              <a:gd name="adj" fmla="val 11429"/>
            </a:avLst>
          </a:prstGeom>
          <a:solidFill xmlns:a="http://schemas.openxmlformats.org/drawingml/2006/main">
            <a:srgbClr val="FFFFFF"/>
          </a:solidFill>
          <a:ln xmlns:a="http://schemas.openxmlformats.org/drawingml/2006/main" w="9525">
            <a:solidFill>
              <a:srgbClr val="DCD6E4"/>
            </a:solidFill>
          </a:ln>
        </p:spPr>
      </p:sp>
      <p:sp>
        <p:nvSpPr>
          <p:cNvPr id="16" name="">
            <a:extLst xmlns:a="http://schemas.openxmlformats.org/drawingml/2006/main">
              <a:ext uri="{FF2B5EF4-FFF2-40B4-BE49-F238E27FC236}">
                <a16:creationId xmlns:a16="http://schemas.microsoft.com/office/drawing/2014/main" id="{6375C21A-3821-47D9-A721-D93A11B9025D}"/>
              </a:ext>
            </a:extLst>
          </p:cNvPr>
          <p:cNvSpPr>
            <a:spLocks xmlns:a="http://schemas.openxmlformats.org/drawingml/2006/main" noGrp="1"/>
          </p:cNvSpPr>
          <p:nvPr/>
        </p:nvSpPr>
        <p:spPr>
          <a:xfrm xmlns:a="http://schemas.openxmlformats.org/drawingml/2006/main">
            <a:off x="5715000" y="42100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03</a:t>
            </a:r>
          </a:p>
        </p:txBody>
      </p:sp>
      <p:sp>
        <p:nvSpPr>
          <p:cNvPr id="17" name="">
            <a:extLst xmlns:a="http://schemas.openxmlformats.org/drawingml/2006/main">
              <a:ext uri="{FF2B5EF4-FFF2-40B4-BE49-F238E27FC236}">
                <a16:creationId xmlns:a16="http://schemas.microsoft.com/office/drawing/2014/main" id="{C6B72864-88C0-43D8-A868-E2BAE26B7CF4}"/>
              </a:ext>
            </a:extLst>
          </p:cNvPr>
          <p:cNvSpPr>
            <a:spLocks xmlns:a="http://schemas.openxmlformats.org/drawingml/2006/main" noGrp="1"/>
          </p:cNvSpPr>
          <p:nvPr/>
        </p:nvSpPr>
        <p:spPr>
          <a:xfrm xmlns:a="http://schemas.openxmlformats.org/drawingml/2006/main">
            <a:off x="6286500" y="413385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Versuch</a:t>
            </a:r>
          </a:p>
        </p:txBody>
      </p:sp>
      <p:sp>
        <p:nvSpPr>
          <p:cNvPr id="18" name="">
            <a:extLst xmlns:a="http://schemas.openxmlformats.org/drawingml/2006/main">
              <a:ext uri="{FF2B5EF4-FFF2-40B4-BE49-F238E27FC236}">
                <a16:creationId xmlns:a16="http://schemas.microsoft.com/office/drawing/2014/main" id="{3359F247-2361-442B-82E5-144D4ED706E8}"/>
              </a:ext>
            </a:extLst>
          </p:cNvPr>
          <p:cNvSpPr>
            <a:spLocks xmlns:a="http://schemas.openxmlformats.org/drawingml/2006/main" noGrp="1"/>
          </p:cNvSpPr>
          <p:nvPr/>
        </p:nvSpPr>
        <p:spPr>
          <a:xfrm xmlns:a="http://schemas.openxmlformats.org/drawingml/2006/main">
            <a:off x="6286500" y="439102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Einen kleinen Ablauf testen.</a:t>
            </a:r>
          </a:p>
        </p:txBody>
      </p:sp>
      <p:sp>
        <p:nvSpPr>
          <p:cNvPr id="19" name="">
            <a:extLst xmlns:a="http://schemas.openxmlformats.org/drawingml/2006/main">
              <a:ext uri="{FF2B5EF4-FFF2-40B4-BE49-F238E27FC236}">
                <a16:creationId xmlns:a16="http://schemas.microsoft.com/office/drawing/2014/main" id="{6A872B69-ED24-4851-8C8F-968CEB2CAD5B}"/>
              </a:ext>
            </a:extLst>
          </p:cNvPr>
          <p:cNvSpPr>
            <a:spLocks xmlns:a="http://schemas.openxmlformats.org/drawingml/2006/main" noGrp="1"/>
          </p:cNvSpPr>
          <p:nvPr/>
        </p:nvSpPr>
        <p:spPr>
          <a:xfrm xmlns:a="http://schemas.openxmlformats.org/drawingml/2006/main">
            <a:off x="5524500" y="4838700"/>
            <a:ext cx="5943600" cy="666750"/>
          </a:xfrm>
          <a:prstGeom xmlns:a="http://schemas.openxmlformats.org/drawingml/2006/main" prst="roundRect">
            <a:avLst>
              <a:gd name="adj" fmla="val 11429"/>
            </a:avLst>
          </a:prstGeom>
          <a:solidFill xmlns:a="http://schemas.openxmlformats.org/drawingml/2006/main">
            <a:srgbClr val="FFFFFF"/>
          </a:solidFill>
          <a:ln xmlns:a="http://schemas.openxmlformats.org/drawingml/2006/main" w="9525">
            <a:solidFill>
              <a:srgbClr val="DCD6E4"/>
            </a:solidFill>
          </a:ln>
        </p:spPr>
      </p:sp>
      <p:sp>
        <p:nvSpPr>
          <p:cNvPr id="20" name="">
            <a:extLst xmlns:a="http://schemas.openxmlformats.org/drawingml/2006/main">
              <a:ext uri="{FF2B5EF4-FFF2-40B4-BE49-F238E27FC236}">
                <a16:creationId xmlns:a16="http://schemas.microsoft.com/office/drawing/2014/main" id="{44049741-55A2-4AB4-B387-53ABA8923D74}"/>
              </a:ext>
            </a:extLst>
          </p:cNvPr>
          <p:cNvSpPr>
            <a:spLocks xmlns:a="http://schemas.openxmlformats.org/drawingml/2006/main" noGrp="1"/>
          </p:cNvSpPr>
          <p:nvPr/>
        </p:nvSpPr>
        <p:spPr>
          <a:xfrm xmlns:a="http://schemas.openxmlformats.org/drawingml/2006/main">
            <a:off x="5715000" y="502920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04</a:t>
            </a:r>
          </a:p>
        </p:txBody>
      </p:sp>
      <p:sp>
        <p:nvSpPr>
          <p:cNvPr id="21" name="">
            <a:extLst xmlns:a="http://schemas.openxmlformats.org/drawingml/2006/main">
              <a:ext uri="{FF2B5EF4-FFF2-40B4-BE49-F238E27FC236}">
                <a16:creationId xmlns:a16="http://schemas.microsoft.com/office/drawing/2014/main" id="{2364C6BD-89A3-4FDB-BAEA-929C5F04D6E2}"/>
              </a:ext>
            </a:extLst>
          </p:cNvPr>
          <p:cNvSpPr>
            <a:spLocks xmlns:a="http://schemas.openxmlformats.org/drawingml/2006/main" noGrp="1"/>
          </p:cNvSpPr>
          <p:nvPr/>
        </p:nvSpPr>
        <p:spPr>
          <a:xfrm xmlns:a="http://schemas.openxmlformats.org/drawingml/2006/main">
            <a:off x="6286500" y="4953000"/>
            <a:ext cx="190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859"/>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Entscheidung</a:t>
            </a:r>
          </a:p>
        </p:txBody>
      </p:sp>
      <p:sp>
        <p:nvSpPr>
          <p:cNvPr id="22" name="">
            <a:extLst xmlns:a="http://schemas.openxmlformats.org/drawingml/2006/main">
              <a:ext uri="{FF2B5EF4-FFF2-40B4-BE49-F238E27FC236}">
                <a16:creationId xmlns:a16="http://schemas.microsoft.com/office/drawing/2014/main" id="{6EDF830F-3410-4BF9-88EA-DD8C2E1F66D5}"/>
              </a:ext>
            </a:extLst>
          </p:cNvPr>
          <p:cNvSpPr>
            <a:spLocks xmlns:a="http://schemas.openxmlformats.org/drawingml/2006/main" noGrp="1"/>
          </p:cNvSpPr>
          <p:nvPr/>
        </p:nvSpPr>
        <p:spPr>
          <a:xfrm xmlns:a="http://schemas.openxmlformats.org/drawingml/2006/main">
            <a:off x="6286500" y="5210175"/>
            <a:ext cx="4857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Verbessern, ausbauen oder bewusst stoppen.</a:t>
            </a:r>
          </a:p>
        </p:txBody>
      </p:sp>
      <p:sp>
        <p:nvSpPr>
          <p:cNvPr id="23" name="">
            <a:extLst xmlns:a="http://schemas.openxmlformats.org/drawingml/2006/main">
              <a:ext uri="{FF2B5EF4-FFF2-40B4-BE49-F238E27FC236}">
                <a16:creationId xmlns:a16="http://schemas.microsoft.com/office/drawing/2014/main" id="{0A5B6E61-03FB-411C-843E-893372C89BA1}"/>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05 / 08</a:t>
            </a:r>
          </a:p>
        </p:txBody>
      </p:sp>
      <p:sp>
        <p:nvSpPr>
          <p:cNvPr id="24" name="">
            <a:extLst xmlns:a="http://schemas.openxmlformats.org/drawingml/2006/main">
              <a:ext uri="{FF2B5EF4-FFF2-40B4-BE49-F238E27FC236}">
                <a16:creationId xmlns:a16="http://schemas.microsoft.com/office/drawing/2014/main" id="{972D4C40-46FC-4684-B798-900CFE32AA0F}"/>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68832364"/>
      </p:ext>
    </p:extLst>
  </p:cSld>
</p:sld>
</file>

<file path=ppt/slides/slide6.xml><?xml version="1.0" encoding="utf-8"?>
<p:sld xmlns:p="http://schemas.openxmlformats.org/presentationml/2006/main">
  <p:cSld>
    <p:bg>
      <p:bgPr>
        <a:solidFill xmlns:a="http://schemas.openxmlformats.org/drawingml/2006/main">
          <a:srgbClr val="2F186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0fde2b1eced4cf4"/>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2909AA2-7FEE-498F-A8E7-3F1A0B88DF16}"/>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E0D5E8"/>
                </a:solidFill>
                <a:latin typeface="Helvetica Neue"/>
                <a:ea typeface="Helvetica Neue"/>
                <a:cs typeface="Helvetica Neue"/>
              </a:defRPr>
            </a:pPr>
            <a:r>
              <a:rPr sz="900" b="1">
                <a:solidFill>
                  <a:srgbClr val="E0D5E8"/>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F67B7812-F9F1-4EC2-94AD-1CCFE935516E}"/>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10BF2A2-B29B-4915-AE15-B17B7384184B}"/>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BBA2"/>
                </a:solidFill>
                <a:latin typeface="Helvetica Neue"/>
                <a:ea typeface="Helvetica Neue"/>
                <a:cs typeface="Helvetica Neue"/>
              </a:defRPr>
            </a:pPr>
            <a:r>
              <a:rPr sz="900" b="1">
                <a:solidFill>
                  <a:srgbClr val="FFBBA2"/>
                </a:solidFill>
                <a:latin typeface="Helvetica Neue"/>
                <a:ea typeface="Helvetica Neue"/>
                <a:cs typeface="Helvetica Neue"/>
              </a:rPr>
              <a:t>DAS KONSORTIUM</a:t>
            </a:r>
          </a:p>
        </p:txBody>
      </p:sp>
      <p:sp>
        <p:nvSpPr>
          <p:cNvPr id="5" name="">
            <a:extLst xmlns:a="http://schemas.openxmlformats.org/drawingml/2006/main">
              <a:ext uri="{FF2B5EF4-FFF2-40B4-BE49-F238E27FC236}">
                <a16:creationId xmlns:a16="http://schemas.microsoft.com/office/drawing/2014/main" id="{6E596AF0-4BBC-451E-BB20-D93114F38F11}"/>
              </a:ext>
            </a:extLst>
          </p:cNvPr>
          <p:cNvSpPr>
            <a:spLocks xmlns:a="http://schemas.openxmlformats.org/drawingml/2006/main" noGrp="1"/>
          </p:cNvSpPr>
          <p:nvPr/>
        </p:nvSpPr>
        <p:spPr>
          <a:xfrm xmlns:a="http://schemas.openxmlformats.org/drawingml/2006/main">
            <a:off x="514350" y="1333500"/>
            <a:ext cx="704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38"/>
          </a:bodyPr>
          <a:lstStyle xmlns:a="http://schemas.openxmlformats.org/drawingml/2006/main"/>
          <a:p xmlns:a="http://schemas.openxmlformats.org/drawingml/2006/main">
            <a:pPr algn="l">
              <a:lnSpc>
                <a:spcPct val="105000"/>
              </a:lnSpc>
              <a:buNone/>
              <a:defRPr sz="3075" b="1">
                <a:solidFill>
                  <a:srgbClr val="FFFFFF"/>
                </a:solidFill>
                <a:latin typeface="Helvetica Neue"/>
                <a:ea typeface="Helvetica Neue"/>
                <a:cs typeface="Helvetica Neue"/>
              </a:defRPr>
            </a:pPr>
            <a:r>
              <a:rPr sz="3075" b="1">
                <a:solidFill>
                  <a:srgbClr val="FFFFFF"/>
                </a:solidFill>
                <a:latin typeface="Helvetica Neue"/>
                <a:ea typeface="Helvetica Neue"/>
                <a:cs typeface="Helvetica Neue"/>
              </a:rPr>
              <a:t>Sechs Partner. Ein gemeinsamer Zugang.</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ba1c4564a44233"/>
          <a:srcRect xmlns:a="http://schemas.openxmlformats.org/drawingml/2006/main" l="0" t="153" r="0" b="153"/>
          <a:stretch xmlns:a="http://schemas.openxmlformats.org/drawingml/2006/main">
            <a:fillRect l="0" t="0" r="0" b="0"/>
          </a:stretch>
        </p:blipFill>
        <p:spPr>
          <a:xfrm xmlns:a="http://schemas.openxmlformats.org/drawingml/2006/main">
            <a:off x="514350" y="2247900"/>
            <a:ext cx="6191250" cy="3467100"/>
          </a:xfrm>
          <a:prstGeom xmlns:a="http://schemas.openxmlformats.org/drawingml/2006/main" prst="roundRect">
            <a:avLst>
              <a:gd name="adj" fmla="val 3297"/>
            </a:avLst>
          </a:prstGeom>
        </p:spPr>
      </p:pic>
      <p:sp>
        <p:nvSpPr>
          <p:cNvPr id="7" name="">
            <a:extLst xmlns:a="http://schemas.openxmlformats.org/drawingml/2006/main">
              <a:ext uri="{FF2B5EF4-FFF2-40B4-BE49-F238E27FC236}">
                <a16:creationId xmlns:a16="http://schemas.microsoft.com/office/drawing/2014/main" id="{576AEF98-82CD-4FDC-B096-EBD613C60745}"/>
              </a:ext>
            </a:extLst>
          </p:cNvPr>
          <p:cNvSpPr>
            <a:spLocks xmlns:a="http://schemas.openxmlformats.org/drawingml/2006/main" noGrp="1"/>
          </p:cNvSpPr>
          <p:nvPr/>
        </p:nvSpPr>
        <p:spPr>
          <a:xfrm xmlns:a="http://schemas.openxmlformats.org/drawingml/2006/main">
            <a:off x="7086600" y="2247900"/>
            <a:ext cx="4381500" cy="2038350"/>
          </a:xfrm>
          <a:prstGeom xmlns:a="http://schemas.openxmlformats.org/drawingml/2006/main" prst="roundRect">
            <a:avLst>
              <a:gd name="adj" fmla="val 3738"/>
            </a:avLst>
          </a:prstGeom>
          <a:solidFill xmlns:a="http://schemas.openxmlformats.org/drawingml/2006/main">
            <a:srgbClr val="4A2D76"/>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4EFE4AE-BC51-48B0-B6C4-9A3C2CD3DD72}"/>
              </a:ext>
            </a:extLst>
          </p:cNvPr>
          <p:cNvSpPr>
            <a:spLocks xmlns:a="http://schemas.openxmlformats.org/drawingml/2006/main" noGrp="1"/>
          </p:cNvSpPr>
          <p:nvPr/>
        </p:nvSpPr>
        <p:spPr>
          <a:xfrm xmlns:a="http://schemas.openxmlformats.org/drawingml/2006/main">
            <a:off x="7372350" y="2533650"/>
            <a:ext cx="38100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575" b="1">
                <a:solidFill>
                  <a:srgbClr val="FFFFFF"/>
                </a:solidFill>
                <a:latin typeface="Helvetica Neue"/>
                <a:ea typeface="Helvetica Neue"/>
                <a:cs typeface="Helvetica Neue"/>
              </a:defRPr>
            </a:pPr>
            <a:r>
              <a:rPr sz="1575" b="1">
                <a:solidFill>
                  <a:srgbClr val="FFFFFF"/>
                </a:solidFill>
                <a:latin typeface="Helvetica Neue"/>
                <a:ea typeface="Helvetica Neue"/>
                <a:cs typeface="Helvetica Neue"/>
              </a:rPr>
              <a:t>Strategie, technische Umsetzung, Wissenssysteme, Prozesse, Kultur, Förderung und Accelerator-Erfahrung kommen im passenden Team zusammen.</a:t>
            </a:r>
          </a:p>
        </p:txBody>
      </p:sp>
      <p:sp>
        <p:nvSpPr>
          <p:cNvPr id="9" name="">
            <a:extLst xmlns:a="http://schemas.openxmlformats.org/drawingml/2006/main">
              <a:ext uri="{FF2B5EF4-FFF2-40B4-BE49-F238E27FC236}">
                <a16:creationId xmlns:a16="http://schemas.microsoft.com/office/drawing/2014/main" id="{26A70EA3-22D3-4423-90E4-7D6DB1CA40B4}"/>
              </a:ext>
            </a:extLst>
          </p:cNvPr>
          <p:cNvSpPr>
            <a:spLocks xmlns:a="http://schemas.openxmlformats.org/drawingml/2006/main" noGrp="1"/>
          </p:cNvSpPr>
          <p:nvPr/>
        </p:nvSpPr>
        <p:spPr>
          <a:xfrm xmlns:a="http://schemas.openxmlformats.org/drawingml/2006/main">
            <a:off x="7086600" y="4514850"/>
            <a:ext cx="4381500" cy="1200150"/>
          </a:xfrm>
          <a:prstGeom xmlns:a="http://schemas.openxmlformats.org/drawingml/2006/main" prst="roundRect">
            <a:avLst>
              <a:gd name="adj" fmla="val 6349"/>
            </a:avLst>
          </a:prstGeom>
          <a:solidFill xmlns:a="http://schemas.openxmlformats.org/drawingml/2006/main">
            <a:srgbClr val="FAF9F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BBFF18A-54AE-4ECF-A5B9-8D2FEE656A0F}"/>
              </a:ext>
            </a:extLst>
          </p:cNvPr>
          <p:cNvSpPr>
            <a:spLocks xmlns:a="http://schemas.openxmlformats.org/drawingml/2006/main" noGrp="1"/>
          </p:cNvSpPr>
          <p:nvPr/>
        </p:nvSpPr>
        <p:spPr>
          <a:xfrm xmlns:a="http://schemas.openxmlformats.org/drawingml/2006/main">
            <a:off x="7372350" y="4800600"/>
            <a:ext cx="3810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425" b="1">
                <a:solidFill>
                  <a:srgbClr val="2F1863"/>
                </a:solidFill>
                <a:latin typeface="Helvetica Neue"/>
                <a:ea typeface="Helvetica Neue"/>
                <a:cs typeface="Helvetica Neue"/>
              </a:defRPr>
            </a:pPr>
            <a:r>
              <a:rPr sz="1425" b="1">
                <a:solidFill>
                  <a:srgbClr val="2F1863"/>
                </a:solidFill>
                <a:latin typeface="Helvetica Neue"/>
                <a:ea typeface="Helvetica Neue"/>
                <a:cs typeface="Helvetica Neue"/>
              </a:rPr>
              <a:t>11 Ansprechpartner:innen · regional verankert · europäisch vernetzt</a:t>
            </a:r>
          </a:p>
        </p:txBody>
      </p:sp>
      <p:sp>
        <p:nvSpPr>
          <p:cNvPr id="11" name="">
            <a:extLst xmlns:a="http://schemas.openxmlformats.org/drawingml/2006/main">
              <a:ext uri="{FF2B5EF4-FFF2-40B4-BE49-F238E27FC236}">
                <a16:creationId xmlns:a16="http://schemas.microsoft.com/office/drawing/2014/main" id="{D99E4669-AA33-427C-AEE4-7A4C83E84334}"/>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D1C7DE"/>
                </a:solidFill>
                <a:latin typeface="Helvetica Neue"/>
                <a:ea typeface="Helvetica Neue"/>
                <a:cs typeface="Helvetica Neue"/>
              </a:defRPr>
            </a:pPr>
            <a:r>
              <a:rPr sz="825" b="0">
                <a:solidFill>
                  <a:srgbClr val="D1C7DE"/>
                </a:solidFill>
                <a:latin typeface="Helvetica Neue"/>
                <a:ea typeface="Helvetica Neue"/>
                <a:cs typeface="Helvetica Neue"/>
              </a:rPr>
              <a:t>06 / 08</a:t>
            </a:r>
          </a:p>
        </p:txBody>
      </p:sp>
      <p:sp>
        <p:nvSpPr>
          <p:cNvPr id="12" name="">
            <a:extLst xmlns:a="http://schemas.openxmlformats.org/drawingml/2006/main">
              <a:ext uri="{FF2B5EF4-FFF2-40B4-BE49-F238E27FC236}">
                <a16:creationId xmlns:a16="http://schemas.microsoft.com/office/drawing/2014/main" id="{8063838D-413A-4CEA-851B-E4ECACEE94F5}"/>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D1C7DE"/>
                </a:solidFill>
                <a:latin typeface="Helvetica Neue"/>
                <a:ea typeface="Helvetica Neue"/>
                <a:cs typeface="Helvetica Neue"/>
              </a:defRPr>
            </a:pPr>
            <a:r>
              <a:rPr sz="750" b="0">
                <a:solidFill>
                  <a:srgbClr val="D1C7DE"/>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438674162"/>
      </p:ext>
    </p:extLst>
  </p:cSld>
</p:sld>
</file>

<file path=ppt/slides/slide7.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d5da1af44054afc"/>
          <a:stretch xmlns:a="http://schemas.openxmlformats.org/drawingml/2006/main"/>
        </p:blipFill>
        <p:spPr>
          <a:xfrm xmlns:a="http://schemas.openxmlformats.org/drawingml/2006/main">
            <a:off x="575535" y="323850"/>
            <a:ext cx="1306380" cy="381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C58F2F1-DCA2-462C-8A0C-C178FDBD41DC}"/>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
        <p:nvSpPr>
          <p:cNvPr id="3" name="">
            <a:extLst xmlns:a="http://schemas.openxmlformats.org/drawingml/2006/main">
              <a:ext uri="{FF2B5EF4-FFF2-40B4-BE49-F238E27FC236}">
                <a16:creationId xmlns:a16="http://schemas.microsoft.com/office/drawing/2014/main" id="{498C6FBF-9026-4B8B-9422-DF7EED74374C}"/>
              </a:ext>
            </a:extLst>
          </p:cNvPr>
          <p:cNvSpPr>
            <a:spLocks xmlns:a="http://schemas.openxmlformats.org/drawingml/2006/main" noGrp="1"/>
          </p:cNvSpPr>
          <p:nvPr/>
        </p:nvSpPr>
        <p:spPr>
          <a:xfrm xmlns:a="http://schemas.openxmlformats.org/drawingml/2006/main">
            <a:off x="514350" y="10096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545D9AC-C0F4-4BF1-AD7C-97BA1722BC23}"/>
              </a:ext>
            </a:extLst>
          </p:cNvPr>
          <p:cNvSpPr>
            <a:spLocks xmlns:a="http://schemas.openxmlformats.org/drawingml/2006/main" noGrp="1"/>
          </p:cNvSpPr>
          <p:nvPr/>
        </p:nvSpPr>
        <p:spPr>
          <a:xfrm xmlns:a="http://schemas.openxmlformats.org/drawingml/2006/main">
            <a:off x="895350" y="9525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DEIN GESPRÄCH</a:t>
            </a:r>
          </a:p>
        </p:txBody>
      </p:sp>
      <p:sp>
        <p:nvSpPr>
          <p:cNvPr id="5" name="">
            <a:extLst xmlns:a="http://schemas.openxmlformats.org/drawingml/2006/main">
              <a:ext uri="{FF2B5EF4-FFF2-40B4-BE49-F238E27FC236}">
                <a16:creationId xmlns:a16="http://schemas.microsoft.com/office/drawing/2014/main" id="{B6FF0DE6-A45C-4FA6-BB1E-956496CB2404}"/>
              </a:ext>
            </a:extLst>
          </p:cNvPr>
          <p:cNvSpPr>
            <a:spLocks xmlns:a="http://schemas.openxmlformats.org/drawingml/2006/main" noGrp="1"/>
          </p:cNvSpPr>
          <p:nvPr/>
        </p:nvSpPr>
        <p:spPr>
          <a:xfrm xmlns:a="http://schemas.openxmlformats.org/drawingml/2006/main">
            <a:off x="514350" y="1333500"/>
            <a:ext cx="7239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3150" b="1">
                <a:solidFill>
                  <a:srgbClr val="2F1863"/>
                </a:solidFill>
                <a:latin typeface="Helvetica Neue"/>
                <a:ea typeface="Helvetica Neue"/>
                <a:cs typeface="Helvetica Neue"/>
              </a:defRPr>
            </a:pPr>
            <a:r>
              <a:rPr sz="3150" b="1">
                <a:solidFill>
                  <a:srgbClr val="2F1863"/>
                </a:solidFill>
                <a:latin typeface="Helvetica Neue"/>
                <a:ea typeface="Helvetica Neue"/>
                <a:cs typeface="Helvetica Neue"/>
              </a:rPr>
              <a:t>Beginnen wir bei deiner Aufgabe.</a:t>
            </a:r>
          </a:p>
        </p:txBody>
      </p:sp>
      <p:sp>
        <p:nvSpPr>
          <p:cNvPr id="6" name="">
            <a:extLst xmlns:a="http://schemas.openxmlformats.org/drawingml/2006/main">
              <a:ext uri="{FF2B5EF4-FFF2-40B4-BE49-F238E27FC236}">
                <a16:creationId xmlns:a16="http://schemas.microsoft.com/office/drawing/2014/main" id="{C5FF5ADE-4BFF-47B7-BF13-1B2F7259A4A9}"/>
              </a:ext>
            </a:extLst>
          </p:cNvPr>
          <p:cNvSpPr>
            <a:spLocks xmlns:a="http://schemas.openxmlformats.org/drawingml/2006/main" noGrp="1"/>
          </p:cNvSpPr>
          <p:nvPr/>
        </p:nvSpPr>
        <p:spPr>
          <a:xfrm xmlns:a="http://schemas.openxmlformats.org/drawingml/2006/main">
            <a:off x="514350" y="2400300"/>
            <a:ext cx="495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01</a:t>
            </a:r>
          </a:p>
        </p:txBody>
      </p:sp>
      <p:sp>
        <p:nvSpPr>
          <p:cNvPr id="7" name="">
            <a:extLst xmlns:a="http://schemas.openxmlformats.org/drawingml/2006/main">
              <a:ext uri="{FF2B5EF4-FFF2-40B4-BE49-F238E27FC236}">
                <a16:creationId xmlns:a16="http://schemas.microsoft.com/office/drawing/2014/main" id="{0B157A19-C693-44AC-BC64-29FB335E0D87}"/>
              </a:ext>
            </a:extLst>
          </p:cNvPr>
          <p:cNvSpPr>
            <a:spLocks xmlns:a="http://schemas.openxmlformats.org/drawingml/2006/main" noGrp="1"/>
          </p:cNvSpPr>
          <p:nvPr/>
        </p:nvSpPr>
        <p:spPr>
          <a:xfrm xmlns:a="http://schemas.openxmlformats.org/drawingml/2006/main">
            <a:off x="1143000" y="2333625"/>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Was beschäftigt dich gerade?</a:t>
            </a:r>
          </a:p>
        </p:txBody>
      </p:sp>
      <p:sp>
        <p:nvSpPr>
          <p:cNvPr id="8" name="">
            <a:extLst xmlns:a="http://schemas.openxmlformats.org/drawingml/2006/main">
              <a:ext uri="{FF2B5EF4-FFF2-40B4-BE49-F238E27FC236}">
                <a16:creationId xmlns:a16="http://schemas.microsoft.com/office/drawing/2014/main" id="{2F84B728-7AC9-4CCD-8857-DEB1E03A1F03}"/>
              </a:ext>
            </a:extLst>
          </p:cNvPr>
          <p:cNvSpPr>
            <a:spLocks xmlns:a="http://schemas.openxmlformats.org/drawingml/2006/main" noGrp="1"/>
          </p:cNvSpPr>
          <p:nvPr/>
        </p:nvSpPr>
        <p:spPr>
          <a:xfrm xmlns:a="http://schemas.openxmlformats.org/drawingml/2006/main">
            <a:off x="1143000" y="2981325"/>
            <a:ext cx="4953000" cy="19050"/>
          </a:xfrm>
          <a:prstGeom xmlns:a="http://schemas.openxmlformats.org/drawingml/2006/main" prst="rect">
            <a:avLst/>
          </a:prstGeom>
          <a:solidFill xmlns:a="http://schemas.openxmlformats.org/drawingml/2006/main">
            <a:srgbClr val="DCD6E4"/>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05B57F2-58B4-4C0F-BE67-5CE079C27513}"/>
              </a:ext>
            </a:extLst>
          </p:cNvPr>
          <p:cNvSpPr>
            <a:spLocks xmlns:a="http://schemas.openxmlformats.org/drawingml/2006/main" noGrp="1"/>
          </p:cNvSpPr>
          <p:nvPr/>
        </p:nvSpPr>
        <p:spPr>
          <a:xfrm xmlns:a="http://schemas.openxmlformats.org/drawingml/2006/main">
            <a:off x="514350" y="3400425"/>
            <a:ext cx="495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02</a:t>
            </a:r>
          </a:p>
        </p:txBody>
      </p:sp>
      <p:sp>
        <p:nvSpPr>
          <p:cNvPr id="10" name="">
            <a:extLst xmlns:a="http://schemas.openxmlformats.org/drawingml/2006/main">
              <a:ext uri="{FF2B5EF4-FFF2-40B4-BE49-F238E27FC236}">
                <a16:creationId xmlns:a16="http://schemas.microsoft.com/office/drawing/2014/main" id="{7AC19238-7AF0-4D4D-8168-7B18C4746DF4}"/>
              </a:ext>
            </a:extLst>
          </p:cNvPr>
          <p:cNvSpPr>
            <a:spLocks xmlns:a="http://schemas.openxmlformats.org/drawingml/2006/main" noGrp="1"/>
          </p:cNvSpPr>
          <p:nvPr/>
        </p:nvSpPr>
        <p:spPr>
          <a:xfrm xmlns:a="http://schemas.openxmlformats.org/drawingml/2006/main">
            <a:off x="1143000" y="3333750"/>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Was soll einfacher oder neu möglich werden?</a:t>
            </a:r>
          </a:p>
        </p:txBody>
      </p:sp>
      <p:sp>
        <p:nvSpPr>
          <p:cNvPr id="11" name="">
            <a:extLst xmlns:a="http://schemas.openxmlformats.org/drawingml/2006/main">
              <a:ext uri="{FF2B5EF4-FFF2-40B4-BE49-F238E27FC236}">
                <a16:creationId xmlns:a16="http://schemas.microsoft.com/office/drawing/2014/main" id="{52DBFE2F-99F8-47F9-97A1-B3135E58915B}"/>
              </a:ext>
            </a:extLst>
          </p:cNvPr>
          <p:cNvSpPr>
            <a:spLocks xmlns:a="http://schemas.openxmlformats.org/drawingml/2006/main" noGrp="1"/>
          </p:cNvSpPr>
          <p:nvPr/>
        </p:nvSpPr>
        <p:spPr>
          <a:xfrm xmlns:a="http://schemas.openxmlformats.org/drawingml/2006/main">
            <a:off x="1143000" y="3981450"/>
            <a:ext cx="4953000" cy="19050"/>
          </a:xfrm>
          <a:prstGeom xmlns:a="http://schemas.openxmlformats.org/drawingml/2006/main" prst="rect">
            <a:avLst/>
          </a:prstGeom>
          <a:solidFill xmlns:a="http://schemas.openxmlformats.org/drawingml/2006/main">
            <a:srgbClr val="DCD6E4"/>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E57F14D-BF1F-4F3B-9DE8-A9F01F61FC93}"/>
              </a:ext>
            </a:extLst>
          </p:cNvPr>
          <p:cNvSpPr>
            <a:spLocks xmlns:a="http://schemas.openxmlformats.org/drawingml/2006/main" noGrp="1"/>
          </p:cNvSpPr>
          <p:nvPr/>
        </p:nvSpPr>
        <p:spPr>
          <a:xfrm xmlns:a="http://schemas.openxmlformats.org/drawingml/2006/main">
            <a:off x="514350" y="4400550"/>
            <a:ext cx="495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1">
                <a:solidFill>
                  <a:srgbClr val="FF7D4E"/>
                </a:solidFill>
                <a:latin typeface="Helvetica Neue"/>
                <a:ea typeface="Helvetica Neue"/>
                <a:cs typeface="Helvetica Neue"/>
              </a:defRPr>
            </a:pPr>
            <a:r>
              <a:rPr sz="975" b="1">
                <a:solidFill>
                  <a:srgbClr val="FF7D4E"/>
                </a:solidFill>
                <a:latin typeface="Helvetica Neue"/>
                <a:ea typeface="Helvetica Neue"/>
                <a:cs typeface="Helvetica Neue"/>
              </a:rPr>
              <a:t>03</a:t>
            </a:r>
          </a:p>
        </p:txBody>
      </p:sp>
      <p:sp>
        <p:nvSpPr>
          <p:cNvPr id="13" name="">
            <a:extLst xmlns:a="http://schemas.openxmlformats.org/drawingml/2006/main">
              <a:ext uri="{FF2B5EF4-FFF2-40B4-BE49-F238E27FC236}">
                <a16:creationId xmlns:a16="http://schemas.microsoft.com/office/drawing/2014/main" id="{F7569452-F2B9-4212-BF05-73268FA3B480}"/>
              </a:ext>
            </a:extLst>
          </p:cNvPr>
          <p:cNvSpPr>
            <a:spLocks xmlns:a="http://schemas.openxmlformats.org/drawingml/2006/main" noGrp="1"/>
          </p:cNvSpPr>
          <p:nvPr/>
        </p:nvSpPr>
        <p:spPr>
          <a:xfrm xmlns:a="http://schemas.openxmlformats.org/drawingml/2006/main">
            <a:off x="1143000" y="4333875"/>
            <a:ext cx="5334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698"/>
          </a:bodyPr>
          <a:lstStyle xmlns:a="http://schemas.openxmlformats.org/drawingml/2006/main"/>
          <a:p xmlns:a="http://schemas.openxmlformats.org/drawingml/2006/main">
            <a:pPr algn="l">
              <a:lnSpc>
                <a:spcPct val="105000"/>
              </a:lnSpc>
              <a:buNone/>
              <a:defRPr sz="1800" b="1">
                <a:solidFill>
                  <a:srgbClr val="2F1863"/>
                </a:solidFill>
                <a:latin typeface="Helvetica Neue"/>
                <a:ea typeface="Helvetica Neue"/>
                <a:cs typeface="Helvetica Neue"/>
              </a:defRPr>
            </a:pPr>
            <a:r>
              <a:rPr sz="1800" b="1">
                <a:solidFill>
                  <a:srgbClr val="2F1863"/>
                </a:solidFill>
                <a:latin typeface="Helvetica Neue"/>
                <a:ea typeface="Helvetica Neue"/>
                <a:cs typeface="Helvetica Neue"/>
              </a:rPr>
              <a:t>Woran erkennst du einen guten ersten Versuch?</a:t>
            </a:r>
          </a:p>
        </p:txBody>
      </p:sp>
      <p:sp>
        <p:nvSpPr>
          <p:cNvPr id="14" name="">
            <a:extLst xmlns:a="http://schemas.openxmlformats.org/drawingml/2006/main">
              <a:ext uri="{FF2B5EF4-FFF2-40B4-BE49-F238E27FC236}">
                <a16:creationId xmlns:a16="http://schemas.microsoft.com/office/drawing/2014/main" id="{949A8CC1-12FA-4D57-BEF8-4FCBE73F9136}"/>
              </a:ext>
            </a:extLst>
          </p:cNvPr>
          <p:cNvSpPr>
            <a:spLocks xmlns:a="http://schemas.openxmlformats.org/drawingml/2006/main" noGrp="1"/>
          </p:cNvSpPr>
          <p:nvPr/>
        </p:nvSpPr>
        <p:spPr>
          <a:xfrm xmlns:a="http://schemas.openxmlformats.org/drawingml/2006/main">
            <a:off x="1143000" y="4981575"/>
            <a:ext cx="4953000" cy="19050"/>
          </a:xfrm>
          <a:prstGeom xmlns:a="http://schemas.openxmlformats.org/drawingml/2006/main" prst="rect">
            <a:avLst/>
          </a:prstGeom>
          <a:solidFill xmlns:a="http://schemas.openxmlformats.org/drawingml/2006/main">
            <a:srgbClr val="DCD6E4"/>
          </a:solidFill>
          <a:ln xmlns:a="http://schemas.openxmlformats.org/drawingml/2006/main" w="0">
            <a:no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4f39f0d725e49c9"/>
          <a:srcRect xmlns:a="http://schemas.openxmlformats.org/drawingml/2006/main" l="14749" t="0" r="14749" b="0"/>
          <a:stretch xmlns:a="http://schemas.openxmlformats.org/drawingml/2006/main">
            <a:fillRect l="0" t="0" r="0" b="0"/>
          </a:stretch>
        </p:blipFill>
        <p:spPr>
          <a:xfrm xmlns:a="http://schemas.openxmlformats.org/drawingml/2006/main">
            <a:off x="7029450" y="2038350"/>
            <a:ext cx="4438650" cy="3543300"/>
          </a:xfrm>
          <a:prstGeom xmlns:a="http://schemas.openxmlformats.org/drawingml/2006/main" prst="roundRect">
            <a:avLst>
              <a:gd name="adj" fmla="val 3226"/>
            </a:avLst>
          </a:prstGeom>
        </p:spPr>
      </p:pic>
      <p:sp>
        <p:nvSpPr>
          <p:cNvPr id="16" name="">
            <a:extLst xmlns:a="http://schemas.openxmlformats.org/drawingml/2006/main">
              <a:ext uri="{FF2B5EF4-FFF2-40B4-BE49-F238E27FC236}">
                <a16:creationId xmlns:a16="http://schemas.microsoft.com/office/drawing/2014/main" id="{47487AC9-C92E-42D0-B6E5-D0A97E02ACB9}"/>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07 / 08</a:t>
            </a:r>
          </a:p>
        </p:txBody>
      </p:sp>
      <p:sp>
        <p:nvSpPr>
          <p:cNvPr id="17" name="">
            <a:extLst xmlns:a="http://schemas.openxmlformats.org/drawingml/2006/main">
              <a:ext uri="{FF2B5EF4-FFF2-40B4-BE49-F238E27FC236}">
                <a16:creationId xmlns:a16="http://schemas.microsoft.com/office/drawing/2014/main" id="{ADAE5FEA-7140-4C12-A657-B35AED13BE8B}"/>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Tree>
    <p:extLst>
      <p:ext uri="{BB962C8B-B14F-4D97-AF65-F5344CB8AC3E}">
        <p14:creationId xmlns:p14="http://schemas.microsoft.com/office/powerpoint/2010/main" val="1699138420"/>
      </p:ext>
    </p:extLst>
  </p:cSld>
</p:sld>
</file>

<file path=ppt/slides/slide8.xml><?xml version="1.0" encoding="utf-8"?>
<p:sld xmlns:p="http://schemas.openxmlformats.org/presentationml/2006/main">
  <p:cSld>
    <p:bg>
      <p:bgPr>
        <a:solidFill xmlns:a="http://schemas.openxmlformats.org/drawingml/2006/main">
          <a:srgbClr val="FAF9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B11DDB6-4411-4452-B9CF-A2F4475032BB}"/>
              </a:ext>
            </a:extLst>
          </p:cNvPr>
          <p:cNvSpPr>
            <a:spLocks xmlns:a="http://schemas.openxmlformats.org/drawingml/2006/main" noGrp="1"/>
          </p:cNvSpPr>
          <p:nvPr/>
        </p:nvSpPr>
        <p:spPr>
          <a:xfrm xmlns:a="http://schemas.openxmlformats.org/drawingml/2006/main">
            <a:off x="514350" y="1047750"/>
            <a:ext cx="266700" cy="38100"/>
          </a:xfrm>
          <a:prstGeom xmlns:a="http://schemas.openxmlformats.org/drawingml/2006/main" prst="roundRect">
            <a:avLst>
              <a:gd name="adj" fmla="val 50000"/>
            </a:avLst>
          </a:prstGeom>
          <a:solidFill xmlns:a="http://schemas.openxmlformats.org/drawingml/2006/main">
            <a:srgbClr val="FF7D4E"/>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868F08-DF61-41A8-AFF4-61E759D1ED8B}"/>
              </a:ext>
            </a:extLst>
          </p:cNvPr>
          <p:cNvSpPr>
            <a:spLocks xmlns:a="http://schemas.openxmlformats.org/drawingml/2006/main" noGrp="1"/>
          </p:cNvSpPr>
          <p:nvPr/>
        </p:nvSpPr>
        <p:spPr>
          <a:xfrm xmlns:a="http://schemas.openxmlformats.org/drawingml/2006/main">
            <a:off x="895350" y="990600"/>
            <a:ext cx="800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38"/>
          </a:bodyPr>
          <a:lstStyle xmlns:a="http://schemas.openxmlformats.org/drawingml/2006/main"/>
          <a:p xmlns:a="http://schemas.openxmlformats.org/drawingml/2006/main">
            <a:pPr algn="l">
              <a:lnSpc>
                <a:spcPct val="105000"/>
              </a:lnSpc>
              <a:buNone/>
              <a:defRPr sz="900" b="1">
                <a:solidFill>
                  <a:srgbClr val="FF7D4E"/>
                </a:solidFill>
                <a:latin typeface="Helvetica Neue"/>
                <a:ea typeface="Helvetica Neue"/>
                <a:cs typeface="Helvetica Neue"/>
              </a:defRPr>
            </a:pPr>
            <a:r>
              <a:rPr sz="900" b="1">
                <a:solidFill>
                  <a:srgbClr val="FF7D4E"/>
                </a:solidFill>
                <a:latin typeface="Helvetica Neue"/>
                <a:ea typeface="Helvetica Neue"/>
                <a:cs typeface="Helvetica Neue"/>
              </a:rPr>
              <a:t>DEIN NÄCHSTER SCHRITT</a:t>
            </a:r>
          </a:p>
        </p:txBody>
      </p:sp>
      <p:sp>
        <p:nvSpPr>
          <p:cNvPr id="3" name="">
            <a:extLst xmlns:a="http://schemas.openxmlformats.org/drawingml/2006/main">
              <a:ext uri="{FF2B5EF4-FFF2-40B4-BE49-F238E27FC236}">
                <a16:creationId xmlns:a16="http://schemas.microsoft.com/office/drawing/2014/main" id="{D28CD07C-CD16-4CAA-A74D-180344389656}"/>
              </a:ext>
            </a:extLst>
          </p:cNvPr>
          <p:cNvSpPr>
            <a:spLocks xmlns:a="http://schemas.openxmlformats.org/drawingml/2006/main" noGrp="1"/>
          </p:cNvSpPr>
          <p:nvPr/>
        </p:nvSpPr>
        <p:spPr>
          <a:xfrm xmlns:a="http://schemas.openxmlformats.org/drawingml/2006/main">
            <a:off x="514350" y="1390650"/>
            <a:ext cx="676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787"/>
          </a:bodyPr>
          <a:lstStyle xmlns:a="http://schemas.openxmlformats.org/drawingml/2006/main"/>
          <a:p xmlns:a="http://schemas.openxmlformats.org/drawingml/2006/main">
            <a:pPr algn="l">
              <a:lnSpc>
                <a:spcPct val="105000"/>
              </a:lnSpc>
              <a:buNone/>
              <a:defRPr sz="3300" b="1">
                <a:solidFill>
                  <a:srgbClr val="2F1863"/>
                </a:solidFill>
                <a:latin typeface="Helvetica Neue"/>
                <a:ea typeface="Helvetica Neue"/>
                <a:cs typeface="Helvetica Neue"/>
              </a:defRPr>
            </a:pPr>
            <a:r>
              <a:rPr sz="3300" b="1">
                <a:solidFill>
                  <a:srgbClr val="2F1863"/>
                </a:solidFill>
                <a:latin typeface="Helvetica Neue"/>
                <a:ea typeface="Helvetica Neue"/>
                <a:cs typeface="Helvetica Neue"/>
              </a:rPr>
              <a:t>Lass uns den nächsten Schritt klären.</a:t>
            </a:r>
          </a:p>
        </p:txBody>
      </p:sp>
      <p:sp>
        <p:nvSpPr>
          <p:cNvPr id="4" name="">
            <a:extLst xmlns:a="http://schemas.openxmlformats.org/drawingml/2006/main">
              <a:ext uri="{FF2B5EF4-FFF2-40B4-BE49-F238E27FC236}">
                <a16:creationId xmlns:a16="http://schemas.microsoft.com/office/drawing/2014/main" id="{6C655900-F797-4E4D-8EEC-7BF020E8759C}"/>
              </a:ext>
            </a:extLst>
          </p:cNvPr>
          <p:cNvSpPr>
            <a:spLocks xmlns:a="http://schemas.openxmlformats.org/drawingml/2006/main" noGrp="1"/>
          </p:cNvSpPr>
          <p:nvPr/>
        </p:nvSpPr>
        <p:spPr>
          <a:xfrm xmlns:a="http://schemas.openxmlformats.org/drawingml/2006/main">
            <a:off x="514350" y="2400300"/>
            <a:ext cx="5715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00" b="0">
                <a:solidFill>
                  <a:srgbClr val="6B6277"/>
                </a:solidFill>
                <a:latin typeface="Helvetica Neue"/>
                <a:ea typeface="Helvetica Neue"/>
                <a:cs typeface="Helvetica Neue"/>
              </a:defRPr>
            </a:pPr>
            <a:r>
              <a:rPr sz="1800" b="0">
                <a:solidFill>
                  <a:srgbClr val="6B6277"/>
                </a:solidFill>
                <a:latin typeface="Helvetica Neue"/>
                <a:ea typeface="Helvetica Neue"/>
                <a:cs typeface="Helvetica Neue"/>
              </a:rPr>
              <a:t>Eine Aufgabe aus deinem Betrieb. Rund 30 Minuten mit den richtigen Menschen. Danach weisst du, welcher erste Versuch sinnvoll sein könnte.</a:t>
            </a:r>
          </a:p>
        </p:txBody>
      </p:sp>
      <p:sp>
        <p:nvSpPr>
          <p:cNvPr id="5" name="">
            <a:extLst xmlns:a="http://schemas.openxmlformats.org/drawingml/2006/main">
              <a:ext uri="{FF2B5EF4-FFF2-40B4-BE49-F238E27FC236}">
                <a16:creationId xmlns:a16="http://schemas.microsoft.com/office/drawing/2014/main" id="{8DC71ED0-9825-4927-A819-DAD3B5E35F7C}"/>
              </a:ext>
            </a:extLst>
          </p:cNvPr>
          <p:cNvSpPr>
            <a:spLocks xmlns:a="http://schemas.openxmlformats.org/drawingml/2006/main" noGrp="1"/>
          </p:cNvSpPr>
          <p:nvPr/>
        </p:nvSpPr>
        <p:spPr>
          <a:xfrm xmlns:a="http://schemas.openxmlformats.org/drawingml/2006/main">
            <a:off x="514350" y="3829050"/>
            <a:ext cx="5334000" cy="723900"/>
          </a:xfrm>
          <a:prstGeom xmlns:a="http://schemas.openxmlformats.org/drawingml/2006/main" prst="roundRect">
            <a:avLst>
              <a:gd name="adj" fmla="val 10526"/>
            </a:avLst>
          </a:prstGeom>
          <a:solidFill xmlns:a="http://schemas.openxmlformats.org/drawingml/2006/main">
            <a:srgbClr val="FF7D4E"/>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24DF6CA-9DEB-4EA4-98F4-ED22583A4A82}"/>
              </a:ext>
            </a:extLst>
          </p:cNvPr>
          <p:cNvSpPr>
            <a:spLocks xmlns:a="http://schemas.openxmlformats.org/drawingml/2006/main" noGrp="1"/>
          </p:cNvSpPr>
          <p:nvPr/>
        </p:nvSpPr>
        <p:spPr>
          <a:xfrm xmlns:a="http://schemas.openxmlformats.org/drawingml/2006/main">
            <a:off x="781050" y="4048125"/>
            <a:ext cx="4857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947"/>
          </a:bodyPr>
          <a:lstStyle xmlns:a="http://schemas.openxmlformats.org/drawingml/2006/main"/>
          <a:p xmlns:a="http://schemas.openxmlformats.org/drawingml/2006/main">
            <a:pPr algn="l">
              <a:lnSpc>
                <a:spcPct val="105000"/>
              </a:lnSpc>
              <a:buNone/>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Unternehmergespräch vereinbaren</a:t>
            </a:r>
          </a:p>
        </p:txBody>
      </p:sp>
      <p:sp>
        <p:nvSpPr>
          <p:cNvPr id="7" name="">
            <a:extLst xmlns:a="http://schemas.openxmlformats.org/drawingml/2006/main">
              <a:ext uri="{FF2B5EF4-FFF2-40B4-BE49-F238E27FC236}">
                <a16:creationId xmlns:a16="http://schemas.microsoft.com/office/drawing/2014/main" id="{FC0C3C76-C050-446C-ACC2-56C4157FB673}"/>
              </a:ext>
            </a:extLst>
          </p:cNvPr>
          <p:cNvSpPr>
            <a:spLocks xmlns:a="http://schemas.openxmlformats.org/drawingml/2006/main" noGrp="1"/>
          </p:cNvSpPr>
          <p:nvPr/>
        </p:nvSpPr>
        <p:spPr>
          <a:xfrm xmlns:a="http://schemas.openxmlformats.org/drawingml/2006/main">
            <a:off x="514350" y="4857750"/>
            <a:ext cx="400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952"/>
          </a:bodyPr>
          <a:lstStyle xmlns:a="http://schemas.openxmlformats.org/drawingml/2006/main"/>
          <a:p xmlns:a="http://schemas.openxmlformats.org/drawingml/2006/main">
            <a:pPr algn="l">
              <a:lnSpc>
                <a:spcPct val="105000"/>
              </a:lnSpc>
              <a:buNone/>
              <a:defRPr sz="1500" b="1">
                <a:solidFill>
                  <a:srgbClr val="2F1863"/>
                </a:solidFill>
                <a:latin typeface="Helvetica Neue"/>
                <a:ea typeface="Helvetica Neue"/>
                <a:cs typeface="Helvetica Neue"/>
              </a:defRPr>
            </a:pPr>
            <a:r>
              <a:rPr sz="1500" b="1">
                <a:solidFill>
                  <a:srgbClr val="2F1863"/>
                </a:solidFill>
                <a:latin typeface="Helvetica Neue"/>
                <a:ea typeface="Helvetica Neue"/>
                <a:cs typeface="Helvetica Neue"/>
              </a:rPr>
              <a:t>projekte@mmind.ai</a:t>
            </a:r>
          </a:p>
        </p:txBody>
      </p:sp>
      <p:sp>
        <p:nvSpPr>
          <p:cNvPr id="8" name="">
            <a:extLst xmlns:a="http://schemas.openxmlformats.org/drawingml/2006/main">
              <a:ext uri="{FF2B5EF4-FFF2-40B4-BE49-F238E27FC236}">
                <a16:creationId xmlns:a16="http://schemas.microsoft.com/office/drawing/2014/main" id="{59C6013A-587C-4F74-A118-CD67DDED0F37}"/>
              </a:ext>
            </a:extLst>
          </p:cNvPr>
          <p:cNvSpPr>
            <a:spLocks xmlns:a="http://schemas.openxmlformats.org/drawingml/2006/main" noGrp="1"/>
          </p:cNvSpPr>
          <p:nvPr/>
        </p:nvSpPr>
        <p:spPr>
          <a:xfrm xmlns:a="http://schemas.openxmlformats.org/drawingml/2006/main">
            <a:off x="514350" y="5257800"/>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050" b="0">
                <a:solidFill>
                  <a:srgbClr val="6B6277"/>
                </a:solidFill>
                <a:latin typeface="Helvetica Neue"/>
                <a:ea typeface="Helvetica Neue"/>
                <a:cs typeface="Helvetica Neue"/>
              </a:defRPr>
            </a:pPr>
            <a:r>
              <a:rPr sz="1050" b="0">
                <a:solidFill>
                  <a:srgbClr val="6B6277"/>
                </a:solidFill>
                <a:latin typeface="Helvetica Neue"/>
                <a:ea typeface="Helvetica Neue"/>
                <a:cs typeface="Helvetica Neue"/>
              </a:rPr>
              <a:t>Interaktive Version: workshops.mmind.ai/presentations/edih</a:t>
            </a:r>
          </a:p>
        </p:txBody>
      </p:sp>
      <p:sp>
        <p:nvSpPr>
          <p:cNvPr id="9" name="">
            <a:extLst xmlns:a="http://schemas.openxmlformats.org/drawingml/2006/main">
              <a:ext uri="{FF2B5EF4-FFF2-40B4-BE49-F238E27FC236}">
                <a16:creationId xmlns:a16="http://schemas.microsoft.com/office/drawing/2014/main" id="{A7E21D8F-143D-4303-9DC1-36D43C985E83}"/>
              </a:ext>
            </a:extLst>
          </p:cNvPr>
          <p:cNvSpPr>
            <a:spLocks xmlns:a="http://schemas.openxmlformats.org/drawingml/2006/main" noGrp="1"/>
          </p:cNvSpPr>
          <p:nvPr/>
        </p:nvSpPr>
        <p:spPr>
          <a:xfrm xmlns:a="http://schemas.openxmlformats.org/drawingml/2006/main">
            <a:off x="514350" y="5600700"/>
            <a:ext cx="5715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7912"/>
          </a:bodyPr>
          <a:lstStyle xmlns:a="http://schemas.openxmlformats.org/drawingml/2006/main"/>
          <a:p xmlns:a="http://schemas.openxmlformats.org/drawingml/2006/main">
            <a:pPr algn="l">
              <a:lnSpc>
                <a:spcPct val="105000"/>
              </a:lnSpc>
              <a:buNone/>
              <a:defRPr sz="975" b="0">
                <a:solidFill>
                  <a:srgbClr val="6B6277"/>
                </a:solidFill>
                <a:latin typeface="Helvetica Neue"/>
                <a:ea typeface="Helvetica Neue"/>
                <a:cs typeface="Helvetica Neue"/>
              </a:defRPr>
            </a:pPr>
            <a:r>
              <a:rPr sz="975" b="0">
                <a:solidFill>
                  <a:srgbClr val="6B6277"/>
                </a:solidFill>
                <a:latin typeface="Helvetica Neue"/>
                <a:ea typeface="Helvetica Neue"/>
                <a:cs typeface="Helvetica Neue"/>
              </a:rPr>
              <a:t>Quelle und Vertiefung: edih.li</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940c64b915fb4e87"/>
          <a:srcRect xmlns:a="http://schemas.openxmlformats.org/drawingml/2006/main" l="8140" t="0" r="8140" b="0"/>
          <a:stretch xmlns:a="http://schemas.openxmlformats.org/drawingml/2006/main">
            <a:fillRect l="0" t="0" r="0" b="0"/>
          </a:stretch>
        </p:blipFill>
        <p:spPr>
          <a:xfrm xmlns:a="http://schemas.openxmlformats.org/drawingml/2006/main">
            <a:off x="7239000" y="1295400"/>
            <a:ext cx="3429000" cy="4095750"/>
          </a:xfrm>
          <a:prstGeom xmlns:a="http://schemas.openxmlformats.org/drawingml/2006/main" prst="roundRect">
            <a:avLst>
              <a:gd name="adj" fmla="val 3333"/>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b7b439168db4711"/>
          <a:stretch xmlns:a="http://schemas.openxmlformats.org/drawingml/2006/main"/>
        </p:blipFill>
        <p:spPr>
          <a:xfrm xmlns:a="http://schemas.openxmlformats.org/drawingml/2006/main">
            <a:off x="7239000" y="5672197"/>
            <a:ext cx="2133600" cy="447556"/>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07DA811-27FD-4073-B0E2-BCD25B826480}"/>
              </a:ext>
            </a:extLst>
          </p:cNvPr>
          <p:cNvSpPr>
            <a:spLocks xmlns:a="http://schemas.openxmlformats.org/drawingml/2006/main" noGrp="1"/>
          </p:cNvSpPr>
          <p:nvPr/>
        </p:nvSpPr>
        <p:spPr>
          <a:xfrm xmlns:a="http://schemas.openxmlformats.org/drawingml/2006/main">
            <a:off x="10763250" y="6381750"/>
            <a:ext cx="9048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466"/>
          </a:bodyPr>
          <a:lstStyle xmlns:a="http://schemas.openxmlformats.org/drawingml/2006/main"/>
          <a:p xmlns:a="http://schemas.openxmlformats.org/drawingml/2006/main">
            <a:pPr algn="r">
              <a:lnSpc>
                <a:spcPct val="105000"/>
              </a:lnSpc>
              <a:buNone/>
              <a:defRPr sz="825" b="0">
                <a:solidFill>
                  <a:srgbClr val="6B6277"/>
                </a:solidFill>
                <a:latin typeface="Helvetica Neue"/>
                <a:ea typeface="Helvetica Neue"/>
                <a:cs typeface="Helvetica Neue"/>
              </a:defRPr>
            </a:pPr>
            <a:r>
              <a:rPr sz="825" b="0">
                <a:solidFill>
                  <a:srgbClr val="6B6277"/>
                </a:solidFill>
                <a:latin typeface="Helvetica Neue"/>
                <a:ea typeface="Helvetica Neue"/>
                <a:cs typeface="Helvetica Neue"/>
              </a:rPr>
              <a:t>08 / 08</a:t>
            </a:r>
          </a:p>
        </p:txBody>
      </p:sp>
      <p:sp>
        <p:nvSpPr>
          <p:cNvPr id="13" name="">
            <a:extLst xmlns:a="http://schemas.openxmlformats.org/drawingml/2006/main">
              <a:ext uri="{FF2B5EF4-FFF2-40B4-BE49-F238E27FC236}">
                <a16:creationId xmlns:a16="http://schemas.microsoft.com/office/drawing/2014/main" id="{1D3BAF5D-A0E8-44FD-8000-30F089DDD134}"/>
              </a:ext>
            </a:extLst>
          </p:cNvPr>
          <p:cNvSpPr>
            <a:spLocks xmlns:a="http://schemas.openxmlformats.org/drawingml/2006/main" noGrp="1"/>
          </p:cNvSpPr>
          <p:nvPr/>
        </p:nvSpPr>
        <p:spPr>
          <a:xfrm xmlns:a="http://schemas.openxmlformats.org/drawingml/2006/main">
            <a:off x="514350" y="6381750"/>
            <a:ext cx="2952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13"/>
          </a:bodyPr>
          <a:lstStyle xmlns:a="http://schemas.openxmlformats.org/drawingml/2006/main"/>
          <a:p xmlns:a="http://schemas.openxmlformats.org/drawingml/2006/main">
            <a:pPr algn="l">
              <a:lnSpc>
                <a:spcPct val="105000"/>
              </a:lnSpc>
              <a:buNone/>
              <a:defRPr sz="750" b="0">
                <a:solidFill>
                  <a:srgbClr val="6B6277"/>
                </a:solidFill>
                <a:latin typeface="Helvetica Neue"/>
                <a:ea typeface="Helvetica Neue"/>
                <a:cs typeface="Helvetica Neue"/>
              </a:defRPr>
            </a:pPr>
            <a:r>
              <a:rPr sz="750" b="0">
                <a:solidFill>
                  <a:srgbClr val="6B6277"/>
                </a:solidFill>
                <a:latin typeface="Helvetica Neue"/>
                <a:ea typeface="Helvetica Neue"/>
                <a:cs typeface="Helvetica Neue"/>
              </a:rPr>
              <a:t>EDIH.li · Project 101330293</a:t>
            </a:r>
          </a:p>
        </p:txBody>
      </p:sp>
      <p:sp>
        <p:nvSpPr>
          <p:cNvPr id="14" name="">
            <a:extLst xmlns:a="http://schemas.openxmlformats.org/drawingml/2006/main">
              <a:ext uri="{FF2B5EF4-FFF2-40B4-BE49-F238E27FC236}">
                <a16:creationId xmlns:a16="http://schemas.microsoft.com/office/drawing/2014/main" id="{304F60BC-2FA9-4C20-BC70-C86CDD2A764E}"/>
              </a:ext>
            </a:extLst>
          </p:cNvPr>
          <p:cNvSpPr>
            <a:spLocks xmlns:a="http://schemas.openxmlformats.org/drawingml/2006/main" noGrp="1"/>
          </p:cNvSpPr>
          <p:nvPr/>
        </p:nvSpPr>
        <p:spPr>
          <a:xfrm xmlns:a="http://schemas.openxmlformats.org/drawingml/2006/main">
            <a:off x="514350" y="295275"/>
            <a:ext cx="1000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70"/>
          </a:bodyPr>
          <a:lstStyle xmlns:a="http://schemas.openxmlformats.org/drawingml/2006/main"/>
          <a:p xmlns:a="http://schemas.openxmlformats.org/drawingml/2006/main">
            <a:pPr algn="l">
              <a:lnSpc>
                <a:spcPct val="105000"/>
              </a:lnSpc>
              <a:buNone/>
              <a:defRPr sz="2325" b="1">
                <a:solidFill>
                  <a:srgbClr val="2F1863"/>
                </a:solidFill>
                <a:latin typeface="Helvetica Neue"/>
                <a:ea typeface="Helvetica Neue"/>
                <a:cs typeface="Helvetica Neue"/>
              </a:defRPr>
            </a:pPr>
            <a:r>
              <a:rPr sz="2325" b="1">
                <a:solidFill>
                  <a:srgbClr val="2F1863"/>
                </a:solidFill>
                <a:latin typeface="Helvetica Neue"/>
                <a:ea typeface="Helvetica Neue"/>
                <a:cs typeface="Helvetica Neue"/>
              </a:rPr>
              <a:t>EDIH</a:t>
            </a:r>
          </a:p>
        </p:txBody>
      </p:sp>
      <p:sp>
        <p:nvSpPr>
          <p:cNvPr id="15" name="">
            <a:extLst xmlns:a="http://schemas.openxmlformats.org/drawingml/2006/main">
              <a:ext uri="{FF2B5EF4-FFF2-40B4-BE49-F238E27FC236}">
                <a16:creationId xmlns:a16="http://schemas.microsoft.com/office/drawing/2014/main" id="{FE5D8E30-4992-4008-9E0A-441208CCDAE3}"/>
              </a:ext>
            </a:extLst>
          </p:cNvPr>
          <p:cNvSpPr>
            <a:spLocks xmlns:a="http://schemas.openxmlformats.org/drawingml/2006/main" noGrp="1"/>
          </p:cNvSpPr>
          <p:nvPr/>
        </p:nvSpPr>
        <p:spPr>
          <a:xfrm xmlns:a="http://schemas.openxmlformats.org/drawingml/2006/main">
            <a:off x="1438275" y="295275"/>
            <a:ext cx="457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8070"/>
          </a:bodyPr>
          <a:lstStyle xmlns:a="http://schemas.openxmlformats.org/drawingml/2006/main"/>
          <a:p xmlns:a="http://schemas.openxmlformats.org/drawingml/2006/main">
            <a:pPr algn="l">
              <a:lnSpc>
                <a:spcPct val="105000"/>
              </a:lnSpc>
              <a:buNone/>
              <a:defRPr sz="2325" b="1">
                <a:solidFill>
                  <a:srgbClr val="FF7D4E"/>
                </a:solidFill>
                <a:latin typeface="Helvetica Neue"/>
                <a:ea typeface="Helvetica Neue"/>
                <a:cs typeface="Helvetica Neue"/>
              </a:defRPr>
            </a:pPr>
            <a:r>
              <a:rPr sz="2325" b="1">
                <a:solidFill>
                  <a:srgbClr val="FF7D4E"/>
                </a:solidFill>
                <a:latin typeface="Helvetica Neue"/>
                <a:ea typeface="Helvetica Neue"/>
                <a:cs typeface="Helvetica Neue"/>
              </a:rPr>
              <a:t>.li</a:t>
            </a:r>
          </a:p>
        </p:txBody>
      </p:sp>
      <p:sp>
        <p:nvSpPr>
          <p:cNvPr id="16" name="">
            <a:extLst xmlns:a="http://schemas.openxmlformats.org/drawingml/2006/main">
              <a:ext uri="{FF2B5EF4-FFF2-40B4-BE49-F238E27FC236}">
                <a16:creationId xmlns:a16="http://schemas.microsoft.com/office/drawing/2014/main" id="{0FB865EE-8EA9-4ACC-9CC5-E1AF23BEA79D}"/>
              </a:ext>
            </a:extLst>
          </p:cNvPr>
          <p:cNvSpPr>
            <a:spLocks xmlns:a="http://schemas.openxmlformats.org/drawingml/2006/main" noGrp="1"/>
          </p:cNvSpPr>
          <p:nvPr/>
        </p:nvSpPr>
        <p:spPr>
          <a:xfrm xmlns:a="http://schemas.openxmlformats.org/drawingml/2006/main">
            <a:off x="2095500" y="409575"/>
            <a:ext cx="5810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900" b="1">
                <a:solidFill>
                  <a:srgbClr val="6B6277"/>
                </a:solidFill>
                <a:latin typeface="Helvetica Neue"/>
                <a:ea typeface="Helvetica Neue"/>
                <a:cs typeface="Helvetica Neue"/>
              </a:defRPr>
            </a:pPr>
            <a:r>
              <a:rPr sz="900" b="1">
                <a:solidFill>
                  <a:srgbClr val="6B6277"/>
                </a:solidFill>
                <a:latin typeface="Helvetica Neue"/>
                <a:ea typeface="Helvetica Neue"/>
                <a:cs typeface="Helvetica Neue"/>
              </a:rPr>
              <a:t>EUROPEAN DIGITAL INNOVATION HUB LIECHTENSTEIN</a:t>
            </a:r>
          </a:p>
        </p:txBody>
      </p:sp>
    </p:spTree>
    <p:extLst>
      <p:ext uri="{BB962C8B-B14F-4D97-AF65-F5344CB8AC3E}">
        <p14:creationId xmlns:p14="http://schemas.microsoft.com/office/powerpoint/2010/main" val="17617486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2026-09-27T12:00:45.0800000Z</dcterms:created>
  <dcterms:modified xsi:type="dcterms:W3CDTF">2026-09-27T12:00:45.0800000Z</dcterms:modified>
</coreProperties>
</file>