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3a26cfe0a344bee" /><Relationship Type="http://schemas.openxmlformats.org/officeDocument/2006/relationships/extended-properties" Target="/docProps/app.xml" Id="R0005e044e50d43bb" /><Relationship Type="http://schemas.openxmlformats.org/officeDocument/2006/relationships/officeDocument" Target="/ppt/presentation.xml" Id="R4c43210c606e416c" /></Relationships>
</file>

<file path=ppt/presentation.xml><?xml version="1.0" encoding="utf-8"?>
<p:presentation xmlns:p="http://schemas.openxmlformats.org/presentationml/2006/main">
  <p:sldMasterIdLst>
    <p:sldMasterId xmlns:r="http://schemas.openxmlformats.org/officeDocument/2006/relationships" id="2147483648" r:id="Rd2719bdfd368401f"/>
  </p:sldMasterIdLst>
  <p:notesMasterIdLst>
    <p:notesMasterId xmlns:r="http://schemas.openxmlformats.org/officeDocument/2006/relationships" r:id="R5b4efd108c9141d3"/>
  </p:notesMasterIdLst>
  <p:sldIdLst>
    <p:sldId xmlns:r="http://schemas.openxmlformats.org/officeDocument/2006/relationships" id="256" r:id="Rdd6e0dcbbd834342"/>
    <p:sldId xmlns:r="http://schemas.openxmlformats.org/officeDocument/2006/relationships" id="257" r:id="R6805e3f64d84454f"/>
    <p:sldId xmlns:r="http://schemas.openxmlformats.org/officeDocument/2006/relationships" id="258" r:id="R28cc63e2692d4db8"/>
    <p:sldId xmlns:r="http://schemas.openxmlformats.org/officeDocument/2006/relationships" id="259" r:id="R0cfab30ed19e4b00"/>
    <p:sldId xmlns:r="http://schemas.openxmlformats.org/officeDocument/2006/relationships" id="260" r:id="R7777670d08d645ac"/>
    <p:sldId xmlns:r="http://schemas.openxmlformats.org/officeDocument/2006/relationships" id="261" r:id="R51c89ce664874334"/>
    <p:sldId xmlns:r="http://schemas.openxmlformats.org/officeDocument/2006/relationships" id="262" r:id="Rbe1822b4f7e34e5e"/>
    <p:sldId xmlns:r="http://schemas.openxmlformats.org/officeDocument/2006/relationships" id="263" r:id="Rb42561bd4b83487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aa90da1ec7a42f1" /><Relationship Type="http://schemas.openxmlformats.org/officeDocument/2006/relationships/slideMaster" Target="/ppt/slideMasters/slideMaster1.xml" Id="Rd2719bdfd368401f" /><Relationship Type="http://schemas.openxmlformats.org/officeDocument/2006/relationships/notesMaster" Target="/ppt/notesMasters/notesMaster1.xml" Id="R5b4efd108c9141d3" /><Relationship Type="http://schemas.openxmlformats.org/officeDocument/2006/relationships/presProps" Target="/ppt/presProps.xml" Id="R7021482d746542a0" /><Relationship Type="http://schemas.openxmlformats.org/officeDocument/2006/relationships/tableStyles" Target="/ppt/tableStyles.xml" Id="Re9473b114c774109" /><Relationship Type="http://schemas.openxmlformats.org/officeDocument/2006/relationships/slide" Target="/ppt/slides/slide1.xml" Id="Rdd6e0dcbbd834342" /><Relationship Type="http://schemas.openxmlformats.org/officeDocument/2006/relationships/slide" Target="/ppt/slides/slide2.xml" Id="R6805e3f64d84454f" /><Relationship Type="http://schemas.openxmlformats.org/officeDocument/2006/relationships/slide" Target="/ppt/slides/slide3.xml" Id="R28cc63e2692d4db8" /><Relationship Type="http://schemas.openxmlformats.org/officeDocument/2006/relationships/slide" Target="/ppt/slides/slide4.xml" Id="R0cfab30ed19e4b00" /><Relationship Type="http://schemas.openxmlformats.org/officeDocument/2006/relationships/slide" Target="/ppt/slides/slide5.xml" Id="R7777670d08d645ac" /><Relationship Type="http://schemas.openxmlformats.org/officeDocument/2006/relationships/slide" Target="/ppt/slides/slide6.xml" Id="R51c89ce664874334" /><Relationship Type="http://schemas.openxmlformats.org/officeDocument/2006/relationships/slide" Target="/ppt/slides/slide7.xml" Id="Rbe1822b4f7e34e5e" /><Relationship Type="http://schemas.openxmlformats.org/officeDocument/2006/relationships/slide" Target="/ppt/slides/slide8.xml" Id="Rb42561bd4b83487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b7bad8052774e3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70cebabdd1541f2" /><Relationship Type="http://schemas.openxmlformats.org/officeDocument/2006/relationships/notesMaster" Target="/ppt/notesMasters/notesMaster1.xml" Id="Re395a316bfb2417c" /></Relationships>
</file>

<file path=ppt/notesSlides/_rels/notesSlide2.xml.rels>&#65279;<?xml version="1.0" encoding="utf-8"?><Relationships xmlns="http://schemas.openxmlformats.org/package/2006/relationships"><Relationship Type="http://schemas.openxmlformats.org/officeDocument/2006/relationships/slide" Target="/ppt/slides/slide2.xml" Id="Rf106cb412c124712" /><Relationship Type="http://schemas.openxmlformats.org/officeDocument/2006/relationships/notesMaster" Target="/ppt/notesMasters/notesMaster1.xml" Id="R32d43cb193514b82" /></Relationships>
</file>

<file path=ppt/notesSlides/_rels/notesSlide3.xml.rels>&#65279;<?xml version="1.0" encoding="utf-8"?><Relationships xmlns="http://schemas.openxmlformats.org/package/2006/relationships"><Relationship Type="http://schemas.openxmlformats.org/officeDocument/2006/relationships/slide" Target="/ppt/slides/slide3.xml" Id="R1fa8aa6068e94edc" /><Relationship Type="http://schemas.openxmlformats.org/officeDocument/2006/relationships/notesMaster" Target="/ppt/notesMasters/notesMaster1.xml" Id="Rccbd669c51f44aa4" /></Relationships>
</file>

<file path=ppt/notesSlides/_rels/notesSlide4.xml.rels>&#65279;<?xml version="1.0" encoding="utf-8"?><Relationships xmlns="http://schemas.openxmlformats.org/package/2006/relationships"><Relationship Type="http://schemas.openxmlformats.org/officeDocument/2006/relationships/slide" Target="/ppt/slides/slide4.xml" Id="Re608c7a068874ce2" /><Relationship Type="http://schemas.openxmlformats.org/officeDocument/2006/relationships/notesMaster" Target="/ppt/notesMasters/notesMaster1.xml" Id="R3113a886021a40ad" /></Relationships>
</file>

<file path=ppt/notesSlides/_rels/notesSlide5.xml.rels>&#65279;<?xml version="1.0" encoding="utf-8"?><Relationships xmlns="http://schemas.openxmlformats.org/package/2006/relationships"><Relationship Type="http://schemas.openxmlformats.org/officeDocument/2006/relationships/slide" Target="/ppt/slides/slide5.xml" Id="R8d482ab481c64748" /><Relationship Type="http://schemas.openxmlformats.org/officeDocument/2006/relationships/notesMaster" Target="/ppt/notesMasters/notesMaster1.xml" Id="R155fccdd5cd54b80" /></Relationships>
</file>

<file path=ppt/notesSlides/_rels/notesSlide6.xml.rels>&#65279;<?xml version="1.0" encoding="utf-8"?><Relationships xmlns="http://schemas.openxmlformats.org/package/2006/relationships"><Relationship Type="http://schemas.openxmlformats.org/officeDocument/2006/relationships/slide" Target="/ppt/slides/slide6.xml" Id="R49857ded5c0c4c12" /><Relationship Type="http://schemas.openxmlformats.org/officeDocument/2006/relationships/notesMaster" Target="/ppt/notesMasters/notesMaster1.xml" Id="R62ab9054462d4d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f2725a1526d34b32" /><Relationship Type="http://schemas.openxmlformats.org/officeDocument/2006/relationships/notesMaster" Target="/ppt/notesMasters/notesMaster1.xml" Id="R3f2d3916923c44a7" /></Relationships>
</file>

<file path=ppt/notesSlides/_rels/notesSlide8.xml.rels>&#65279;<?xml version="1.0" encoding="utf-8"?><Relationships xmlns="http://schemas.openxmlformats.org/package/2006/relationships"><Relationship Type="http://schemas.openxmlformats.org/officeDocument/2006/relationships/slide" Target="/ppt/slides/slide8.xml" Id="R76f5e6b255c544f3" /><Relationship Type="http://schemas.openxmlformats.org/officeDocument/2006/relationships/notesMaster" Target="/ppt/notesMasters/notesMaster1.xml" Id="R529b4d6873f2441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EDIH.li public website and approved EDIH.li comic illustration. Web version is the primary format.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positioning derived from the EDIH.li landing page and customer presentation storyboard.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EDIH support fields: test before invest, skills and training, funding, and access to expertise/network.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Cases: CANCOM Assistant, Kira, Annagh, Culture Cockpit, AI project funding, LMU idea-to-prototype, RheinTalent. Details and limits are available in the interactive web version and on edih.li.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first trial is defined by a specific task, approved information, a responsible reviewer and a clear decision point.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Consortium partners: MMIND.ai, CANCOM, sl.one, Meet Your Purpose, Goth &amp; Partner, and TaaS / Otto C. Frommelt. Comic supplied by the user on 27 September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these questions interactively. The web presentation offers editable local notes and a text download; nothing is stored or sent automatically.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Booking: https://calendar.google.com/calendar/appointments/schedules/AcZssZ1A-o7cQdG1TIc_U7wPZa8JcE8s7tJpRrwwCjG37z0NmqD_wVJoLFXP6Usg5btxS3HBfV7z3Fjq?gv=true</a:t>
            </a:r>
          </a:p>
          <a:p xmlns:a="http://schemas.openxmlformats.org/drawingml/2006/main">
            <a:r>
              <a:t>Co-funded by the European Union. Views and opinions expressed are however those of the author(s) only and do not necessarily reflect those of the European Union or the European Commission. Neither the European Union nor the granting authority can be held responsible for them.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40c4613f77d400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16af2af892c41c7" /><Relationship Type="http://schemas.openxmlformats.org/officeDocument/2006/relationships/slideLayout" Target="/ppt/slideLayouts/slideLayout1.xml" Id="R9db7fc6625ea4ea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db7fc6625ea4ea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f427400db35474e" /><Relationship Type="http://schemas.openxmlformats.org/officeDocument/2006/relationships/image" Target="/ppt/media/image.png" Id="Raf67853a98114631" /><Relationship Type="http://schemas.openxmlformats.org/officeDocument/2006/relationships/image" Target="/ppt/media/image2.png" Id="Rca95b7e31e8c441b" /><Relationship Type="http://schemas.openxmlformats.org/officeDocument/2006/relationships/notesSlide" Target="/ppt/notesSlides/notesSlide1.xml" Id="R835e8d8432d849d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a1f5ae8a39349fc" /><Relationship Type="http://schemas.openxmlformats.org/officeDocument/2006/relationships/image" Target="/ppt/media/image3.png" Id="Rcd7eec100f624bac" /><Relationship Type="http://schemas.openxmlformats.org/officeDocument/2006/relationships/notesSlide" Target="/ppt/notesSlides/notesSlide2.xml" Id="R5dc6915b249a4f9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ed93347c6e954127" /><Relationship Type="http://schemas.openxmlformats.org/officeDocument/2006/relationships/image" Target="/ppt/media/image4.png" Id="R3f912be4871d4da0" /><Relationship Type="http://schemas.openxmlformats.org/officeDocument/2006/relationships/notesSlide" Target="/ppt/notesSlides/notesSlide3.xml" Id="R4122af329343419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be4e36d75f404e51" /><Relationship Type="http://schemas.openxmlformats.org/officeDocument/2006/relationships/image" Target="/ppt/media/image5.png" Id="Rcfa7765f5a974401" /><Relationship Type="http://schemas.openxmlformats.org/officeDocument/2006/relationships/notesSlide" Target="/ppt/notesSlides/notesSlide4.xml" Id="Rf00de9b723774de6"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8966f9d5287941c2" /><Relationship Type="http://schemas.openxmlformats.org/officeDocument/2006/relationships/image" Target="/ppt/media/image6.png" Id="R7662755db7bf4b47" /><Relationship Type="http://schemas.openxmlformats.org/officeDocument/2006/relationships/image" Target="/ppt/media/image7.png" Id="R02a023f9f74748fa" /><Relationship Type="http://schemas.openxmlformats.org/officeDocument/2006/relationships/notesSlide" Target="/ppt/notesSlides/notesSlide5.xml" Id="R5d50a28f86494ac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c82ac8735e34653" /><Relationship Type="http://schemas.openxmlformats.org/officeDocument/2006/relationships/image" Target="/ppt/media/image8.png" Id="R0b53582b10b84753" /><Relationship Type="http://schemas.openxmlformats.org/officeDocument/2006/relationships/image" Target="/ppt/media/image9.png" Id="R7e0afd71011343d4" /><Relationship Type="http://schemas.openxmlformats.org/officeDocument/2006/relationships/notesSlide" Target="/ppt/notesSlides/notesSlide6.xml" Id="Reba24147e47f46d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068fa83d64784f23" /><Relationship Type="http://schemas.openxmlformats.org/officeDocument/2006/relationships/image" Target="/ppt/media/image10.png" Id="R647be80f98af4386" /><Relationship Type="http://schemas.openxmlformats.org/officeDocument/2006/relationships/image" Target="/ppt/media/image11.png" Id="Rb73197b05bbe4992" /><Relationship Type="http://schemas.openxmlformats.org/officeDocument/2006/relationships/notesSlide" Target="/ppt/notesSlides/notesSlide7.xml" Id="Rd9f7ad9805c74f5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856e017507e4881" /><Relationship Type="http://schemas.openxmlformats.org/officeDocument/2006/relationships/image" Target="/ppt/media/image.jpeg" Id="R28b9628ec5c441ba" /><Relationship Type="http://schemas.openxmlformats.org/officeDocument/2006/relationships/image" Target="/ppt/media/image12.png" Id="Rdf5c48d6a41345d9" /><Relationship Type="http://schemas.openxmlformats.org/officeDocument/2006/relationships/notesSlide" Target="/ppt/notesSlides/notesSlide8.xml" Id="R33184e79297c48a6" /></Relationships>
</file>

<file path=ppt/slides/slide1.xml><?xml version="1.0" encoding="utf-8"?>
<p:sld xmlns:p="http://schemas.openxmlformats.org/presentationml/2006/main">
  <p:cSld>
    <p:bg>
      <p:bgPr>
        <a:solidFill xmlns:a="http://schemas.openxmlformats.org/drawingml/2006/main">
          <a:srgbClr val="FAF9F6"/>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af67853a98114631"/>
          <a:stretch xmlns:a="http://schemas.openxmlformats.org/drawingml/2006/main"/>
        </p:blipFill>
        <p:spPr>
          <a:xfrm xmlns:a="http://schemas.openxmlformats.org/drawingml/2006/main">
            <a:off x="575535" y="323850"/>
            <a:ext cx="1306380" cy="381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5CBC7CC-98F8-41E0-A863-3567540515F4}"/>
              </a:ext>
            </a:extLst>
          </p:cNvPr>
          <p:cNvSpPr>
            <a:spLocks xmlns:a="http://schemas.openxmlformats.org/drawingml/2006/main" noGrp="1"/>
          </p:cNvSpPr>
          <p:nvPr/>
        </p:nvSpPr>
        <p:spPr>
          <a:xfrm xmlns:a="http://schemas.openxmlformats.org/drawingml/2006/main">
            <a:off x="2095500" y="409575"/>
            <a:ext cx="5810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00" b="1">
                <a:solidFill>
                  <a:srgbClr val="6B6277"/>
                </a:solidFill>
                <a:latin typeface="Helvetica Neue"/>
                <a:ea typeface="Helvetica Neue"/>
                <a:cs typeface="Helvetica Neue"/>
              </a:defRPr>
            </a:pPr>
            <a:r>
              <a:rPr sz="900" b="1">
                <a:solidFill>
                  <a:srgbClr val="6B6277"/>
                </a:solidFill>
                <a:latin typeface="Helvetica Neue"/>
                <a:ea typeface="Helvetica Neue"/>
                <a:cs typeface="Helvetica Neue"/>
              </a:rPr>
              <a:t>EUROPEAN DIGITAL INNOVATION HUB LIECHTENSTEIN</a:t>
            </a:r>
          </a:p>
        </p:txBody>
      </p:sp>
      <p:sp>
        <p:nvSpPr>
          <p:cNvPr id="3" name="">
            <a:extLst xmlns:a="http://schemas.openxmlformats.org/drawingml/2006/main">
              <a:ext uri="{FF2B5EF4-FFF2-40B4-BE49-F238E27FC236}">
                <a16:creationId xmlns:a16="http://schemas.microsoft.com/office/drawing/2014/main" id="{1C7686C7-7686-4B58-B106-22455F0B4C21}"/>
              </a:ext>
            </a:extLst>
          </p:cNvPr>
          <p:cNvSpPr>
            <a:spLocks xmlns:a="http://schemas.openxmlformats.org/drawingml/2006/main" noGrp="1"/>
          </p:cNvSpPr>
          <p:nvPr/>
        </p:nvSpPr>
        <p:spPr>
          <a:xfrm xmlns:a="http://schemas.openxmlformats.org/drawingml/2006/main">
            <a:off x="514350" y="1200150"/>
            <a:ext cx="266700" cy="38100"/>
          </a:xfrm>
          <a:prstGeom xmlns:a="http://schemas.openxmlformats.org/drawingml/2006/main" prst="roundRect">
            <a:avLst>
              <a:gd name="adj" fmla="val 50000"/>
            </a:avLst>
          </a:prstGeom>
          <a:solidFill xmlns:a="http://schemas.openxmlformats.org/drawingml/2006/main">
            <a:srgbClr val="FF7D4E"/>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4219BBD-B784-4E80-B280-E6E21A871654}"/>
              </a:ext>
            </a:extLst>
          </p:cNvPr>
          <p:cNvSpPr>
            <a:spLocks xmlns:a="http://schemas.openxmlformats.org/drawingml/2006/main" noGrp="1"/>
          </p:cNvSpPr>
          <p:nvPr/>
        </p:nvSpPr>
        <p:spPr>
          <a:xfrm xmlns:a="http://schemas.openxmlformats.org/drawingml/2006/main">
            <a:off x="895350" y="1143000"/>
            <a:ext cx="800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EUROPEAN DIGITAL INNOVATION HUB LIECHTENSTEIN</a:t>
            </a:r>
          </a:p>
        </p:txBody>
      </p:sp>
      <p:sp>
        <p:nvSpPr>
          <p:cNvPr id="5" name="">
            <a:extLst xmlns:a="http://schemas.openxmlformats.org/drawingml/2006/main">
              <a:ext uri="{FF2B5EF4-FFF2-40B4-BE49-F238E27FC236}">
                <a16:creationId xmlns:a16="http://schemas.microsoft.com/office/drawing/2014/main" id="{26D6A1CB-220E-401E-B0EE-FBA77ADDC086}"/>
              </a:ext>
            </a:extLst>
          </p:cNvPr>
          <p:cNvSpPr>
            <a:spLocks xmlns:a="http://schemas.openxmlformats.org/drawingml/2006/main" noGrp="1"/>
          </p:cNvSpPr>
          <p:nvPr/>
        </p:nvSpPr>
        <p:spPr>
          <a:xfrm xmlns:a="http://schemas.openxmlformats.org/drawingml/2006/main">
            <a:off x="514350" y="1571625"/>
            <a:ext cx="55245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682"/>
          </a:bodyPr>
          <a:lstStyle xmlns:a="http://schemas.openxmlformats.org/drawingml/2006/main"/>
          <a:p xmlns:a="http://schemas.openxmlformats.org/drawingml/2006/main">
            <a:pPr algn="l">
              <a:lnSpc>
                <a:spcPct val="95000"/>
              </a:lnSpc>
              <a:buNone/>
              <a:defRPr sz="4050" b="1">
                <a:solidFill>
                  <a:srgbClr val="2F1863"/>
                </a:solidFill>
                <a:latin typeface="Helvetica Neue"/>
                <a:ea typeface="Helvetica Neue"/>
                <a:cs typeface="Helvetica Neue"/>
              </a:defRPr>
            </a:pPr>
            <a:r>
              <a:rPr sz="4050" b="1">
                <a:solidFill>
                  <a:srgbClr val="2F1863"/>
                </a:solidFill>
                <a:latin typeface="Helvetica Neue"/>
                <a:ea typeface="Helvetica Neue"/>
                <a:cs typeface="Helvetica Neue"/>
              </a:rPr>
              <a:t>AI that helps your SME</a:t>
            </a:r>
          </a:p>
          <a:p xmlns:a="http://schemas.openxmlformats.org/drawingml/2006/main">
            <a:pPr algn="l">
              <a:lnSpc>
                <a:spcPct val="95000"/>
              </a:lnSpc>
              <a:buNone/>
              <a:defRPr sz="4050" b="1">
                <a:solidFill>
                  <a:srgbClr val="2F1863"/>
                </a:solidFill>
                <a:latin typeface="Helvetica Neue"/>
                <a:ea typeface="Helvetica Neue"/>
                <a:cs typeface="Helvetica Neue"/>
              </a:defRPr>
            </a:pPr>
            <a:r>
              <a:rPr sz="4050" b="1">
                <a:solidFill>
                  <a:srgbClr val="2F1863"/>
                </a:solidFill>
                <a:latin typeface="Helvetica Neue"/>
                <a:ea typeface="Helvetica Neue"/>
                <a:cs typeface="Helvetica Neue"/>
              </a:rPr>
              <a:t>move forward.</a:t>
            </a:r>
          </a:p>
        </p:txBody>
      </p:sp>
      <p:sp>
        <p:nvSpPr>
          <p:cNvPr id="6" name="">
            <a:extLst xmlns:a="http://schemas.openxmlformats.org/drawingml/2006/main">
              <a:ext uri="{FF2B5EF4-FFF2-40B4-BE49-F238E27FC236}">
                <a16:creationId xmlns:a16="http://schemas.microsoft.com/office/drawing/2014/main" id="{33391824-A8AD-4786-8F78-F1B7D21288B5}"/>
              </a:ext>
            </a:extLst>
          </p:cNvPr>
          <p:cNvSpPr>
            <a:spLocks xmlns:a="http://schemas.openxmlformats.org/drawingml/2006/main" noGrp="1"/>
          </p:cNvSpPr>
          <p:nvPr/>
        </p:nvSpPr>
        <p:spPr>
          <a:xfrm xmlns:a="http://schemas.openxmlformats.org/drawingml/2006/main">
            <a:off x="514350" y="3657600"/>
            <a:ext cx="5143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650" b="0">
                <a:solidFill>
                  <a:srgbClr val="6B6277"/>
                </a:solidFill>
                <a:latin typeface="Helvetica Neue"/>
                <a:ea typeface="Helvetica Neue"/>
                <a:cs typeface="Helvetica Neue"/>
              </a:defRPr>
            </a:pPr>
            <a:r>
              <a:rPr sz="1650" b="0">
                <a:solidFill>
                  <a:srgbClr val="6B6277"/>
                </a:solidFill>
                <a:latin typeface="Helvetica Neue"/>
                <a:ea typeface="Helvetica Neue"/>
                <a:cs typeface="Helvetica Neue"/>
              </a:rPr>
              <a:t>Use knowledge. Simplify work. Develop new services.</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a95b7e31e8c441b"/>
          <a:srcRect xmlns:a="http://schemas.openxmlformats.org/drawingml/2006/main" l="17627" t="0" r="17627" b="0"/>
          <a:stretch xmlns:a="http://schemas.openxmlformats.org/drawingml/2006/main">
            <a:fillRect l="0" t="0" r="0" b="0"/>
          </a:stretch>
        </p:blipFill>
        <p:spPr>
          <a:xfrm xmlns:a="http://schemas.openxmlformats.org/drawingml/2006/main">
            <a:off x="6572250" y="1028700"/>
            <a:ext cx="4953000" cy="4305300"/>
          </a:xfrm>
          <a:prstGeom xmlns:a="http://schemas.openxmlformats.org/drawingml/2006/main" prst="roundRect">
            <a:avLst>
              <a:gd name="adj" fmla="val 2655"/>
            </a:avLst>
          </a:prstGeom>
        </p:spPr>
      </p:pic>
      <p:sp>
        <p:nvSpPr>
          <p:cNvPr id="8" name="">
            <a:extLst xmlns:a="http://schemas.openxmlformats.org/drawingml/2006/main">
              <a:ext uri="{FF2B5EF4-FFF2-40B4-BE49-F238E27FC236}">
                <a16:creationId xmlns:a16="http://schemas.microsoft.com/office/drawing/2014/main" id="{0454AC0C-5F8A-4F25-97E0-21D094C6A636}"/>
              </a:ext>
            </a:extLst>
          </p:cNvPr>
          <p:cNvSpPr>
            <a:spLocks xmlns:a="http://schemas.openxmlformats.org/drawingml/2006/main" noGrp="1"/>
          </p:cNvSpPr>
          <p:nvPr/>
        </p:nvSpPr>
        <p:spPr>
          <a:xfrm xmlns:a="http://schemas.openxmlformats.org/drawingml/2006/main">
            <a:off x="514350" y="4972050"/>
            <a:ext cx="5048250" cy="647700"/>
          </a:xfrm>
          <a:prstGeom xmlns:a="http://schemas.openxmlformats.org/drawingml/2006/main" prst="roundRect">
            <a:avLst>
              <a:gd name="adj" fmla="val 11765"/>
            </a:avLst>
          </a:prstGeom>
          <a:solidFill xmlns:a="http://schemas.openxmlformats.org/drawingml/2006/main">
            <a:srgbClr val="2F1863"/>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3ABD9848-8144-4D5F-98FA-B1A020774F41}"/>
              </a:ext>
            </a:extLst>
          </p:cNvPr>
          <p:cNvSpPr>
            <a:spLocks xmlns:a="http://schemas.openxmlformats.org/drawingml/2006/main" noGrp="1"/>
          </p:cNvSpPr>
          <p:nvPr/>
        </p:nvSpPr>
        <p:spPr>
          <a:xfrm xmlns:a="http://schemas.openxmlformats.org/drawingml/2006/main">
            <a:off x="742950" y="5153025"/>
            <a:ext cx="4591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125" b="1">
                <a:solidFill>
                  <a:srgbClr val="FFFFFF"/>
                </a:solidFill>
                <a:latin typeface="Helvetica Neue"/>
                <a:ea typeface="Helvetica Neue"/>
                <a:cs typeface="Helvetica Neue"/>
              </a:defRPr>
            </a:pPr>
            <a:r>
              <a:rPr sz="1125" b="1">
                <a:solidFill>
                  <a:srgbClr val="FFFFFF"/>
                </a:solidFill>
                <a:latin typeface="Helvetica Neue"/>
                <a:ea typeface="Helvetica Neue"/>
                <a:cs typeface="Helvetica Neue"/>
              </a:rPr>
              <a:t>Interactive version: workshops.mmind.ai/presentations/edih-en</a:t>
            </a:r>
          </a:p>
        </p:txBody>
      </p:sp>
      <p:sp>
        <p:nvSpPr>
          <p:cNvPr id="10" name="">
            <a:extLst xmlns:a="http://schemas.openxmlformats.org/drawingml/2006/main">
              <a:ext uri="{FF2B5EF4-FFF2-40B4-BE49-F238E27FC236}">
                <a16:creationId xmlns:a16="http://schemas.microsoft.com/office/drawing/2014/main" id="{D05B98C7-3710-406E-AB7D-67EE6F11CBB9}"/>
              </a:ext>
            </a:extLst>
          </p:cNvPr>
          <p:cNvSpPr>
            <a:spLocks xmlns:a="http://schemas.openxmlformats.org/drawingml/2006/main" noGrp="1"/>
          </p:cNvSpPr>
          <p:nvPr/>
        </p:nvSpPr>
        <p:spPr>
          <a:xfrm xmlns:a="http://schemas.openxmlformats.org/drawingml/2006/main">
            <a:off x="10763250" y="6381750"/>
            <a:ext cx="9048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466"/>
          </a:bodyPr>
          <a:lstStyle xmlns:a="http://schemas.openxmlformats.org/drawingml/2006/main"/>
          <a:p xmlns:a="http://schemas.openxmlformats.org/drawingml/2006/main">
            <a:pPr algn="r">
              <a:lnSpc>
                <a:spcPct val="105000"/>
              </a:lnSpc>
              <a:buNone/>
              <a:defRPr sz="825" b="0">
                <a:solidFill>
                  <a:srgbClr val="6B6277"/>
                </a:solidFill>
                <a:latin typeface="Helvetica Neue"/>
                <a:ea typeface="Helvetica Neue"/>
                <a:cs typeface="Helvetica Neue"/>
              </a:defRPr>
            </a:pPr>
            <a:r>
              <a:rPr sz="825" b="0">
                <a:solidFill>
                  <a:srgbClr val="6B6277"/>
                </a:solidFill>
                <a:latin typeface="Helvetica Neue"/>
                <a:ea typeface="Helvetica Neue"/>
                <a:cs typeface="Helvetica Neue"/>
              </a:rPr>
              <a:t>01 / 08</a:t>
            </a:r>
          </a:p>
        </p:txBody>
      </p:sp>
      <p:sp>
        <p:nvSpPr>
          <p:cNvPr id="11" name="">
            <a:extLst xmlns:a="http://schemas.openxmlformats.org/drawingml/2006/main">
              <a:ext uri="{FF2B5EF4-FFF2-40B4-BE49-F238E27FC236}">
                <a16:creationId xmlns:a16="http://schemas.microsoft.com/office/drawing/2014/main" id="{9E9154FA-DA32-468C-A965-DE9BD89ADE3D}"/>
              </a:ext>
            </a:extLst>
          </p:cNvPr>
          <p:cNvSpPr>
            <a:spLocks xmlns:a="http://schemas.openxmlformats.org/drawingml/2006/main" noGrp="1"/>
          </p:cNvSpPr>
          <p:nvPr/>
        </p:nvSpPr>
        <p:spPr>
          <a:xfrm xmlns:a="http://schemas.openxmlformats.org/drawingml/2006/main">
            <a:off x="514350" y="6381750"/>
            <a:ext cx="295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413"/>
          </a:bodyPr>
          <a:lstStyle xmlns:a="http://schemas.openxmlformats.org/drawingml/2006/main"/>
          <a:p xmlns:a="http://schemas.openxmlformats.org/drawingml/2006/main">
            <a:pPr algn="l">
              <a:lnSpc>
                <a:spcPct val="105000"/>
              </a:lnSpc>
              <a:buNone/>
              <a:defRPr sz="750" b="0">
                <a:solidFill>
                  <a:srgbClr val="6B6277"/>
                </a:solidFill>
                <a:latin typeface="Helvetica Neue"/>
                <a:ea typeface="Helvetica Neue"/>
                <a:cs typeface="Helvetica Neue"/>
              </a:defRPr>
            </a:pPr>
            <a:r>
              <a:rPr sz="750" b="0">
                <a:solidFill>
                  <a:srgbClr val="6B6277"/>
                </a:solidFill>
                <a:latin typeface="Helvetica Neue"/>
                <a:ea typeface="Helvetica Neue"/>
                <a:cs typeface="Helvetica Neue"/>
              </a:rPr>
              <a:t>EDIH.li · Project 101330293</a:t>
            </a:r>
          </a:p>
        </p:txBody>
      </p:sp>
    </p:spTree>
    <p:extLst>
      <p:ext uri="{BB962C8B-B14F-4D97-AF65-F5344CB8AC3E}">
        <p14:creationId xmlns:p14="http://schemas.microsoft.com/office/powerpoint/2010/main" val="1714195668"/>
      </p:ext>
    </p:extLst>
  </p:cSld>
</p:sld>
</file>

<file path=ppt/slides/slide2.xml><?xml version="1.0" encoding="utf-8"?>
<p:sld xmlns:p="http://schemas.openxmlformats.org/presentationml/2006/main">
  <p:cSld>
    <p:bg>
      <p:bgPr>
        <a:solidFill xmlns:a="http://schemas.openxmlformats.org/drawingml/2006/main">
          <a:srgbClr val="2F1863"/>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cd7eec100f624bac"/>
          <a:stretch xmlns:a="http://schemas.openxmlformats.org/drawingml/2006/main"/>
        </p:blipFill>
        <p:spPr>
          <a:xfrm xmlns:a="http://schemas.openxmlformats.org/drawingml/2006/main">
            <a:off x="575535" y="323850"/>
            <a:ext cx="1306380" cy="381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8CECC13-B969-4B11-9A2A-B5C3D5D6E2AB}"/>
              </a:ext>
            </a:extLst>
          </p:cNvPr>
          <p:cNvSpPr>
            <a:spLocks xmlns:a="http://schemas.openxmlformats.org/drawingml/2006/main" noGrp="1"/>
          </p:cNvSpPr>
          <p:nvPr/>
        </p:nvSpPr>
        <p:spPr>
          <a:xfrm xmlns:a="http://schemas.openxmlformats.org/drawingml/2006/main">
            <a:off x="2095500" y="409575"/>
            <a:ext cx="5810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00" b="1">
                <a:solidFill>
                  <a:srgbClr val="E0D5E8"/>
                </a:solidFill>
                <a:latin typeface="Helvetica Neue"/>
                <a:ea typeface="Helvetica Neue"/>
                <a:cs typeface="Helvetica Neue"/>
              </a:defRPr>
            </a:pPr>
            <a:r>
              <a:rPr sz="900" b="1">
                <a:solidFill>
                  <a:srgbClr val="E0D5E8"/>
                </a:solidFill>
                <a:latin typeface="Helvetica Neue"/>
                <a:ea typeface="Helvetica Neue"/>
                <a:cs typeface="Helvetica Neue"/>
              </a:rPr>
              <a:t>EUROPEAN DIGITAL INNOVATION HUB LIECHTENSTEIN</a:t>
            </a:r>
          </a:p>
        </p:txBody>
      </p:sp>
      <p:sp>
        <p:nvSpPr>
          <p:cNvPr id="3" name="">
            <a:extLst xmlns:a="http://schemas.openxmlformats.org/drawingml/2006/main">
              <a:ext uri="{FF2B5EF4-FFF2-40B4-BE49-F238E27FC236}">
                <a16:creationId xmlns:a16="http://schemas.microsoft.com/office/drawing/2014/main" id="{4A21EA5E-BE8C-4399-8AEA-96E67586064D}"/>
              </a:ext>
            </a:extLst>
          </p:cNvPr>
          <p:cNvSpPr>
            <a:spLocks xmlns:a="http://schemas.openxmlformats.org/drawingml/2006/main" noGrp="1"/>
          </p:cNvSpPr>
          <p:nvPr/>
        </p:nvSpPr>
        <p:spPr>
          <a:xfrm xmlns:a="http://schemas.openxmlformats.org/drawingml/2006/main">
            <a:off x="514350" y="1143000"/>
            <a:ext cx="266700" cy="38100"/>
          </a:xfrm>
          <a:prstGeom xmlns:a="http://schemas.openxmlformats.org/drawingml/2006/main" prst="roundRect">
            <a:avLst>
              <a:gd name="adj" fmla="val 50000"/>
            </a:avLst>
          </a:prstGeom>
          <a:solidFill xmlns:a="http://schemas.openxmlformats.org/drawingml/2006/main">
            <a:srgbClr val="FF7D4E"/>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78A8733-DFB4-456F-BE20-8D71F8B96D18}"/>
              </a:ext>
            </a:extLst>
          </p:cNvPr>
          <p:cNvSpPr>
            <a:spLocks xmlns:a="http://schemas.openxmlformats.org/drawingml/2006/main" noGrp="1"/>
          </p:cNvSpPr>
          <p:nvPr/>
        </p:nvSpPr>
        <p:spPr>
          <a:xfrm xmlns:a="http://schemas.openxmlformats.org/drawingml/2006/main">
            <a:off x="895350" y="1085850"/>
            <a:ext cx="800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BBA2"/>
                </a:solidFill>
                <a:latin typeface="Helvetica Neue"/>
                <a:ea typeface="Helvetica Neue"/>
                <a:cs typeface="Helvetica Neue"/>
              </a:defRPr>
            </a:pPr>
            <a:r>
              <a:rPr sz="900" b="1">
                <a:solidFill>
                  <a:srgbClr val="FFBBA2"/>
                </a:solidFill>
                <a:latin typeface="Helvetica Neue"/>
                <a:ea typeface="Helvetica Neue"/>
                <a:cs typeface="Helvetica Neue"/>
              </a:rPr>
              <a:t>OUR PURPOSE</a:t>
            </a:r>
          </a:p>
        </p:txBody>
      </p:sp>
      <p:sp>
        <p:nvSpPr>
          <p:cNvPr id="5" name="">
            <a:extLst xmlns:a="http://schemas.openxmlformats.org/drawingml/2006/main">
              <a:ext uri="{FF2B5EF4-FFF2-40B4-BE49-F238E27FC236}">
                <a16:creationId xmlns:a16="http://schemas.microsoft.com/office/drawing/2014/main" id="{A0B881CF-71A8-4EB7-9CAA-46A310257E2C}"/>
              </a:ext>
            </a:extLst>
          </p:cNvPr>
          <p:cNvSpPr>
            <a:spLocks xmlns:a="http://schemas.openxmlformats.org/drawingml/2006/main" noGrp="1"/>
          </p:cNvSpPr>
          <p:nvPr/>
        </p:nvSpPr>
        <p:spPr>
          <a:xfrm xmlns:a="http://schemas.openxmlformats.org/drawingml/2006/main">
            <a:off x="514350" y="1524000"/>
            <a:ext cx="619125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96000"/>
              </a:lnSpc>
              <a:buNone/>
              <a:defRPr sz="3750" b="1">
                <a:solidFill>
                  <a:srgbClr val="FFFFFF"/>
                </a:solidFill>
                <a:latin typeface="Helvetica Neue"/>
                <a:ea typeface="Helvetica Neue"/>
                <a:cs typeface="Helvetica Neue"/>
              </a:defRPr>
            </a:pPr>
            <a:r>
              <a:rPr sz="3750" b="1">
                <a:solidFill>
                  <a:srgbClr val="FFFFFF"/>
                </a:solidFill>
                <a:latin typeface="Helvetica Neue"/>
                <a:ea typeface="Helvetica Neue"/>
                <a:cs typeface="Helvetica Neue"/>
              </a:rPr>
              <a:t>The benefits of AI.</a:t>
            </a:r>
          </a:p>
          <a:p xmlns:a="http://schemas.openxmlformats.org/drawingml/2006/main">
            <a:pPr algn="l">
              <a:lnSpc>
                <a:spcPct val="96000"/>
              </a:lnSpc>
              <a:buNone/>
              <a:defRPr sz="3750" b="1">
                <a:solidFill>
                  <a:srgbClr val="FFFFFF"/>
                </a:solidFill>
                <a:latin typeface="Helvetica Neue"/>
                <a:ea typeface="Helvetica Neue"/>
                <a:cs typeface="Helvetica Neue"/>
              </a:defRPr>
            </a:pPr>
            <a:r>
              <a:rPr sz="3750" b="1">
                <a:solidFill>
                  <a:srgbClr val="FFFFFF"/>
                </a:solidFill>
                <a:latin typeface="Helvetica Neue"/>
                <a:ea typeface="Helvetica Neue"/>
                <a:cs typeface="Helvetica Neue"/>
              </a:rPr>
              <a:t>For small teams, too.</a:t>
            </a:r>
          </a:p>
        </p:txBody>
      </p:sp>
      <p:sp>
        <p:nvSpPr>
          <p:cNvPr id="6" name="">
            <a:extLst xmlns:a="http://schemas.openxmlformats.org/drawingml/2006/main">
              <a:ext uri="{FF2B5EF4-FFF2-40B4-BE49-F238E27FC236}">
                <a16:creationId xmlns:a16="http://schemas.microsoft.com/office/drawing/2014/main" id="{96367BAE-8BA7-4225-91A6-70C872A2BAD1}"/>
              </a:ext>
            </a:extLst>
          </p:cNvPr>
          <p:cNvSpPr>
            <a:spLocks xmlns:a="http://schemas.openxmlformats.org/drawingml/2006/main" noGrp="1"/>
          </p:cNvSpPr>
          <p:nvPr/>
        </p:nvSpPr>
        <p:spPr>
          <a:xfrm xmlns:a="http://schemas.openxmlformats.org/drawingml/2006/main">
            <a:off x="514350" y="3333750"/>
            <a:ext cx="5334000" cy="1657350"/>
          </a:xfrm>
          <a:prstGeom xmlns:a="http://schemas.openxmlformats.org/drawingml/2006/main" prst="roundRect">
            <a:avLst>
              <a:gd name="adj" fmla="val 4598"/>
            </a:avLst>
          </a:prstGeom>
          <a:solidFill xmlns:a="http://schemas.openxmlformats.org/drawingml/2006/main">
            <a:srgbClr val="4A2D76"/>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7B7D9B51-D456-41E7-AB42-E31B5CA8DDEA}"/>
              </a:ext>
            </a:extLst>
          </p:cNvPr>
          <p:cNvSpPr>
            <a:spLocks xmlns:a="http://schemas.openxmlformats.org/drawingml/2006/main" noGrp="1"/>
          </p:cNvSpPr>
          <p:nvPr/>
        </p:nvSpPr>
        <p:spPr>
          <a:xfrm xmlns:a="http://schemas.openxmlformats.org/drawingml/2006/main">
            <a:off x="742950" y="35433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75" b="1">
                <a:solidFill>
                  <a:srgbClr val="FFBBA2"/>
                </a:solidFill>
                <a:latin typeface="Helvetica Neue"/>
                <a:ea typeface="Helvetica Neue"/>
                <a:cs typeface="Helvetica Neue"/>
              </a:defRPr>
            </a:pPr>
            <a:r>
              <a:rPr sz="975" b="1">
                <a:solidFill>
                  <a:srgbClr val="FFBBA2"/>
                </a:solidFill>
                <a:latin typeface="Helvetica Neue"/>
                <a:ea typeface="Helvetica Neue"/>
                <a:cs typeface="Helvetica Neue"/>
              </a:rPr>
              <a:t>WHY</a:t>
            </a:r>
          </a:p>
        </p:txBody>
      </p:sp>
      <p:sp>
        <p:nvSpPr>
          <p:cNvPr id="8" name="">
            <a:extLst xmlns:a="http://schemas.openxmlformats.org/drawingml/2006/main">
              <a:ext uri="{FF2B5EF4-FFF2-40B4-BE49-F238E27FC236}">
                <a16:creationId xmlns:a16="http://schemas.microsoft.com/office/drawing/2014/main" id="{18FE3DB9-126F-4437-8D8E-9B916661F54A}"/>
              </a:ext>
            </a:extLst>
          </p:cNvPr>
          <p:cNvSpPr>
            <a:spLocks xmlns:a="http://schemas.openxmlformats.org/drawingml/2006/main" noGrp="1"/>
          </p:cNvSpPr>
          <p:nvPr/>
        </p:nvSpPr>
        <p:spPr>
          <a:xfrm xmlns:a="http://schemas.openxmlformats.org/drawingml/2006/main">
            <a:off x="742950" y="3905250"/>
            <a:ext cx="476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2025" b="1">
                <a:solidFill>
                  <a:srgbClr val="FFFFFF"/>
                </a:solidFill>
                <a:latin typeface="Helvetica Neue"/>
                <a:ea typeface="Helvetica Neue"/>
                <a:cs typeface="Helvetica Neue"/>
              </a:defRPr>
            </a:pPr>
            <a:r>
              <a:rPr sz="2025" b="1">
                <a:solidFill>
                  <a:srgbClr val="FFFFFF"/>
                </a:solidFill>
                <a:latin typeface="Helvetica Neue"/>
                <a:ea typeface="Helvetica Neue"/>
                <a:cs typeface="Helvetica Neue"/>
              </a:rPr>
              <a:t>We make the benefits of AI accessible to SMEs.</a:t>
            </a:r>
          </a:p>
        </p:txBody>
      </p:sp>
      <p:sp>
        <p:nvSpPr>
          <p:cNvPr id="9" name="">
            <a:extLst xmlns:a="http://schemas.openxmlformats.org/drawingml/2006/main">
              <a:ext uri="{FF2B5EF4-FFF2-40B4-BE49-F238E27FC236}">
                <a16:creationId xmlns:a16="http://schemas.microsoft.com/office/drawing/2014/main" id="{52430862-EE1F-42A8-8CE9-C6B365802283}"/>
              </a:ext>
            </a:extLst>
          </p:cNvPr>
          <p:cNvSpPr>
            <a:spLocks xmlns:a="http://schemas.openxmlformats.org/drawingml/2006/main" noGrp="1"/>
          </p:cNvSpPr>
          <p:nvPr/>
        </p:nvSpPr>
        <p:spPr>
          <a:xfrm xmlns:a="http://schemas.openxmlformats.org/drawingml/2006/main">
            <a:off x="6248400" y="1543050"/>
            <a:ext cx="5276850" cy="1581150"/>
          </a:xfrm>
          <a:prstGeom xmlns:a="http://schemas.openxmlformats.org/drawingml/2006/main" prst="roundRect">
            <a:avLst>
              <a:gd name="adj" fmla="val 4819"/>
            </a:avLst>
          </a:prstGeom>
          <a:solidFill xmlns:a="http://schemas.openxmlformats.org/drawingml/2006/main">
            <a:srgbClr val="FAF9F6"/>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02FADF42-9890-4A79-A88C-A499273FE96F}"/>
              </a:ext>
            </a:extLst>
          </p:cNvPr>
          <p:cNvSpPr>
            <a:spLocks xmlns:a="http://schemas.openxmlformats.org/drawingml/2006/main" noGrp="1"/>
          </p:cNvSpPr>
          <p:nvPr/>
        </p:nvSpPr>
        <p:spPr>
          <a:xfrm xmlns:a="http://schemas.openxmlformats.org/drawingml/2006/main">
            <a:off x="6515100" y="1752600"/>
            <a:ext cx="857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75" b="1">
                <a:solidFill>
                  <a:srgbClr val="FF7D4E"/>
                </a:solidFill>
                <a:latin typeface="Helvetica Neue"/>
                <a:ea typeface="Helvetica Neue"/>
                <a:cs typeface="Helvetica Neue"/>
              </a:defRPr>
            </a:pPr>
            <a:r>
              <a:rPr sz="975" b="1">
                <a:solidFill>
                  <a:srgbClr val="FF7D4E"/>
                </a:solidFill>
                <a:latin typeface="Helvetica Neue"/>
                <a:ea typeface="Helvetica Neue"/>
                <a:cs typeface="Helvetica Neue"/>
              </a:rPr>
              <a:t>HOW</a:t>
            </a:r>
          </a:p>
        </p:txBody>
      </p:sp>
      <p:sp>
        <p:nvSpPr>
          <p:cNvPr id="11" name="">
            <a:extLst xmlns:a="http://schemas.openxmlformats.org/drawingml/2006/main">
              <a:ext uri="{FF2B5EF4-FFF2-40B4-BE49-F238E27FC236}">
                <a16:creationId xmlns:a16="http://schemas.microsoft.com/office/drawing/2014/main" id="{5AF5626A-1BB3-4740-9332-303CE8B27827}"/>
              </a:ext>
            </a:extLst>
          </p:cNvPr>
          <p:cNvSpPr>
            <a:spLocks xmlns:a="http://schemas.openxmlformats.org/drawingml/2006/main" noGrp="1"/>
          </p:cNvSpPr>
          <p:nvPr/>
        </p:nvSpPr>
        <p:spPr>
          <a:xfrm xmlns:a="http://schemas.openxmlformats.org/drawingml/2006/main">
            <a:off x="6515100" y="2114550"/>
            <a:ext cx="47434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575" b="1">
                <a:solidFill>
                  <a:srgbClr val="2F1863"/>
                </a:solidFill>
                <a:latin typeface="Helvetica Neue"/>
                <a:ea typeface="Helvetica Neue"/>
                <a:cs typeface="Helvetica Neue"/>
              </a:defRPr>
            </a:pPr>
            <a:r>
              <a:rPr sz="1575" b="1">
                <a:solidFill>
                  <a:srgbClr val="2F1863"/>
                </a:solidFill>
                <a:latin typeface="Helvetica Neue"/>
                <a:ea typeface="Helvetica Neue"/>
                <a:cs typeface="Helvetica Neue"/>
              </a:rPr>
              <a:t>Start with your task, connect the right specialists and test together what works.</a:t>
            </a:r>
          </a:p>
        </p:txBody>
      </p:sp>
      <p:sp>
        <p:nvSpPr>
          <p:cNvPr id="12" name="">
            <a:extLst xmlns:a="http://schemas.openxmlformats.org/drawingml/2006/main">
              <a:ext uri="{FF2B5EF4-FFF2-40B4-BE49-F238E27FC236}">
                <a16:creationId xmlns:a16="http://schemas.microsoft.com/office/drawing/2014/main" id="{4AF7F8B5-19A5-40FB-8750-84AFA2A0130D}"/>
              </a:ext>
            </a:extLst>
          </p:cNvPr>
          <p:cNvSpPr>
            <a:spLocks xmlns:a="http://schemas.openxmlformats.org/drawingml/2006/main" noGrp="1"/>
          </p:cNvSpPr>
          <p:nvPr/>
        </p:nvSpPr>
        <p:spPr>
          <a:xfrm xmlns:a="http://schemas.openxmlformats.org/drawingml/2006/main">
            <a:off x="6248400" y="3333750"/>
            <a:ext cx="5276850" cy="1657350"/>
          </a:xfrm>
          <a:prstGeom xmlns:a="http://schemas.openxmlformats.org/drawingml/2006/main" prst="roundRect">
            <a:avLst>
              <a:gd name="adj" fmla="val 4598"/>
            </a:avLst>
          </a:prstGeom>
          <a:solidFill xmlns:a="http://schemas.openxmlformats.org/drawingml/2006/main">
            <a:srgbClr val="FAF9F6"/>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80D50F67-1158-4763-994E-742BB0FF7331}"/>
              </a:ext>
            </a:extLst>
          </p:cNvPr>
          <p:cNvSpPr>
            <a:spLocks xmlns:a="http://schemas.openxmlformats.org/drawingml/2006/main" noGrp="1"/>
          </p:cNvSpPr>
          <p:nvPr/>
        </p:nvSpPr>
        <p:spPr>
          <a:xfrm xmlns:a="http://schemas.openxmlformats.org/drawingml/2006/main">
            <a:off x="6515100" y="3543300"/>
            <a:ext cx="857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75" b="1">
                <a:solidFill>
                  <a:srgbClr val="FF7D4E"/>
                </a:solidFill>
                <a:latin typeface="Helvetica Neue"/>
                <a:ea typeface="Helvetica Neue"/>
                <a:cs typeface="Helvetica Neue"/>
              </a:defRPr>
            </a:pPr>
            <a:r>
              <a:rPr sz="975" b="1">
                <a:solidFill>
                  <a:srgbClr val="FF7D4E"/>
                </a:solidFill>
                <a:latin typeface="Helvetica Neue"/>
                <a:ea typeface="Helvetica Neue"/>
                <a:cs typeface="Helvetica Neue"/>
              </a:rPr>
              <a:t>WHAT</a:t>
            </a:r>
          </a:p>
        </p:txBody>
      </p:sp>
      <p:sp>
        <p:nvSpPr>
          <p:cNvPr id="14" name="">
            <a:extLst xmlns:a="http://schemas.openxmlformats.org/drawingml/2006/main">
              <a:ext uri="{FF2B5EF4-FFF2-40B4-BE49-F238E27FC236}">
                <a16:creationId xmlns:a16="http://schemas.microsoft.com/office/drawing/2014/main" id="{68720C18-42F0-48A3-8002-85960E554A61}"/>
              </a:ext>
            </a:extLst>
          </p:cNvPr>
          <p:cNvSpPr>
            <a:spLocks xmlns:a="http://schemas.openxmlformats.org/drawingml/2006/main" noGrp="1"/>
          </p:cNvSpPr>
          <p:nvPr/>
        </p:nvSpPr>
        <p:spPr>
          <a:xfrm xmlns:a="http://schemas.openxmlformats.org/drawingml/2006/main">
            <a:off x="6515100" y="3905250"/>
            <a:ext cx="47434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575" b="1">
                <a:solidFill>
                  <a:srgbClr val="2F1863"/>
                </a:solidFill>
                <a:latin typeface="Helvetica Neue"/>
                <a:ea typeface="Helvetica Neue"/>
                <a:cs typeface="Helvetica Neue"/>
              </a:defRPr>
            </a:pPr>
            <a:r>
              <a:rPr sz="1575" b="1">
                <a:solidFill>
                  <a:srgbClr val="2F1863"/>
                </a:solidFill>
                <a:latin typeface="Helvetica Neue"/>
                <a:ea typeface="Helvetica Neue"/>
                <a:cs typeface="Helvetica Neue"/>
              </a:rPr>
              <a:t>Guidance, first trials, training, and access to funding expertise and networks.</a:t>
            </a:r>
          </a:p>
        </p:txBody>
      </p:sp>
      <p:sp>
        <p:nvSpPr>
          <p:cNvPr id="15" name="">
            <a:extLst xmlns:a="http://schemas.openxmlformats.org/drawingml/2006/main">
              <a:ext uri="{FF2B5EF4-FFF2-40B4-BE49-F238E27FC236}">
                <a16:creationId xmlns:a16="http://schemas.microsoft.com/office/drawing/2014/main" id="{CDA168D7-2C50-495C-902A-D1EFD0750E9A}"/>
              </a:ext>
            </a:extLst>
          </p:cNvPr>
          <p:cNvSpPr>
            <a:spLocks xmlns:a="http://schemas.openxmlformats.org/drawingml/2006/main" noGrp="1"/>
          </p:cNvSpPr>
          <p:nvPr/>
        </p:nvSpPr>
        <p:spPr>
          <a:xfrm xmlns:a="http://schemas.openxmlformats.org/drawingml/2006/main">
            <a:off x="10763250" y="6381750"/>
            <a:ext cx="9048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466"/>
          </a:bodyPr>
          <a:lstStyle xmlns:a="http://schemas.openxmlformats.org/drawingml/2006/main"/>
          <a:p xmlns:a="http://schemas.openxmlformats.org/drawingml/2006/main">
            <a:pPr algn="r">
              <a:lnSpc>
                <a:spcPct val="105000"/>
              </a:lnSpc>
              <a:buNone/>
              <a:defRPr sz="825" b="0">
                <a:solidFill>
                  <a:srgbClr val="D1C7DE"/>
                </a:solidFill>
                <a:latin typeface="Helvetica Neue"/>
                <a:ea typeface="Helvetica Neue"/>
                <a:cs typeface="Helvetica Neue"/>
              </a:defRPr>
            </a:pPr>
            <a:r>
              <a:rPr sz="825" b="0">
                <a:solidFill>
                  <a:srgbClr val="D1C7DE"/>
                </a:solidFill>
                <a:latin typeface="Helvetica Neue"/>
                <a:ea typeface="Helvetica Neue"/>
                <a:cs typeface="Helvetica Neue"/>
              </a:rPr>
              <a:t>02 / 08</a:t>
            </a:r>
          </a:p>
        </p:txBody>
      </p:sp>
      <p:sp>
        <p:nvSpPr>
          <p:cNvPr id="16" name="">
            <a:extLst xmlns:a="http://schemas.openxmlformats.org/drawingml/2006/main">
              <a:ext uri="{FF2B5EF4-FFF2-40B4-BE49-F238E27FC236}">
                <a16:creationId xmlns:a16="http://schemas.microsoft.com/office/drawing/2014/main" id="{19BFDB08-9D2C-4951-95B9-90A643A2A4BB}"/>
              </a:ext>
            </a:extLst>
          </p:cNvPr>
          <p:cNvSpPr>
            <a:spLocks xmlns:a="http://schemas.openxmlformats.org/drawingml/2006/main" noGrp="1"/>
          </p:cNvSpPr>
          <p:nvPr/>
        </p:nvSpPr>
        <p:spPr>
          <a:xfrm xmlns:a="http://schemas.openxmlformats.org/drawingml/2006/main">
            <a:off x="514350" y="6381750"/>
            <a:ext cx="295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413"/>
          </a:bodyPr>
          <a:lstStyle xmlns:a="http://schemas.openxmlformats.org/drawingml/2006/main"/>
          <a:p xmlns:a="http://schemas.openxmlformats.org/drawingml/2006/main">
            <a:pPr algn="l">
              <a:lnSpc>
                <a:spcPct val="105000"/>
              </a:lnSpc>
              <a:buNone/>
              <a:defRPr sz="750" b="0">
                <a:solidFill>
                  <a:srgbClr val="D1C7DE"/>
                </a:solidFill>
                <a:latin typeface="Helvetica Neue"/>
                <a:ea typeface="Helvetica Neue"/>
                <a:cs typeface="Helvetica Neue"/>
              </a:defRPr>
            </a:pPr>
            <a:r>
              <a:rPr sz="750" b="0">
                <a:solidFill>
                  <a:srgbClr val="D1C7DE"/>
                </a:solidFill>
                <a:latin typeface="Helvetica Neue"/>
                <a:ea typeface="Helvetica Neue"/>
                <a:cs typeface="Helvetica Neue"/>
              </a:rPr>
              <a:t>EDIH.li · Project 101330293</a:t>
            </a:r>
          </a:p>
        </p:txBody>
      </p:sp>
    </p:spTree>
    <p:extLst>
      <p:ext uri="{BB962C8B-B14F-4D97-AF65-F5344CB8AC3E}">
        <p14:creationId xmlns:p14="http://schemas.microsoft.com/office/powerpoint/2010/main" val="883431542"/>
      </p:ext>
    </p:extLst>
  </p:cSld>
</p:sld>
</file>

<file path=ppt/slides/slide3.xml><?xml version="1.0" encoding="utf-8"?>
<p:sld xmlns:p="http://schemas.openxmlformats.org/presentationml/2006/main">
  <p:cSld>
    <p:bg>
      <p:bgPr>
        <a:solidFill xmlns:a="http://schemas.openxmlformats.org/drawingml/2006/main">
          <a:srgbClr val="FAF9F6"/>
        </a:solidFill>
      </p:bgPr>
    </p:bg>
    <p:spTree>
      <p:nvGrpSpPr>
        <p:cNvPr id="1" name=""/>
        <p:cNvGrpSpPr/>
        <p:nvPr/>
      </p:nvGrpSpPr>
      <p:grpSpPr>
        <a:xfrm xmlns:a="http://schemas.openxmlformats.org/drawingml/2006/main"/>
      </p:grpSpPr>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3f912be4871d4da0"/>
          <a:stretch xmlns:a="http://schemas.openxmlformats.org/drawingml/2006/main"/>
        </p:blipFill>
        <p:spPr>
          <a:xfrm xmlns:a="http://schemas.openxmlformats.org/drawingml/2006/main">
            <a:off x="575535" y="323850"/>
            <a:ext cx="1306380" cy="381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46A887A-3D5B-4800-98CD-1FC33DDE36C1}"/>
              </a:ext>
            </a:extLst>
          </p:cNvPr>
          <p:cNvSpPr>
            <a:spLocks xmlns:a="http://schemas.openxmlformats.org/drawingml/2006/main" noGrp="1"/>
          </p:cNvSpPr>
          <p:nvPr/>
        </p:nvSpPr>
        <p:spPr>
          <a:xfrm xmlns:a="http://schemas.openxmlformats.org/drawingml/2006/main">
            <a:off x="2095500" y="409575"/>
            <a:ext cx="5810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00" b="1">
                <a:solidFill>
                  <a:srgbClr val="6B6277"/>
                </a:solidFill>
                <a:latin typeface="Helvetica Neue"/>
                <a:ea typeface="Helvetica Neue"/>
                <a:cs typeface="Helvetica Neue"/>
              </a:defRPr>
            </a:pPr>
            <a:r>
              <a:rPr sz="900" b="1">
                <a:solidFill>
                  <a:srgbClr val="6B6277"/>
                </a:solidFill>
                <a:latin typeface="Helvetica Neue"/>
                <a:ea typeface="Helvetica Neue"/>
                <a:cs typeface="Helvetica Neue"/>
              </a:rPr>
              <a:t>EUROPEAN DIGITAL INNOVATION HUB LIECHTENSTEIN</a:t>
            </a:r>
          </a:p>
        </p:txBody>
      </p:sp>
      <p:sp>
        <p:nvSpPr>
          <p:cNvPr id="3" name="">
            <a:extLst xmlns:a="http://schemas.openxmlformats.org/drawingml/2006/main">
              <a:ext uri="{FF2B5EF4-FFF2-40B4-BE49-F238E27FC236}">
                <a16:creationId xmlns:a16="http://schemas.microsoft.com/office/drawing/2014/main" id="{F9F1EE9C-2EC7-4D08-8F43-84CCE387CE5B}"/>
              </a:ext>
            </a:extLst>
          </p:cNvPr>
          <p:cNvSpPr>
            <a:spLocks xmlns:a="http://schemas.openxmlformats.org/drawingml/2006/main" noGrp="1"/>
          </p:cNvSpPr>
          <p:nvPr/>
        </p:nvSpPr>
        <p:spPr>
          <a:xfrm xmlns:a="http://schemas.openxmlformats.org/drawingml/2006/main">
            <a:off x="514350" y="1047750"/>
            <a:ext cx="266700" cy="38100"/>
          </a:xfrm>
          <a:prstGeom xmlns:a="http://schemas.openxmlformats.org/drawingml/2006/main" prst="roundRect">
            <a:avLst>
              <a:gd name="adj" fmla="val 50000"/>
            </a:avLst>
          </a:prstGeom>
          <a:solidFill xmlns:a="http://schemas.openxmlformats.org/drawingml/2006/main">
            <a:srgbClr val="FF7D4E"/>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1FBD60B-4B3D-497C-A114-A5C7B677A545}"/>
              </a:ext>
            </a:extLst>
          </p:cNvPr>
          <p:cNvSpPr>
            <a:spLocks xmlns:a="http://schemas.openxmlformats.org/drawingml/2006/main" noGrp="1"/>
          </p:cNvSpPr>
          <p:nvPr/>
        </p:nvSpPr>
        <p:spPr>
          <a:xfrm xmlns:a="http://schemas.openxmlformats.org/drawingml/2006/main">
            <a:off x="895350" y="990600"/>
            <a:ext cx="800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WHAT EDIH.LI CONNECTS</a:t>
            </a:r>
          </a:p>
        </p:txBody>
      </p:sp>
      <p:sp>
        <p:nvSpPr>
          <p:cNvPr id="5" name="">
            <a:extLst xmlns:a="http://schemas.openxmlformats.org/drawingml/2006/main">
              <a:ext uri="{FF2B5EF4-FFF2-40B4-BE49-F238E27FC236}">
                <a16:creationId xmlns:a16="http://schemas.microsoft.com/office/drawing/2014/main" id="{620125FC-D0E1-4F6D-8683-1025DB7E6ECF}"/>
              </a:ext>
            </a:extLst>
          </p:cNvPr>
          <p:cNvSpPr>
            <a:spLocks xmlns:a="http://schemas.openxmlformats.org/drawingml/2006/main" noGrp="1"/>
          </p:cNvSpPr>
          <p:nvPr/>
        </p:nvSpPr>
        <p:spPr>
          <a:xfrm xmlns:a="http://schemas.openxmlformats.org/drawingml/2006/main">
            <a:off x="514350" y="1381125"/>
            <a:ext cx="8763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3150" b="1">
                <a:solidFill>
                  <a:srgbClr val="2F1863"/>
                </a:solidFill>
                <a:latin typeface="Helvetica Neue"/>
                <a:ea typeface="Helvetica Neue"/>
                <a:cs typeface="Helvetica Neue"/>
              </a:defRPr>
            </a:pPr>
            <a:r>
              <a:rPr sz="3150" b="1">
                <a:solidFill>
                  <a:srgbClr val="2F1863"/>
                </a:solidFill>
                <a:latin typeface="Helvetica Neue"/>
                <a:ea typeface="Helvetica Neue"/>
                <a:cs typeface="Helvetica Neue"/>
              </a:rPr>
              <a:t>One task. The right support.</a:t>
            </a:r>
          </a:p>
        </p:txBody>
      </p:sp>
      <p:sp>
        <p:nvSpPr>
          <p:cNvPr id="6" name="">
            <a:extLst xmlns:a="http://schemas.openxmlformats.org/drawingml/2006/main">
              <a:ext uri="{FF2B5EF4-FFF2-40B4-BE49-F238E27FC236}">
                <a16:creationId xmlns:a16="http://schemas.microsoft.com/office/drawing/2014/main" id="{D0FCD82E-26AB-4F01-93E5-9EFD94E750B0}"/>
              </a:ext>
            </a:extLst>
          </p:cNvPr>
          <p:cNvSpPr>
            <a:spLocks xmlns:a="http://schemas.openxmlformats.org/drawingml/2006/main" noGrp="1"/>
          </p:cNvSpPr>
          <p:nvPr/>
        </p:nvSpPr>
        <p:spPr>
          <a:xfrm xmlns:a="http://schemas.openxmlformats.org/drawingml/2006/main">
            <a:off x="514350" y="2381250"/>
            <a:ext cx="5286375" cy="1314450"/>
          </a:xfrm>
          <a:prstGeom xmlns:a="http://schemas.openxmlformats.org/drawingml/2006/main" prst="roundRect">
            <a:avLst>
              <a:gd name="adj" fmla="val 5797"/>
            </a:avLst>
          </a:prstGeom>
          <a:solidFill xmlns:a="http://schemas.openxmlformats.org/drawingml/2006/main">
            <a:srgbClr val="FFFFFF"/>
          </a:solidFill>
          <a:ln xmlns:a="http://schemas.openxmlformats.org/drawingml/2006/main" w="9525">
            <a:solidFill>
              <a:srgbClr val="DCD6E4"/>
            </a:solidFill>
          </a:ln>
        </p:spPr>
      </p:sp>
      <p:sp>
        <p:nvSpPr>
          <p:cNvPr id="7" name="">
            <a:extLst xmlns:a="http://schemas.openxmlformats.org/drawingml/2006/main">
              <a:ext uri="{FF2B5EF4-FFF2-40B4-BE49-F238E27FC236}">
                <a16:creationId xmlns:a16="http://schemas.microsoft.com/office/drawing/2014/main" id="{619173A1-0328-4C0C-ABC7-C54269BDB636}"/>
              </a:ext>
            </a:extLst>
          </p:cNvPr>
          <p:cNvSpPr>
            <a:spLocks xmlns:a="http://schemas.openxmlformats.org/drawingml/2006/main" noGrp="1"/>
          </p:cNvSpPr>
          <p:nvPr/>
        </p:nvSpPr>
        <p:spPr>
          <a:xfrm xmlns:a="http://schemas.openxmlformats.org/drawingml/2006/main">
            <a:off x="742950" y="257175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75" b="1">
                <a:solidFill>
                  <a:srgbClr val="FF7D4E"/>
                </a:solidFill>
                <a:latin typeface="Helvetica Neue"/>
                <a:ea typeface="Helvetica Neue"/>
                <a:cs typeface="Helvetica Neue"/>
              </a:defRPr>
            </a:pPr>
            <a:r>
              <a:rPr sz="975" b="1">
                <a:solidFill>
                  <a:srgbClr val="FF7D4E"/>
                </a:solidFill>
                <a:latin typeface="Helvetica Neue"/>
                <a:ea typeface="Helvetica Neue"/>
                <a:cs typeface="Helvetica Neue"/>
              </a:rPr>
              <a:t>01</a:t>
            </a:r>
          </a:p>
        </p:txBody>
      </p:sp>
      <p:sp>
        <p:nvSpPr>
          <p:cNvPr id="8" name="">
            <a:extLst xmlns:a="http://schemas.openxmlformats.org/drawingml/2006/main">
              <a:ext uri="{FF2B5EF4-FFF2-40B4-BE49-F238E27FC236}">
                <a16:creationId xmlns:a16="http://schemas.microsoft.com/office/drawing/2014/main" id="{F1EAF29D-C097-4A6E-943B-55BC61BC2462}"/>
              </a:ext>
            </a:extLst>
          </p:cNvPr>
          <p:cNvSpPr>
            <a:spLocks xmlns:a="http://schemas.openxmlformats.org/drawingml/2006/main" noGrp="1"/>
          </p:cNvSpPr>
          <p:nvPr/>
        </p:nvSpPr>
        <p:spPr>
          <a:xfrm xmlns:a="http://schemas.openxmlformats.org/drawingml/2006/main">
            <a:off x="1333500" y="2552700"/>
            <a:ext cx="4095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8023"/>
          </a:bodyPr>
          <a:lstStyle xmlns:a="http://schemas.openxmlformats.org/drawingml/2006/main"/>
          <a:p xmlns:a="http://schemas.openxmlformats.org/drawingml/2006/main">
            <a:pPr algn="l">
              <a:lnSpc>
                <a:spcPct val="105000"/>
              </a:lnSpc>
              <a:buNone/>
              <a:defRPr sz="1650" b="1">
                <a:solidFill>
                  <a:srgbClr val="2F1863"/>
                </a:solidFill>
                <a:latin typeface="Helvetica Neue"/>
                <a:ea typeface="Helvetica Neue"/>
                <a:cs typeface="Helvetica Neue"/>
              </a:defRPr>
            </a:pPr>
            <a:r>
              <a:rPr sz="1650" b="1">
                <a:solidFill>
                  <a:srgbClr val="2F1863"/>
                </a:solidFill>
                <a:latin typeface="Helvetica Neue"/>
                <a:ea typeface="Helvetica Neue"/>
                <a:cs typeface="Helvetica Neue"/>
              </a:rPr>
              <a:t>Test before investing</a:t>
            </a:r>
          </a:p>
        </p:txBody>
      </p:sp>
      <p:sp>
        <p:nvSpPr>
          <p:cNvPr id="9" name="">
            <a:extLst xmlns:a="http://schemas.openxmlformats.org/drawingml/2006/main">
              <a:ext uri="{FF2B5EF4-FFF2-40B4-BE49-F238E27FC236}">
                <a16:creationId xmlns:a16="http://schemas.microsoft.com/office/drawing/2014/main" id="{CF11A696-3480-46F3-AAE0-7E29A0B4B1AF}"/>
              </a:ext>
            </a:extLst>
          </p:cNvPr>
          <p:cNvSpPr>
            <a:spLocks xmlns:a="http://schemas.openxmlformats.org/drawingml/2006/main" noGrp="1"/>
          </p:cNvSpPr>
          <p:nvPr/>
        </p:nvSpPr>
        <p:spPr>
          <a:xfrm xmlns:a="http://schemas.openxmlformats.org/drawingml/2006/main">
            <a:off x="1333500" y="2990850"/>
            <a:ext cx="4095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125" b="0">
                <a:solidFill>
                  <a:srgbClr val="6B6277"/>
                </a:solidFill>
                <a:latin typeface="Helvetica Neue"/>
                <a:ea typeface="Helvetica Neue"/>
                <a:cs typeface="Helvetica Neue"/>
              </a:defRPr>
            </a:pPr>
            <a:r>
              <a:rPr sz="1125" b="0">
                <a:solidFill>
                  <a:srgbClr val="6B6277"/>
                </a:solidFill>
                <a:latin typeface="Helvetica Neue"/>
                <a:ea typeface="Helvetica Neue"/>
                <a:cs typeface="Helvetica Neue"/>
              </a:rPr>
              <a:t>A focused trial with a clear success criterion.</a:t>
            </a:r>
          </a:p>
        </p:txBody>
      </p:sp>
      <p:sp>
        <p:nvSpPr>
          <p:cNvPr id="10" name="">
            <a:extLst xmlns:a="http://schemas.openxmlformats.org/drawingml/2006/main">
              <a:ext uri="{FF2B5EF4-FFF2-40B4-BE49-F238E27FC236}">
                <a16:creationId xmlns:a16="http://schemas.microsoft.com/office/drawing/2014/main" id="{2C1CB610-7F8B-4FA9-94AC-1989E8B6F420}"/>
              </a:ext>
            </a:extLst>
          </p:cNvPr>
          <p:cNvSpPr>
            <a:spLocks xmlns:a="http://schemas.openxmlformats.org/drawingml/2006/main" noGrp="1"/>
          </p:cNvSpPr>
          <p:nvPr/>
        </p:nvSpPr>
        <p:spPr>
          <a:xfrm xmlns:a="http://schemas.openxmlformats.org/drawingml/2006/main">
            <a:off x="6134100" y="2381250"/>
            <a:ext cx="5286375" cy="1314450"/>
          </a:xfrm>
          <a:prstGeom xmlns:a="http://schemas.openxmlformats.org/drawingml/2006/main" prst="roundRect">
            <a:avLst>
              <a:gd name="adj" fmla="val 5797"/>
            </a:avLst>
          </a:prstGeom>
          <a:solidFill xmlns:a="http://schemas.openxmlformats.org/drawingml/2006/main">
            <a:srgbClr val="FFFFFF"/>
          </a:solidFill>
          <a:ln xmlns:a="http://schemas.openxmlformats.org/drawingml/2006/main" w="9525">
            <a:solidFill>
              <a:srgbClr val="DCD6E4"/>
            </a:solidFill>
          </a:ln>
        </p:spPr>
      </p:sp>
      <p:sp>
        <p:nvSpPr>
          <p:cNvPr id="11" name="">
            <a:extLst xmlns:a="http://schemas.openxmlformats.org/drawingml/2006/main">
              <a:ext uri="{FF2B5EF4-FFF2-40B4-BE49-F238E27FC236}">
                <a16:creationId xmlns:a16="http://schemas.microsoft.com/office/drawing/2014/main" id="{AD67827E-007F-4B81-94A4-C6E1243D41BA}"/>
              </a:ext>
            </a:extLst>
          </p:cNvPr>
          <p:cNvSpPr>
            <a:spLocks xmlns:a="http://schemas.openxmlformats.org/drawingml/2006/main" noGrp="1"/>
          </p:cNvSpPr>
          <p:nvPr/>
        </p:nvSpPr>
        <p:spPr>
          <a:xfrm xmlns:a="http://schemas.openxmlformats.org/drawingml/2006/main">
            <a:off x="6362700" y="257175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75" b="1">
                <a:solidFill>
                  <a:srgbClr val="FF7D4E"/>
                </a:solidFill>
                <a:latin typeface="Helvetica Neue"/>
                <a:ea typeface="Helvetica Neue"/>
                <a:cs typeface="Helvetica Neue"/>
              </a:defRPr>
            </a:pPr>
            <a:r>
              <a:rPr sz="975" b="1">
                <a:solidFill>
                  <a:srgbClr val="FF7D4E"/>
                </a:solidFill>
                <a:latin typeface="Helvetica Neue"/>
                <a:ea typeface="Helvetica Neue"/>
                <a:cs typeface="Helvetica Neue"/>
              </a:rPr>
              <a:t>02</a:t>
            </a:r>
          </a:p>
        </p:txBody>
      </p:sp>
      <p:sp>
        <p:nvSpPr>
          <p:cNvPr id="12" name="">
            <a:extLst xmlns:a="http://schemas.openxmlformats.org/drawingml/2006/main">
              <a:ext uri="{FF2B5EF4-FFF2-40B4-BE49-F238E27FC236}">
                <a16:creationId xmlns:a16="http://schemas.microsoft.com/office/drawing/2014/main" id="{0253D241-3E84-4DF1-9B86-A1D89365B324}"/>
              </a:ext>
            </a:extLst>
          </p:cNvPr>
          <p:cNvSpPr>
            <a:spLocks xmlns:a="http://schemas.openxmlformats.org/drawingml/2006/main" noGrp="1"/>
          </p:cNvSpPr>
          <p:nvPr/>
        </p:nvSpPr>
        <p:spPr>
          <a:xfrm xmlns:a="http://schemas.openxmlformats.org/drawingml/2006/main">
            <a:off x="6953250" y="2552700"/>
            <a:ext cx="4095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8023"/>
          </a:bodyPr>
          <a:lstStyle xmlns:a="http://schemas.openxmlformats.org/drawingml/2006/main"/>
          <a:p xmlns:a="http://schemas.openxmlformats.org/drawingml/2006/main">
            <a:pPr algn="l">
              <a:lnSpc>
                <a:spcPct val="105000"/>
              </a:lnSpc>
              <a:buNone/>
              <a:defRPr sz="1650" b="1">
                <a:solidFill>
                  <a:srgbClr val="2F1863"/>
                </a:solidFill>
                <a:latin typeface="Helvetica Neue"/>
                <a:ea typeface="Helvetica Neue"/>
                <a:cs typeface="Helvetica Neue"/>
              </a:defRPr>
            </a:pPr>
            <a:r>
              <a:rPr sz="1650" b="1">
                <a:solidFill>
                  <a:srgbClr val="2F1863"/>
                </a:solidFill>
                <a:latin typeface="Helvetica Neue"/>
                <a:ea typeface="Helvetica Neue"/>
                <a:cs typeface="Helvetica Neue"/>
              </a:rPr>
              <a:t>Build skills</a:t>
            </a:r>
          </a:p>
        </p:txBody>
      </p:sp>
      <p:sp>
        <p:nvSpPr>
          <p:cNvPr id="13" name="">
            <a:extLst xmlns:a="http://schemas.openxmlformats.org/drawingml/2006/main">
              <a:ext uri="{FF2B5EF4-FFF2-40B4-BE49-F238E27FC236}">
                <a16:creationId xmlns:a16="http://schemas.microsoft.com/office/drawing/2014/main" id="{2CE4EF51-6B41-4CA7-A15E-2E0B62EE89B3}"/>
              </a:ext>
            </a:extLst>
          </p:cNvPr>
          <p:cNvSpPr>
            <a:spLocks xmlns:a="http://schemas.openxmlformats.org/drawingml/2006/main" noGrp="1"/>
          </p:cNvSpPr>
          <p:nvPr/>
        </p:nvSpPr>
        <p:spPr>
          <a:xfrm xmlns:a="http://schemas.openxmlformats.org/drawingml/2006/main">
            <a:off x="6953250" y="2990850"/>
            <a:ext cx="4095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125" b="0">
                <a:solidFill>
                  <a:srgbClr val="6B6277"/>
                </a:solidFill>
                <a:latin typeface="Helvetica Neue"/>
                <a:ea typeface="Helvetica Neue"/>
                <a:cs typeface="Helvetica Neue"/>
              </a:defRPr>
            </a:pPr>
            <a:r>
              <a:rPr sz="1125" b="0">
                <a:solidFill>
                  <a:srgbClr val="6B6277"/>
                </a:solidFill>
                <a:latin typeface="Helvetica Neue"/>
                <a:ea typeface="Helvetica Neue"/>
                <a:cs typeface="Helvetica Neue"/>
              </a:rPr>
              <a:t>People who understand AI and can put it to good use.</a:t>
            </a:r>
          </a:p>
        </p:txBody>
      </p:sp>
      <p:sp>
        <p:nvSpPr>
          <p:cNvPr id="14" name="">
            <a:extLst xmlns:a="http://schemas.openxmlformats.org/drawingml/2006/main">
              <a:ext uri="{FF2B5EF4-FFF2-40B4-BE49-F238E27FC236}">
                <a16:creationId xmlns:a16="http://schemas.microsoft.com/office/drawing/2014/main" id="{7B51C32E-6850-4835-A8F3-671900377005}"/>
              </a:ext>
            </a:extLst>
          </p:cNvPr>
          <p:cNvSpPr>
            <a:spLocks xmlns:a="http://schemas.openxmlformats.org/drawingml/2006/main" noGrp="1"/>
          </p:cNvSpPr>
          <p:nvPr/>
        </p:nvSpPr>
        <p:spPr>
          <a:xfrm xmlns:a="http://schemas.openxmlformats.org/drawingml/2006/main">
            <a:off x="514350" y="3952875"/>
            <a:ext cx="5286375" cy="1314450"/>
          </a:xfrm>
          <a:prstGeom xmlns:a="http://schemas.openxmlformats.org/drawingml/2006/main" prst="roundRect">
            <a:avLst>
              <a:gd name="adj" fmla="val 5797"/>
            </a:avLst>
          </a:prstGeom>
          <a:solidFill xmlns:a="http://schemas.openxmlformats.org/drawingml/2006/main">
            <a:srgbClr val="FFF0EA"/>
          </a:solidFill>
          <a:ln xmlns:a="http://schemas.openxmlformats.org/drawingml/2006/main" w="9525">
            <a:solidFill>
              <a:srgbClr val="DCD6E4"/>
            </a:solidFill>
          </a:ln>
        </p:spPr>
      </p:sp>
      <p:sp>
        <p:nvSpPr>
          <p:cNvPr id="15" name="">
            <a:extLst xmlns:a="http://schemas.openxmlformats.org/drawingml/2006/main">
              <a:ext uri="{FF2B5EF4-FFF2-40B4-BE49-F238E27FC236}">
                <a16:creationId xmlns:a16="http://schemas.microsoft.com/office/drawing/2014/main" id="{8A69E297-C830-47D6-A2AC-F5F1905F8532}"/>
              </a:ext>
            </a:extLst>
          </p:cNvPr>
          <p:cNvSpPr>
            <a:spLocks xmlns:a="http://schemas.openxmlformats.org/drawingml/2006/main" noGrp="1"/>
          </p:cNvSpPr>
          <p:nvPr/>
        </p:nvSpPr>
        <p:spPr>
          <a:xfrm xmlns:a="http://schemas.openxmlformats.org/drawingml/2006/main">
            <a:off x="742950" y="4143375"/>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75" b="1">
                <a:solidFill>
                  <a:srgbClr val="FF7D4E"/>
                </a:solidFill>
                <a:latin typeface="Helvetica Neue"/>
                <a:ea typeface="Helvetica Neue"/>
                <a:cs typeface="Helvetica Neue"/>
              </a:defRPr>
            </a:pPr>
            <a:r>
              <a:rPr sz="975" b="1">
                <a:solidFill>
                  <a:srgbClr val="FF7D4E"/>
                </a:solidFill>
                <a:latin typeface="Helvetica Neue"/>
                <a:ea typeface="Helvetica Neue"/>
                <a:cs typeface="Helvetica Neue"/>
              </a:rPr>
              <a:t>03</a:t>
            </a:r>
          </a:p>
        </p:txBody>
      </p:sp>
      <p:sp>
        <p:nvSpPr>
          <p:cNvPr id="16" name="">
            <a:extLst xmlns:a="http://schemas.openxmlformats.org/drawingml/2006/main">
              <a:ext uri="{FF2B5EF4-FFF2-40B4-BE49-F238E27FC236}">
                <a16:creationId xmlns:a16="http://schemas.microsoft.com/office/drawing/2014/main" id="{05D4FE74-9435-4D75-8034-08A61FB18FD5}"/>
              </a:ext>
            </a:extLst>
          </p:cNvPr>
          <p:cNvSpPr>
            <a:spLocks xmlns:a="http://schemas.openxmlformats.org/drawingml/2006/main" noGrp="1"/>
          </p:cNvSpPr>
          <p:nvPr/>
        </p:nvSpPr>
        <p:spPr>
          <a:xfrm xmlns:a="http://schemas.openxmlformats.org/drawingml/2006/main">
            <a:off x="1333500" y="4124325"/>
            <a:ext cx="4095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8023"/>
          </a:bodyPr>
          <a:lstStyle xmlns:a="http://schemas.openxmlformats.org/drawingml/2006/main"/>
          <a:p xmlns:a="http://schemas.openxmlformats.org/drawingml/2006/main">
            <a:pPr algn="l">
              <a:lnSpc>
                <a:spcPct val="105000"/>
              </a:lnSpc>
              <a:buNone/>
              <a:defRPr sz="1650" b="1">
                <a:solidFill>
                  <a:srgbClr val="2F1863"/>
                </a:solidFill>
                <a:latin typeface="Helvetica Neue"/>
                <a:ea typeface="Helvetica Neue"/>
                <a:cs typeface="Helvetica Neue"/>
              </a:defRPr>
            </a:pPr>
            <a:r>
              <a:rPr sz="1650" b="1">
                <a:solidFill>
                  <a:srgbClr val="2F1863"/>
                </a:solidFill>
                <a:latin typeface="Helvetica Neue"/>
                <a:ea typeface="Helvetica Neue"/>
                <a:cs typeface="Helvetica Neue"/>
              </a:rPr>
              <a:t>Explore funding</a:t>
            </a:r>
          </a:p>
        </p:txBody>
      </p:sp>
      <p:sp>
        <p:nvSpPr>
          <p:cNvPr id="17" name="">
            <a:extLst xmlns:a="http://schemas.openxmlformats.org/drawingml/2006/main">
              <a:ext uri="{FF2B5EF4-FFF2-40B4-BE49-F238E27FC236}">
                <a16:creationId xmlns:a16="http://schemas.microsoft.com/office/drawing/2014/main" id="{3A55C8DC-6565-4A2F-BEB8-28F1EF7C3C40}"/>
              </a:ext>
            </a:extLst>
          </p:cNvPr>
          <p:cNvSpPr>
            <a:spLocks xmlns:a="http://schemas.openxmlformats.org/drawingml/2006/main" noGrp="1"/>
          </p:cNvSpPr>
          <p:nvPr/>
        </p:nvSpPr>
        <p:spPr>
          <a:xfrm xmlns:a="http://schemas.openxmlformats.org/drawingml/2006/main">
            <a:off x="1333500" y="4562475"/>
            <a:ext cx="4095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125" b="0">
                <a:solidFill>
                  <a:srgbClr val="6B6277"/>
                </a:solidFill>
                <a:latin typeface="Helvetica Neue"/>
                <a:ea typeface="Helvetica Neue"/>
                <a:cs typeface="Helvetica Neue"/>
              </a:defRPr>
            </a:pPr>
            <a:r>
              <a:rPr sz="1125" b="0">
                <a:solidFill>
                  <a:srgbClr val="6B6277"/>
                </a:solidFill>
                <a:latin typeface="Helvetica Neue"/>
                <a:ea typeface="Helvetica Neue"/>
                <a:cs typeface="Helvetica Neue"/>
              </a:rPr>
              <a:t>Clarity on funding routes, requirements and conditions.</a:t>
            </a:r>
          </a:p>
        </p:txBody>
      </p:sp>
      <p:sp>
        <p:nvSpPr>
          <p:cNvPr id="18" name="">
            <a:extLst xmlns:a="http://schemas.openxmlformats.org/drawingml/2006/main">
              <a:ext uri="{FF2B5EF4-FFF2-40B4-BE49-F238E27FC236}">
                <a16:creationId xmlns:a16="http://schemas.microsoft.com/office/drawing/2014/main" id="{2AA3C71E-4B16-45CD-BFD9-AD5AF369DBB5}"/>
              </a:ext>
            </a:extLst>
          </p:cNvPr>
          <p:cNvSpPr>
            <a:spLocks xmlns:a="http://schemas.openxmlformats.org/drawingml/2006/main" noGrp="1"/>
          </p:cNvSpPr>
          <p:nvPr/>
        </p:nvSpPr>
        <p:spPr>
          <a:xfrm xmlns:a="http://schemas.openxmlformats.org/drawingml/2006/main">
            <a:off x="6134100" y="3952875"/>
            <a:ext cx="5286375" cy="1314450"/>
          </a:xfrm>
          <a:prstGeom xmlns:a="http://schemas.openxmlformats.org/drawingml/2006/main" prst="roundRect">
            <a:avLst>
              <a:gd name="adj" fmla="val 5797"/>
            </a:avLst>
          </a:prstGeom>
          <a:solidFill xmlns:a="http://schemas.openxmlformats.org/drawingml/2006/main">
            <a:srgbClr val="FFFFFF"/>
          </a:solidFill>
          <a:ln xmlns:a="http://schemas.openxmlformats.org/drawingml/2006/main" w="9525">
            <a:solidFill>
              <a:srgbClr val="DCD6E4"/>
            </a:solidFill>
          </a:ln>
        </p:spPr>
      </p:sp>
      <p:sp>
        <p:nvSpPr>
          <p:cNvPr id="19" name="">
            <a:extLst xmlns:a="http://schemas.openxmlformats.org/drawingml/2006/main">
              <a:ext uri="{FF2B5EF4-FFF2-40B4-BE49-F238E27FC236}">
                <a16:creationId xmlns:a16="http://schemas.microsoft.com/office/drawing/2014/main" id="{F7FE985B-0AB6-46ED-8930-734FA0751247}"/>
              </a:ext>
            </a:extLst>
          </p:cNvPr>
          <p:cNvSpPr>
            <a:spLocks xmlns:a="http://schemas.openxmlformats.org/drawingml/2006/main" noGrp="1"/>
          </p:cNvSpPr>
          <p:nvPr/>
        </p:nvSpPr>
        <p:spPr>
          <a:xfrm xmlns:a="http://schemas.openxmlformats.org/drawingml/2006/main">
            <a:off x="6362700" y="4143375"/>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75" b="1">
                <a:solidFill>
                  <a:srgbClr val="FF7D4E"/>
                </a:solidFill>
                <a:latin typeface="Helvetica Neue"/>
                <a:ea typeface="Helvetica Neue"/>
                <a:cs typeface="Helvetica Neue"/>
              </a:defRPr>
            </a:pPr>
            <a:r>
              <a:rPr sz="975" b="1">
                <a:solidFill>
                  <a:srgbClr val="FF7D4E"/>
                </a:solidFill>
                <a:latin typeface="Helvetica Neue"/>
                <a:ea typeface="Helvetica Neue"/>
                <a:cs typeface="Helvetica Neue"/>
              </a:rPr>
              <a:t>04</a:t>
            </a:r>
          </a:p>
        </p:txBody>
      </p:sp>
      <p:sp>
        <p:nvSpPr>
          <p:cNvPr id="20" name="">
            <a:extLst xmlns:a="http://schemas.openxmlformats.org/drawingml/2006/main">
              <a:ext uri="{FF2B5EF4-FFF2-40B4-BE49-F238E27FC236}">
                <a16:creationId xmlns:a16="http://schemas.microsoft.com/office/drawing/2014/main" id="{8787BC7F-E1A4-4AEE-A252-4DB6A3A6D5A5}"/>
              </a:ext>
            </a:extLst>
          </p:cNvPr>
          <p:cNvSpPr>
            <a:spLocks xmlns:a="http://schemas.openxmlformats.org/drawingml/2006/main" noGrp="1"/>
          </p:cNvSpPr>
          <p:nvPr/>
        </p:nvSpPr>
        <p:spPr>
          <a:xfrm xmlns:a="http://schemas.openxmlformats.org/drawingml/2006/main">
            <a:off x="6953250" y="4124325"/>
            <a:ext cx="4095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8023"/>
          </a:bodyPr>
          <a:lstStyle xmlns:a="http://schemas.openxmlformats.org/drawingml/2006/main"/>
          <a:p xmlns:a="http://schemas.openxmlformats.org/drawingml/2006/main">
            <a:pPr algn="l">
              <a:lnSpc>
                <a:spcPct val="105000"/>
              </a:lnSpc>
              <a:buNone/>
              <a:defRPr sz="1650" b="1">
                <a:solidFill>
                  <a:srgbClr val="2F1863"/>
                </a:solidFill>
                <a:latin typeface="Helvetica Neue"/>
                <a:ea typeface="Helvetica Neue"/>
                <a:cs typeface="Helvetica Neue"/>
              </a:defRPr>
            </a:pPr>
            <a:r>
              <a:rPr sz="1650" b="1">
                <a:solidFill>
                  <a:srgbClr val="2F1863"/>
                </a:solidFill>
                <a:latin typeface="Helvetica Neue"/>
                <a:ea typeface="Helvetica Neue"/>
                <a:cs typeface="Helvetica Neue"/>
              </a:rPr>
              <a:t>Connect specialists</a:t>
            </a:r>
          </a:p>
        </p:txBody>
      </p:sp>
      <p:sp>
        <p:nvSpPr>
          <p:cNvPr id="21" name="">
            <a:extLst xmlns:a="http://schemas.openxmlformats.org/drawingml/2006/main">
              <a:ext uri="{FF2B5EF4-FFF2-40B4-BE49-F238E27FC236}">
                <a16:creationId xmlns:a16="http://schemas.microsoft.com/office/drawing/2014/main" id="{75C9C87E-48E2-4518-B703-078349D70570}"/>
              </a:ext>
            </a:extLst>
          </p:cNvPr>
          <p:cNvSpPr>
            <a:spLocks xmlns:a="http://schemas.openxmlformats.org/drawingml/2006/main" noGrp="1"/>
          </p:cNvSpPr>
          <p:nvPr/>
        </p:nvSpPr>
        <p:spPr>
          <a:xfrm xmlns:a="http://schemas.openxmlformats.org/drawingml/2006/main">
            <a:off x="6953250" y="4562475"/>
            <a:ext cx="4095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125" b="0">
                <a:solidFill>
                  <a:srgbClr val="6B6277"/>
                </a:solidFill>
                <a:latin typeface="Helvetica Neue"/>
                <a:ea typeface="Helvetica Neue"/>
                <a:cs typeface="Helvetica Neue"/>
              </a:defRPr>
            </a:pPr>
            <a:r>
              <a:rPr sz="1125" b="0">
                <a:solidFill>
                  <a:srgbClr val="6B6277"/>
                </a:solidFill>
                <a:latin typeface="Helvetica Neue"/>
                <a:ea typeface="Helvetica Neue"/>
                <a:cs typeface="Helvetica Neue"/>
              </a:rPr>
              <a:t>The right expertise for the next step.</a:t>
            </a:r>
          </a:p>
        </p:txBody>
      </p:sp>
      <p:sp>
        <p:nvSpPr>
          <p:cNvPr id="22" name="">
            <a:extLst xmlns:a="http://schemas.openxmlformats.org/drawingml/2006/main">
              <a:ext uri="{FF2B5EF4-FFF2-40B4-BE49-F238E27FC236}">
                <a16:creationId xmlns:a16="http://schemas.microsoft.com/office/drawing/2014/main" id="{2B5F37CE-5086-48D6-86E0-81FAE46E3890}"/>
              </a:ext>
            </a:extLst>
          </p:cNvPr>
          <p:cNvSpPr>
            <a:spLocks xmlns:a="http://schemas.openxmlformats.org/drawingml/2006/main" noGrp="1"/>
          </p:cNvSpPr>
          <p:nvPr/>
        </p:nvSpPr>
        <p:spPr>
          <a:xfrm xmlns:a="http://schemas.openxmlformats.org/drawingml/2006/main">
            <a:off x="10763250" y="6381750"/>
            <a:ext cx="9048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466"/>
          </a:bodyPr>
          <a:lstStyle xmlns:a="http://schemas.openxmlformats.org/drawingml/2006/main"/>
          <a:p xmlns:a="http://schemas.openxmlformats.org/drawingml/2006/main">
            <a:pPr algn="r">
              <a:lnSpc>
                <a:spcPct val="105000"/>
              </a:lnSpc>
              <a:buNone/>
              <a:defRPr sz="825" b="0">
                <a:solidFill>
                  <a:srgbClr val="6B6277"/>
                </a:solidFill>
                <a:latin typeface="Helvetica Neue"/>
                <a:ea typeface="Helvetica Neue"/>
                <a:cs typeface="Helvetica Neue"/>
              </a:defRPr>
            </a:pPr>
            <a:r>
              <a:rPr sz="825" b="0">
                <a:solidFill>
                  <a:srgbClr val="6B6277"/>
                </a:solidFill>
                <a:latin typeface="Helvetica Neue"/>
                <a:ea typeface="Helvetica Neue"/>
                <a:cs typeface="Helvetica Neue"/>
              </a:rPr>
              <a:t>03 / 08</a:t>
            </a:r>
          </a:p>
        </p:txBody>
      </p:sp>
      <p:sp>
        <p:nvSpPr>
          <p:cNvPr id="23" name="">
            <a:extLst xmlns:a="http://schemas.openxmlformats.org/drawingml/2006/main">
              <a:ext uri="{FF2B5EF4-FFF2-40B4-BE49-F238E27FC236}">
                <a16:creationId xmlns:a16="http://schemas.microsoft.com/office/drawing/2014/main" id="{19F0A2DE-D6BA-4F7F-AEF2-3F927FD44F59}"/>
              </a:ext>
            </a:extLst>
          </p:cNvPr>
          <p:cNvSpPr>
            <a:spLocks xmlns:a="http://schemas.openxmlformats.org/drawingml/2006/main" noGrp="1"/>
          </p:cNvSpPr>
          <p:nvPr/>
        </p:nvSpPr>
        <p:spPr>
          <a:xfrm xmlns:a="http://schemas.openxmlformats.org/drawingml/2006/main">
            <a:off x="514350" y="6381750"/>
            <a:ext cx="295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413"/>
          </a:bodyPr>
          <a:lstStyle xmlns:a="http://schemas.openxmlformats.org/drawingml/2006/main"/>
          <a:p xmlns:a="http://schemas.openxmlformats.org/drawingml/2006/main">
            <a:pPr algn="l">
              <a:lnSpc>
                <a:spcPct val="105000"/>
              </a:lnSpc>
              <a:buNone/>
              <a:defRPr sz="750" b="0">
                <a:solidFill>
                  <a:srgbClr val="6B6277"/>
                </a:solidFill>
                <a:latin typeface="Helvetica Neue"/>
                <a:ea typeface="Helvetica Neue"/>
                <a:cs typeface="Helvetica Neue"/>
              </a:defRPr>
            </a:pPr>
            <a:r>
              <a:rPr sz="750" b="0">
                <a:solidFill>
                  <a:srgbClr val="6B6277"/>
                </a:solidFill>
                <a:latin typeface="Helvetica Neue"/>
                <a:ea typeface="Helvetica Neue"/>
                <a:cs typeface="Helvetica Neue"/>
              </a:rPr>
              <a:t>EDIH.li · Project 101330293</a:t>
            </a:r>
          </a:p>
        </p:txBody>
      </p:sp>
    </p:spTree>
    <p:extLst>
      <p:ext uri="{BB962C8B-B14F-4D97-AF65-F5344CB8AC3E}">
        <p14:creationId xmlns:p14="http://schemas.microsoft.com/office/powerpoint/2010/main" val="1827551099"/>
      </p:ext>
    </p:extLst>
  </p:cSld>
</p:sld>
</file>

<file path=ppt/slides/slide4.xml><?xml version="1.0" encoding="utf-8"?>
<p:sld xmlns:p="http://schemas.openxmlformats.org/presentationml/2006/main">
  <p:cSld>
    <p:bg>
      <p:bgPr>
        <a:solidFill xmlns:a="http://schemas.openxmlformats.org/drawingml/2006/main">
          <a:srgbClr val="FAF9F6"/>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1AF45E4A-020A-4EF0-AF3A-E58BCE8A5811}"/>
              </a:ext>
            </a:extLst>
          </p:cNvPr>
          <p:cNvSpPr>
            <a:spLocks xmlns:a="http://schemas.openxmlformats.org/drawingml/2006/main" noGrp="1"/>
          </p:cNvSpPr>
          <p:nvPr/>
        </p:nvSpPr>
        <p:spPr>
          <a:xfrm xmlns:a="http://schemas.openxmlformats.org/drawingml/2006/main">
            <a:off x="514350" y="1009650"/>
            <a:ext cx="266700" cy="38100"/>
          </a:xfrm>
          <a:prstGeom xmlns:a="http://schemas.openxmlformats.org/drawingml/2006/main" prst="roundRect">
            <a:avLst>
              <a:gd name="adj" fmla="val 50000"/>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8F98550-CBAF-4293-9463-6E5AD5303B53}"/>
              </a:ext>
            </a:extLst>
          </p:cNvPr>
          <p:cNvSpPr>
            <a:spLocks xmlns:a="http://schemas.openxmlformats.org/drawingml/2006/main" noGrp="1"/>
          </p:cNvSpPr>
          <p:nvPr/>
        </p:nvSpPr>
        <p:spPr>
          <a:xfrm xmlns:a="http://schemas.openxmlformats.org/drawingml/2006/main">
            <a:off x="895350" y="952500"/>
            <a:ext cx="800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REAL EXAMPLES</a:t>
            </a:r>
          </a:p>
        </p:txBody>
      </p:sp>
      <p:sp>
        <p:nvSpPr>
          <p:cNvPr id="3" name="">
            <a:extLst xmlns:a="http://schemas.openxmlformats.org/drawingml/2006/main">
              <a:ext uri="{FF2B5EF4-FFF2-40B4-BE49-F238E27FC236}">
                <a16:creationId xmlns:a16="http://schemas.microsoft.com/office/drawing/2014/main" id="{11A92CDE-B73C-4C69-B571-9725818807F7}"/>
              </a:ext>
            </a:extLst>
          </p:cNvPr>
          <p:cNvSpPr>
            <a:spLocks xmlns:a="http://schemas.openxmlformats.org/drawingml/2006/main" noGrp="1"/>
          </p:cNvSpPr>
          <p:nvPr/>
        </p:nvSpPr>
        <p:spPr>
          <a:xfrm xmlns:a="http://schemas.openxmlformats.org/drawingml/2006/main">
            <a:off x="514350" y="1333500"/>
            <a:ext cx="8763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3000" b="1">
                <a:solidFill>
                  <a:srgbClr val="2F1863"/>
                </a:solidFill>
                <a:latin typeface="Helvetica Neue"/>
                <a:ea typeface="Helvetica Neue"/>
                <a:cs typeface="Helvetica Neue"/>
              </a:defRPr>
            </a:pPr>
            <a:r>
              <a:rPr sz="3000" b="1">
                <a:solidFill>
                  <a:srgbClr val="2F1863"/>
                </a:solidFill>
                <a:latin typeface="Helvetica Neue"/>
                <a:ea typeface="Helvetica Neue"/>
                <a:cs typeface="Helvetica Neue"/>
              </a:rPr>
              <a:t>Seven ways to start with a real task.</a:t>
            </a:r>
          </a:p>
        </p:txBody>
      </p:sp>
      <p:sp>
        <p:nvSpPr>
          <p:cNvPr id="4" name="">
            <a:extLst xmlns:a="http://schemas.openxmlformats.org/drawingml/2006/main">
              <a:ext uri="{FF2B5EF4-FFF2-40B4-BE49-F238E27FC236}">
                <a16:creationId xmlns:a16="http://schemas.microsoft.com/office/drawing/2014/main" id="{5AE6AA71-E9E7-4EB7-84E8-CD6D6BF03F35}"/>
              </a:ext>
            </a:extLst>
          </p:cNvPr>
          <p:cNvSpPr>
            <a:spLocks xmlns:a="http://schemas.openxmlformats.org/drawingml/2006/main" noGrp="1"/>
          </p:cNvSpPr>
          <p:nvPr/>
        </p:nvSpPr>
        <p:spPr>
          <a:xfrm xmlns:a="http://schemas.openxmlformats.org/drawingml/2006/main">
            <a:off x="514350" y="2333625"/>
            <a:ext cx="3429000" cy="2419350"/>
          </a:xfrm>
          <a:prstGeom xmlns:a="http://schemas.openxmlformats.org/drawingml/2006/main" prst="roundRect">
            <a:avLst>
              <a:gd name="adj" fmla="val 3150"/>
            </a:avLst>
          </a:prstGeom>
          <a:solidFill xmlns:a="http://schemas.openxmlformats.org/drawingml/2006/main">
            <a:srgbClr val="FFFFFF"/>
          </a:solidFill>
          <a:ln xmlns:a="http://schemas.openxmlformats.org/drawingml/2006/main" w="9525">
            <a:solidFill>
              <a:srgbClr val="DCD6E4"/>
            </a:solidFill>
          </a:ln>
        </p:spPr>
      </p:sp>
      <p:sp>
        <p:nvSpPr>
          <p:cNvPr id="5" name="">
            <a:extLst xmlns:a="http://schemas.openxmlformats.org/drawingml/2006/main">
              <a:ext uri="{FF2B5EF4-FFF2-40B4-BE49-F238E27FC236}">
                <a16:creationId xmlns:a16="http://schemas.microsoft.com/office/drawing/2014/main" id="{E5718E2B-172C-4245-9E3F-70E36E002984}"/>
              </a:ext>
            </a:extLst>
          </p:cNvPr>
          <p:cNvSpPr>
            <a:spLocks xmlns:a="http://schemas.openxmlformats.org/drawingml/2006/main" noGrp="1"/>
          </p:cNvSpPr>
          <p:nvPr/>
        </p:nvSpPr>
        <p:spPr>
          <a:xfrm xmlns:a="http://schemas.openxmlformats.org/drawingml/2006/main">
            <a:off x="742950" y="2552700"/>
            <a:ext cx="571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01</a:t>
            </a:r>
          </a:p>
        </p:txBody>
      </p:sp>
      <p:sp>
        <p:nvSpPr>
          <p:cNvPr id="6" name="">
            <a:extLst xmlns:a="http://schemas.openxmlformats.org/drawingml/2006/main">
              <a:ext uri="{FF2B5EF4-FFF2-40B4-BE49-F238E27FC236}">
                <a16:creationId xmlns:a16="http://schemas.microsoft.com/office/drawing/2014/main" id="{42058631-B8FD-4CC6-8F50-A6C89B231BE0}"/>
              </a:ext>
            </a:extLst>
          </p:cNvPr>
          <p:cNvSpPr>
            <a:spLocks xmlns:a="http://schemas.openxmlformats.org/drawingml/2006/main" noGrp="1"/>
          </p:cNvSpPr>
          <p:nvPr/>
        </p:nvSpPr>
        <p:spPr>
          <a:xfrm xmlns:a="http://schemas.openxmlformats.org/drawingml/2006/main">
            <a:off x="742950" y="2895600"/>
            <a:ext cx="2952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800" b="1">
                <a:solidFill>
                  <a:srgbClr val="2F1863"/>
                </a:solidFill>
                <a:latin typeface="Helvetica Neue"/>
                <a:ea typeface="Helvetica Neue"/>
                <a:cs typeface="Helvetica Neue"/>
              </a:defRPr>
            </a:pPr>
            <a:r>
              <a:rPr sz="1800" b="1">
                <a:solidFill>
                  <a:srgbClr val="2F1863"/>
                </a:solidFill>
                <a:latin typeface="Helvetica Neue"/>
                <a:ea typeface="Helvetica Neue"/>
                <a:cs typeface="Helvetica Neue"/>
              </a:rPr>
              <a:t>Use knowledge</a:t>
            </a:r>
          </a:p>
        </p:txBody>
      </p:sp>
      <p:sp>
        <p:nvSpPr>
          <p:cNvPr id="7" name="">
            <a:extLst xmlns:a="http://schemas.openxmlformats.org/drawingml/2006/main">
              <a:ext uri="{FF2B5EF4-FFF2-40B4-BE49-F238E27FC236}">
                <a16:creationId xmlns:a16="http://schemas.microsoft.com/office/drawing/2014/main" id="{851DBB4C-8C55-440F-9F57-2A0269F7CB69}"/>
              </a:ext>
            </a:extLst>
          </p:cNvPr>
          <p:cNvSpPr>
            <a:spLocks xmlns:a="http://schemas.openxmlformats.org/drawingml/2006/main" noGrp="1"/>
          </p:cNvSpPr>
          <p:nvPr/>
        </p:nvSpPr>
        <p:spPr>
          <a:xfrm xmlns:a="http://schemas.openxmlformats.org/drawingml/2006/main">
            <a:off x="742950" y="3505200"/>
            <a:ext cx="2952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25000"/>
              </a:lnSpc>
              <a:buNone/>
              <a:defRPr sz="1350" b="0">
                <a:solidFill>
                  <a:srgbClr val="6B6277"/>
                </a:solidFill>
                <a:latin typeface="Helvetica Neue"/>
                <a:ea typeface="Helvetica Neue"/>
                <a:cs typeface="Helvetica Neue"/>
              </a:defRPr>
            </a:pPr>
            <a:r>
              <a:rPr sz="1350" b="0">
                <a:solidFill>
                  <a:srgbClr val="6B6277"/>
                </a:solidFill>
                <a:latin typeface="Helvetica Neue"/>
                <a:ea typeface="Helvetica Neue"/>
                <a:cs typeface="Helvetica Neue"/>
              </a:rPr>
              <a:t>CANCOM Assistant</a:t>
            </a:r>
          </a:p>
          <a:p xmlns:a="http://schemas.openxmlformats.org/drawingml/2006/main">
            <a:pPr algn="l">
              <a:lnSpc>
                <a:spcPct val="125000"/>
              </a:lnSpc>
              <a:buNone/>
              <a:defRPr sz="1350" b="0">
                <a:solidFill>
                  <a:srgbClr val="6B6277"/>
                </a:solidFill>
                <a:latin typeface="Helvetica Neue"/>
                <a:ea typeface="Helvetica Neue"/>
                <a:cs typeface="Helvetica Neue"/>
              </a:defRPr>
            </a:pPr>
            <a:r>
              <a:rPr sz="1350" b="0">
                <a:solidFill>
                  <a:srgbClr val="6B6277"/>
                </a:solidFill>
                <a:latin typeface="Helvetica Neue"/>
                <a:ea typeface="Helvetica Neue"/>
                <a:cs typeface="Helvetica Neue"/>
              </a:rPr>
              <a:t>Kira · sl.one</a:t>
            </a:r>
          </a:p>
        </p:txBody>
      </p:sp>
      <p:sp>
        <p:nvSpPr>
          <p:cNvPr id="8" name="">
            <a:extLst xmlns:a="http://schemas.openxmlformats.org/drawingml/2006/main">
              <a:ext uri="{FF2B5EF4-FFF2-40B4-BE49-F238E27FC236}">
                <a16:creationId xmlns:a16="http://schemas.microsoft.com/office/drawing/2014/main" id="{1A925731-1073-45D4-804F-01EC9906B597}"/>
              </a:ext>
            </a:extLst>
          </p:cNvPr>
          <p:cNvSpPr>
            <a:spLocks xmlns:a="http://schemas.openxmlformats.org/drawingml/2006/main" noGrp="1"/>
          </p:cNvSpPr>
          <p:nvPr/>
        </p:nvSpPr>
        <p:spPr>
          <a:xfrm xmlns:a="http://schemas.openxmlformats.org/drawingml/2006/main">
            <a:off x="4276725" y="2333625"/>
            <a:ext cx="3429000" cy="2419350"/>
          </a:xfrm>
          <a:prstGeom xmlns:a="http://schemas.openxmlformats.org/drawingml/2006/main" prst="roundRect">
            <a:avLst>
              <a:gd name="adj" fmla="val 3150"/>
            </a:avLst>
          </a:prstGeom>
          <a:solidFill xmlns:a="http://schemas.openxmlformats.org/drawingml/2006/main">
            <a:srgbClr val="FFF0EA"/>
          </a:solidFill>
          <a:ln xmlns:a="http://schemas.openxmlformats.org/drawingml/2006/main" w="9525">
            <a:solidFill>
              <a:srgbClr val="DCD6E4"/>
            </a:solidFill>
          </a:ln>
        </p:spPr>
      </p:sp>
      <p:sp>
        <p:nvSpPr>
          <p:cNvPr id="9" name="">
            <a:extLst xmlns:a="http://schemas.openxmlformats.org/drawingml/2006/main">
              <a:ext uri="{FF2B5EF4-FFF2-40B4-BE49-F238E27FC236}">
                <a16:creationId xmlns:a16="http://schemas.microsoft.com/office/drawing/2014/main" id="{904F9A51-92A0-494F-9F88-9A3B15E5A223}"/>
              </a:ext>
            </a:extLst>
          </p:cNvPr>
          <p:cNvSpPr>
            <a:spLocks xmlns:a="http://schemas.openxmlformats.org/drawingml/2006/main" noGrp="1"/>
          </p:cNvSpPr>
          <p:nvPr/>
        </p:nvSpPr>
        <p:spPr>
          <a:xfrm xmlns:a="http://schemas.openxmlformats.org/drawingml/2006/main">
            <a:off x="4505325" y="2552700"/>
            <a:ext cx="571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02</a:t>
            </a:r>
          </a:p>
        </p:txBody>
      </p:sp>
      <p:sp>
        <p:nvSpPr>
          <p:cNvPr id="10" name="">
            <a:extLst xmlns:a="http://schemas.openxmlformats.org/drawingml/2006/main">
              <a:ext uri="{FF2B5EF4-FFF2-40B4-BE49-F238E27FC236}">
                <a16:creationId xmlns:a16="http://schemas.microsoft.com/office/drawing/2014/main" id="{50AA8D35-926C-4D4E-857C-9D8D3AA18892}"/>
              </a:ext>
            </a:extLst>
          </p:cNvPr>
          <p:cNvSpPr>
            <a:spLocks xmlns:a="http://schemas.openxmlformats.org/drawingml/2006/main" noGrp="1"/>
          </p:cNvSpPr>
          <p:nvPr/>
        </p:nvSpPr>
        <p:spPr>
          <a:xfrm xmlns:a="http://schemas.openxmlformats.org/drawingml/2006/main">
            <a:off x="4505325" y="2895600"/>
            <a:ext cx="2952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800" b="1">
                <a:solidFill>
                  <a:srgbClr val="2F1863"/>
                </a:solidFill>
                <a:latin typeface="Helvetica Neue"/>
                <a:ea typeface="Helvetica Neue"/>
                <a:cs typeface="Helvetica Neue"/>
              </a:defRPr>
            </a:pPr>
            <a:r>
              <a:rPr sz="1800" b="1">
                <a:solidFill>
                  <a:srgbClr val="2F1863"/>
                </a:solidFill>
                <a:latin typeface="Helvetica Neue"/>
                <a:ea typeface="Helvetica Neue"/>
                <a:cs typeface="Helvetica Neue"/>
              </a:rPr>
              <a:t>Simplify work</a:t>
            </a:r>
          </a:p>
        </p:txBody>
      </p:sp>
      <p:sp>
        <p:nvSpPr>
          <p:cNvPr id="11" name="">
            <a:extLst xmlns:a="http://schemas.openxmlformats.org/drawingml/2006/main">
              <a:ext uri="{FF2B5EF4-FFF2-40B4-BE49-F238E27FC236}">
                <a16:creationId xmlns:a16="http://schemas.microsoft.com/office/drawing/2014/main" id="{DB95EBED-24A4-4618-96B4-A1706BD68361}"/>
              </a:ext>
            </a:extLst>
          </p:cNvPr>
          <p:cNvSpPr>
            <a:spLocks xmlns:a="http://schemas.openxmlformats.org/drawingml/2006/main" noGrp="1"/>
          </p:cNvSpPr>
          <p:nvPr/>
        </p:nvSpPr>
        <p:spPr>
          <a:xfrm xmlns:a="http://schemas.openxmlformats.org/drawingml/2006/main">
            <a:off x="4505325" y="3505200"/>
            <a:ext cx="2952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25000"/>
              </a:lnSpc>
              <a:buNone/>
              <a:defRPr sz="1350" b="0">
                <a:solidFill>
                  <a:srgbClr val="6B6277"/>
                </a:solidFill>
                <a:latin typeface="Helvetica Neue"/>
                <a:ea typeface="Helvetica Neue"/>
                <a:cs typeface="Helvetica Neue"/>
              </a:defRPr>
            </a:pPr>
            <a:r>
              <a:rPr sz="1350" b="0">
                <a:solidFill>
                  <a:srgbClr val="6B6277"/>
                </a:solidFill>
                <a:latin typeface="Helvetica Neue"/>
                <a:ea typeface="Helvetica Neue"/>
                <a:cs typeface="Helvetica Neue"/>
              </a:rPr>
              <a:t>Annagh</a:t>
            </a:r>
          </a:p>
          <a:p xmlns:a="http://schemas.openxmlformats.org/drawingml/2006/main">
            <a:pPr algn="l">
              <a:lnSpc>
                <a:spcPct val="125000"/>
              </a:lnSpc>
              <a:buNone/>
              <a:defRPr sz="1350" b="0">
                <a:solidFill>
                  <a:srgbClr val="6B6277"/>
                </a:solidFill>
                <a:latin typeface="Helvetica Neue"/>
                <a:ea typeface="Helvetica Neue"/>
                <a:cs typeface="Helvetica Neue"/>
              </a:defRPr>
            </a:pPr>
            <a:r>
              <a:rPr sz="1350" b="0">
                <a:solidFill>
                  <a:srgbClr val="6B6277"/>
                </a:solidFill>
                <a:latin typeface="Helvetica Neue"/>
                <a:ea typeface="Helvetica Neue"/>
                <a:cs typeface="Helvetica Neue"/>
              </a:rPr>
              <a:t>Culture Cockpit</a:t>
            </a:r>
          </a:p>
          <a:p xmlns:a="http://schemas.openxmlformats.org/drawingml/2006/main">
            <a:pPr algn="l">
              <a:lnSpc>
                <a:spcPct val="125000"/>
              </a:lnSpc>
              <a:buNone/>
              <a:defRPr sz="1350" b="0">
                <a:solidFill>
                  <a:srgbClr val="6B6277"/>
                </a:solidFill>
                <a:latin typeface="Helvetica Neue"/>
                <a:ea typeface="Helvetica Neue"/>
                <a:cs typeface="Helvetica Neue"/>
              </a:defRPr>
            </a:pPr>
            <a:r>
              <a:rPr sz="1350" b="0">
                <a:solidFill>
                  <a:srgbClr val="6B6277"/>
                </a:solidFill>
                <a:latin typeface="Helvetica Neue"/>
                <a:ea typeface="Helvetica Neue"/>
                <a:cs typeface="Helvetica Neue"/>
              </a:rPr>
              <a:t>AI project funding</a:t>
            </a:r>
          </a:p>
        </p:txBody>
      </p:sp>
      <p:sp>
        <p:nvSpPr>
          <p:cNvPr id="12" name="">
            <a:extLst xmlns:a="http://schemas.openxmlformats.org/drawingml/2006/main">
              <a:ext uri="{FF2B5EF4-FFF2-40B4-BE49-F238E27FC236}">
                <a16:creationId xmlns:a16="http://schemas.microsoft.com/office/drawing/2014/main" id="{4FFEF801-DAC5-4411-BC72-14A2692BA3AD}"/>
              </a:ext>
            </a:extLst>
          </p:cNvPr>
          <p:cNvSpPr>
            <a:spLocks xmlns:a="http://schemas.openxmlformats.org/drawingml/2006/main" noGrp="1"/>
          </p:cNvSpPr>
          <p:nvPr/>
        </p:nvSpPr>
        <p:spPr>
          <a:xfrm xmlns:a="http://schemas.openxmlformats.org/drawingml/2006/main">
            <a:off x="8039100" y="2333625"/>
            <a:ext cx="3429000" cy="2419350"/>
          </a:xfrm>
          <a:prstGeom xmlns:a="http://schemas.openxmlformats.org/drawingml/2006/main" prst="roundRect">
            <a:avLst>
              <a:gd name="adj" fmla="val 3150"/>
            </a:avLst>
          </a:prstGeom>
          <a:solidFill xmlns:a="http://schemas.openxmlformats.org/drawingml/2006/main">
            <a:srgbClr val="FFFFFF"/>
          </a:solidFill>
          <a:ln xmlns:a="http://schemas.openxmlformats.org/drawingml/2006/main" w="9525">
            <a:solidFill>
              <a:srgbClr val="DCD6E4"/>
            </a:solidFill>
          </a:ln>
        </p:spPr>
      </p:sp>
      <p:sp>
        <p:nvSpPr>
          <p:cNvPr id="13" name="">
            <a:extLst xmlns:a="http://schemas.openxmlformats.org/drawingml/2006/main">
              <a:ext uri="{FF2B5EF4-FFF2-40B4-BE49-F238E27FC236}">
                <a16:creationId xmlns:a16="http://schemas.microsoft.com/office/drawing/2014/main" id="{513169B2-C505-433C-B8A2-2E722A03B190}"/>
              </a:ext>
            </a:extLst>
          </p:cNvPr>
          <p:cNvSpPr>
            <a:spLocks xmlns:a="http://schemas.openxmlformats.org/drawingml/2006/main" noGrp="1"/>
          </p:cNvSpPr>
          <p:nvPr/>
        </p:nvSpPr>
        <p:spPr>
          <a:xfrm xmlns:a="http://schemas.openxmlformats.org/drawingml/2006/main">
            <a:off x="8267700" y="2552700"/>
            <a:ext cx="571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03</a:t>
            </a:r>
          </a:p>
        </p:txBody>
      </p:sp>
      <p:sp>
        <p:nvSpPr>
          <p:cNvPr id="14" name="">
            <a:extLst xmlns:a="http://schemas.openxmlformats.org/drawingml/2006/main">
              <a:ext uri="{FF2B5EF4-FFF2-40B4-BE49-F238E27FC236}">
                <a16:creationId xmlns:a16="http://schemas.microsoft.com/office/drawing/2014/main" id="{F581027F-7529-43A7-BEE1-BE363C249359}"/>
              </a:ext>
            </a:extLst>
          </p:cNvPr>
          <p:cNvSpPr>
            <a:spLocks xmlns:a="http://schemas.openxmlformats.org/drawingml/2006/main" noGrp="1"/>
          </p:cNvSpPr>
          <p:nvPr/>
        </p:nvSpPr>
        <p:spPr>
          <a:xfrm xmlns:a="http://schemas.openxmlformats.org/drawingml/2006/main">
            <a:off x="8267700" y="2895600"/>
            <a:ext cx="2952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800" b="1">
                <a:solidFill>
                  <a:srgbClr val="2F1863"/>
                </a:solidFill>
                <a:latin typeface="Helvetica Neue"/>
                <a:ea typeface="Helvetica Neue"/>
                <a:cs typeface="Helvetica Neue"/>
              </a:defRPr>
            </a:pPr>
            <a:r>
              <a:rPr sz="1800" b="1">
                <a:solidFill>
                  <a:srgbClr val="2F1863"/>
                </a:solidFill>
                <a:latin typeface="Helvetica Neue"/>
                <a:ea typeface="Helvetica Neue"/>
                <a:cs typeface="Helvetica Neue"/>
              </a:rPr>
              <a:t>Develop services</a:t>
            </a:r>
          </a:p>
        </p:txBody>
      </p:sp>
      <p:sp>
        <p:nvSpPr>
          <p:cNvPr id="15" name="">
            <a:extLst xmlns:a="http://schemas.openxmlformats.org/drawingml/2006/main">
              <a:ext uri="{FF2B5EF4-FFF2-40B4-BE49-F238E27FC236}">
                <a16:creationId xmlns:a16="http://schemas.microsoft.com/office/drawing/2014/main" id="{CEDAA17E-D504-49AF-95D5-24DCCDB9135D}"/>
              </a:ext>
            </a:extLst>
          </p:cNvPr>
          <p:cNvSpPr>
            <a:spLocks xmlns:a="http://schemas.openxmlformats.org/drawingml/2006/main" noGrp="1"/>
          </p:cNvSpPr>
          <p:nvPr/>
        </p:nvSpPr>
        <p:spPr>
          <a:xfrm xmlns:a="http://schemas.openxmlformats.org/drawingml/2006/main">
            <a:off x="8267700" y="3505200"/>
            <a:ext cx="2952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25000"/>
              </a:lnSpc>
              <a:buNone/>
              <a:defRPr sz="1350" b="0">
                <a:solidFill>
                  <a:srgbClr val="6B6277"/>
                </a:solidFill>
                <a:latin typeface="Helvetica Neue"/>
                <a:ea typeface="Helvetica Neue"/>
                <a:cs typeface="Helvetica Neue"/>
              </a:defRPr>
            </a:pPr>
            <a:r>
              <a:rPr sz="1350" b="0">
                <a:solidFill>
                  <a:srgbClr val="6B6277"/>
                </a:solidFill>
                <a:latin typeface="Helvetica Neue"/>
                <a:ea typeface="Helvetica Neue"/>
                <a:cs typeface="Helvetica Neue"/>
              </a:rPr>
              <a:t>Idea → prototype</a:t>
            </a:r>
          </a:p>
          <a:p xmlns:a="http://schemas.openxmlformats.org/drawingml/2006/main">
            <a:pPr algn="l">
              <a:lnSpc>
                <a:spcPct val="125000"/>
              </a:lnSpc>
              <a:buNone/>
              <a:defRPr sz="1350" b="0">
                <a:solidFill>
                  <a:srgbClr val="6B6277"/>
                </a:solidFill>
                <a:latin typeface="Helvetica Neue"/>
                <a:ea typeface="Helvetica Neue"/>
                <a:cs typeface="Helvetica Neue"/>
              </a:defRPr>
            </a:pPr>
            <a:r>
              <a:rPr sz="1350" b="0">
                <a:solidFill>
                  <a:srgbClr val="6B6277"/>
                </a:solidFill>
                <a:latin typeface="Helvetica Neue"/>
                <a:ea typeface="Helvetica Neue"/>
                <a:cs typeface="Helvetica Neue"/>
              </a:rPr>
              <a:t>RheinTalent</a:t>
            </a:r>
          </a:p>
        </p:txBody>
      </p:sp>
      <p:sp>
        <p:nvSpPr>
          <p:cNvPr id="16" name="">
            <a:extLst xmlns:a="http://schemas.openxmlformats.org/drawingml/2006/main">
              <a:ext uri="{FF2B5EF4-FFF2-40B4-BE49-F238E27FC236}">
                <a16:creationId xmlns:a16="http://schemas.microsoft.com/office/drawing/2014/main" id="{6AC07105-E577-49F5-8C43-F66A14B11606}"/>
              </a:ext>
            </a:extLst>
          </p:cNvPr>
          <p:cNvSpPr>
            <a:spLocks xmlns:a="http://schemas.openxmlformats.org/drawingml/2006/main" noGrp="1"/>
          </p:cNvSpPr>
          <p:nvPr/>
        </p:nvSpPr>
        <p:spPr>
          <a:xfrm xmlns:a="http://schemas.openxmlformats.org/drawingml/2006/main">
            <a:off x="514350" y="5048250"/>
            <a:ext cx="10953750" cy="876300"/>
          </a:xfrm>
          <a:prstGeom xmlns:a="http://schemas.openxmlformats.org/drawingml/2006/main" prst="roundRect">
            <a:avLst>
              <a:gd name="adj" fmla="val 8696"/>
            </a:avLst>
          </a:prstGeom>
          <a:solidFill xmlns:a="http://schemas.openxmlformats.org/drawingml/2006/main">
            <a:srgbClr val="2F1863"/>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9CED4109-CCBD-45F0-AA9E-E1FC2D2229EF}"/>
              </a:ext>
            </a:extLst>
          </p:cNvPr>
          <p:cNvSpPr>
            <a:spLocks xmlns:a="http://schemas.openxmlformats.org/drawingml/2006/main" noGrp="1"/>
          </p:cNvSpPr>
          <p:nvPr/>
        </p:nvSpPr>
        <p:spPr>
          <a:xfrm xmlns:a="http://schemas.openxmlformats.org/drawingml/2006/main">
            <a:off x="781050" y="5257800"/>
            <a:ext cx="10382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275" b="1">
                <a:solidFill>
                  <a:srgbClr val="FFFFFF"/>
                </a:solidFill>
                <a:latin typeface="Helvetica Neue"/>
                <a:ea typeface="Helvetica Neue"/>
                <a:cs typeface="Helvetica Neue"/>
              </a:defRPr>
            </a:pPr>
            <a:r>
              <a:rPr sz="1275" b="1">
                <a:solidFill>
                  <a:srgbClr val="FFFFFF"/>
                </a:solidFill>
                <a:latin typeface="Helvetica Neue"/>
                <a:ea typeface="Helvetica Neue"/>
                <a:cs typeface="Helvetica Neue"/>
              </a:rPr>
              <a:t>New: Goth &amp; Partner shows how a technically demanding AI project can be structured for a funding process.</a:t>
            </a:r>
          </a:p>
        </p:txBody>
      </p:sp>
      <p:sp>
        <p:nvSpPr>
          <p:cNvPr id="18" name="">
            <a:extLst xmlns:a="http://schemas.openxmlformats.org/drawingml/2006/main">
              <a:ext uri="{FF2B5EF4-FFF2-40B4-BE49-F238E27FC236}">
                <a16:creationId xmlns:a16="http://schemas.microsoft.com/office/drawing/2014/main" id="{76197856-DBA4-44FF-B0E0-5397C0D80AD4}"/>
              </a:ext>
            </a:extLst>
          </p:cNvPr>
          <p:cNvSpPr>
            <a:spLocks xmlns:a="http://schemas.openxmlformats.org/drawingml/2006/main" noGrp="1"/>
          </p:cNvSpPr>
          <p:nvPr/>
        </p:nvSpPr>
        <p:spPr>
          <a:xfrm xmlns:a="http://schemas.openxmlformats.org/drawingml/2006/main">
            <a:off x="10763250" y="6381750"/>
            <a:ext cx="9048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466"/>
          </a:bodyPr>
          <a:lstStyle xmlns:a="http://schemas.openxmlformats.org/drawingml/2006/main"/>
          <a:p xmlns:a="http://schemas.openxmlformats.org/drawingml/2006/main">
            <a:pPr algn="r">
              <a:lnSpc>
                <a:spcPct val="105000"/>
              </a:lnSpc>
              <a:buNone/>
              <a:defRPr sz="825" b="0">
                <a:solidFill>
                  <a:srgbClr val="6B6277"/>
                </a:solidFill>
                <a:latin typeface="Helvetica Neue"/>
                <a:ea typeface="Helvetica Neue"/>
                <a:cs typeface="Helvetica Neue"/>
              </a:defRPr>
            </a:pPr>
            <a:r>
              <a:rPr sz="825" b="0">
                <a:solidFill>
                  <a:srgbClr val="6B6277"/>
                </a:solidFill>
                <a:latin typeface="Helvetica Neue"/>
                <a:ea typeface="Helvetica Neue"/>
                <a:cs typeface="Helvetica Neue"/>
              </a:rPr>
              <a:t>04 / 08</a:t>
            </a:r>
          </a:p>
        </p:txBody>
      </p:sp>
      <p:sp>
        <p:nvSpPr>
          <p:cNvPr id="19" name="">
            <a:extLst xmlns:a="http://schemas.openxmlformats.org/drawingml/2006/main">
              <a:ext uri="{FF2B5EF4-FFF2-40B4-BE49-F238E27FC236}">
                <a16:creationId xmlns:a16="http://schemas.microsoft.com/office/drawing/2014/main" id="{C6949850-A417-467A-A9A9-2D27C23473AA}"/>
              </a:ext>
            </a:extLst>
          </p:cNvPr>
          <p:cNvSpPr>
            <a:spLocks xmlns:a="http://schemas.openxmlformats.org/drawingml/2006/main" noGrp="1"/>
          </p:cNvSpPr>
          <p:nvPr/>
        </p:nvSpPr>
        <p:spPr>
          <a:xfrm xmlns:a="http://schemas.openxmlformats.org/drawingml/2006/main">
            <a:off x="514350" y="6381750"/>
            <a:ext cx="295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413"/>
          </a:bodyPr>
          <a:lstStyle xmlns:a="http://schemas.openxmlformats.org/drawingml/2006/main"/>
          <a:p xmlns:a="http://schemas.openxmlformats.org/drawingml/2006/main">
            <a:pPr algn="l">
              <a:lnSpc>
                <a:spcPct val="105000"/>
              </a:lnSpc>
              <a:buNone/>
              <a:defRPr sz="750" b="0">
                <a:solidFill>
                  <a:srgbClr val="6B6277"/>
                </a:solidFill>
                <a:latin typeface="Helvetica Neue"/>
                <a:ea typeface="Helvetica Neue"/>
                <a:cs typeface="Helvetica Neue"/>
              </a:defRPr>
            </a:pPr>
            <a:r>
              <a:rPr sz="750" b="0">
                <a:solidFill>
                  <a:srgbClr val="6B6277"/>
                </a:solidFill>
                <a:latin typeface="Helvetica Neue"/>
                <a:ea typeface="Helvetica Neue"/>
                <a:cs typeface="Helvetica Neue"/>
              </a:rPr>
              <a:t>EDIH.li · Project 101330293</a:t>
            </a:r>
          </a:p>
        </p:txBody>
      </p:sp>
      <p:pic>
        <p:nvPicPr>
          <p:cNvPr id="41" name=""/>
          <p:cNvPicPr>
            <a:picLocks xmlns:a="http://schemas.openxmlformats.org/drawingml/2006/main" noChangeAspect="1"/>
          </p:cNvPicPr>
          <p:nvPr/>
        </p:nvPicPr>
        <p:blipFill>
          <a:blip xmlns:r="http://schemas.openxmlformats.org/officeDocument/2006/relationships" xmlns:a="http://schemas.openxmlformats.org/drawingml/2006/main" r:embed="Rcfa7765f5a974401"/>
          <a:stretch xmlns:a="http://schemas.openxmlformats.org/drawingml/2006/main"/>
        </p:blipFill>
        <p:spPr>
          <a:xfrm xmlns:a="http://schemas.openxmlformats.org/drawingml/2006/main">
            <a:off x="575535" y="323850"/>
            <a:ext cx="1306380" cy="381000"/>
          </a:xfrm>
          <a:prstGeom xmlns:a="http://schemas.openxmlformats.org/drawingml/2006/main" prst="rect">
            <a:avLst/>
          </a:prstGeom>
        </p:spPr>
      </p:pic>
      <p:sp>
        <p:nvSpPr>
          <p:cNvPr id="21" name="">
            <a:extLst xmlns:a="http://schemas.openxmlformats.org/drawingml/2006/main">
              <a:ext uri="{FF2B5EF4-FFF2-40B4-BE49-F238E27FC236}">
                <a16:creationId xmlns:a16="http://schemas.microsoft.com/office/drawing/2014/main" id="{B045F2AF-A422-47C9-AA27-5AE949184A91}"/>
              </a:ext>
            </a:extLst>
          </p:cNvPr>
          <p:cNvSpPr>
            <a:spLocks xmlns:a="http://schemas.openxmlformats.org/drawingml/2006/main" noGrp="1"/>
          </p:cNvSpPr>
          <p:nvPr/>
        </p:nvSpPr>
        <p:spPr>
          <a:xfrm xmlns:a="http://schemas.openxmlformats.org/drawingml/2006/main">
            <a:off x="2095500" y="409575"/>
            <a:ext cx="5810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00" b="1">
                <a:solidFill>
                  <a:srgbClr val="6B6277"/>
                </a:solidFill>
                <a:latin typeface="Helvetica Neue"/>
                <a:ea typeface="Helvetica Neue"/>
                <a:cs typeface="Helvetica Neue"/>
              </a:defRPr>
            </a:pPr>
            <a:r>
              <a:rPr sz="900" b="1">
                <a:solidFill>
                  <a:srgbClr val="6B6277"/>
                </a:solidFill>
                <a:latin typeface="Helvetica Neue"/>
                <a:ea typeface="Helvetica Neue"/>
                <a:cs typeface="Helvetica Neue"/>
              </a:rPr>
              <a:t>EUROPEAN DIGITAL INNOVATION HUB LIECHTENSTEIN</a:t>
            </a:r>
          </a:p>
        </p:txBody>
      </p:sp>
    </p:spTree>
    <p:extLst>
      <p:ext uri="{BB962C8B-B14F-4D97-AF65-F5344CB8AC3E}">
        <p14:creationId xmlns:p14="http://schemas.microsoft.com/office/powerpoint/2010/main" val="1292744233"/>
      </p:ext>
    </p:extLst>
  </p:cSld>
</p:sld>
</file>

<file path=ppt/slides/slide5.xml><?xml version="1.0" encoding="utf-8"?>
<p:sld xmlns:p="http://schemas.openxmlformats.org/presentationml/2006/main">
  <p:cSld>
    <p:bg>
      <p:bgPr>
        <a:solidFill xmlns:a="http://schemas.openxmlformats.org/drawingml/2006/main">
          <a:srgbClr val="FAF9F6"/>
        </a:solidFill>
      </p:bgPr>
    </p:bg>
    <p:spTree>
      <p:nvGrpSpPr>
        <p:cNvPr id="1" name=""/>
        <p:cNvGrpSpPr/>
        <p:nvPr/>
      </p:nvGrpSpPr>
      <p:grpSpPr>
        <a:xfrm xmlns:a="http://schemas.openxmlformats.org/drawingml/2006/main"/>
      </p:grpSpPr>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662755db7bf4b47"/>
          <a:stretch xmlns:a="http://schemas.openxmlformats.org/drawingml/2006/main"/>
        </p:blipFill>
        <p:spPr>
          <a:xfrm xmlns:a="http://schemas.openxmlformats.org/drawingml/2006/main">
            <a:off x="575535" y="323850"/>
            <a:ext cx="1306380" cy="381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B778132-EC94-47EB-BBB2-6FD4BF6526BB}"/>
              </a:ext>
            </a:extLst>
          </p:cNvPr>
          <p:cNvSpPr>
            <a:spLocks xmlns:a="http://schemas.openxmlformats.org/drawingml/2006/main" noGrp="1"/>
          </p:cNvSpPr>
          <p:nvPr/>
        </p:nvSpPr>
        <p:spPr>
          <a:xfrm xmlns:a="http://schemas.openxmlformats.org/drawingml/2006/main">
            <a:off x="2095500" y="409575"/>
            <a:ext cx="5810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00" b="1">
                <a:solidFill>
                  <a:srgbClr val="6B6277"/>
                </a:solidFill>
                <a:latin typeface="Helvetica Neue"/>
                <a:ea typeface="Helvetica Neue"/>
                <a:cs typeface="Helvetica Neue"/>
              </a:defRPr>
            </a:pPr>
            <a:r>
              <a:rPr sz="900" b="1">
                <a:solidFill>
                  <a:srgbClr val="6B6277"/>
                </a:solidFill>
                <a:latin typeface="Helvetica Neue"/>
                <a:ea typeface="Helvetica Neue"/>
                <a:cs typeface="Helvetica Neue"/>
              </a:rPr>
              <a:t>EUROPEAN DIGITAL INNOVATION HUB LIECHTENSTEIN</a:t>
            </a:r>
          </a:p>
        </p:txBody>
      </p:sp>
      <p:sp>
        <p:nvSpPr>
          <p:cNvPr id="3" name="">
            <a:extLst xmlns:a="http://schemas.openxmlformats.org/drawingml/2006/main">
              <a:ext uri="{FF2B5EF4-FFF2-40B4-BE49-F238E27FC236}">
                <a16:creationId xmlns:a16="http://schemas.microsoft.com/office/drawing/2014/main" id="{030516B6-059A-4353-B2FA-18B0887FEDB9}"/>
              </a:ext>
            </a:extLst>
          </p:cNvPr>
          <p:cNvSpPr>
            <a:spLocks xmlns:a="http://schemas.openxmlformats.org/drawingml/2006/main" noGrp="1"/>
          </p:cNvSpPr>
          <p:nvPr/>
        </p:nvSpPr>
        <p:spPr>
          <a:xfrm xmlns:a="http://schemas.openxmlformats.org/drawingml/2006/main">
            <a:off x="514350" y="1009650"/>
            <a:ext cx="266700" cy="38100"/>
          </a:xfrm>
          <a:prstGeom xmlns:a="http://schemas.openxmlformats.org/drawingml/2006/main" prst="roundRect">
            <a:avLst>
              <a:gd name="adj" fmla="val 50000"/>
            </a:avLst>
          </a:prstGeom>
          <a:solidFill xmlns:a="http://schemas.openxmlformats.org/drawingml/2006/main">
            <a:srgbClr val="FF7D4E"/>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8F6BAB4-8DF0-40EB-BFEF-03C85DF9D160}"/>
              </a:ext>
            </a:extLst>
          </p:cNvPr>
          <p:cNvSpPr>
            <a:spLocks xmlns:a="http://schemas.openxmlformats.org/drawingml/2006/main" noGrp="1"/>
          </p:cNvSpPr>
          <p:nvPr/>
        </p:nvSpPr>
        <p:spPr>
          <a:xfrm xmlns:a="http://schemas.openxmlformats.org/drawingml/2006/main">
            <a:off x="895350" y="952500"/>
            <a:ext cx="800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FROM EXAMPLE TO YOUR BUSINESS</a:t>
            </a:r>
          </a:p>
        </p:txBody>
      </p:sp>
      <p:sp>
        <p:nvSpPr>
          <p:cNvPr id="5" name="">
            <a:extLst xmlns:a="http://schemas.openxmlformats.org/drawingml/2006/main">
              <a:ext uri="{FF2B5EF4-FFF2-40B4-BE49-F238E27FC236}">
                <a16:creationId xmlns:a16="http://schemas.microsoft.com/office/drawing/2014/main" id="{54890977-6BF5-483B-A921-EC1E3CA20A13}"/>
              </a:ext>
            </a:extLst>
          </p:cNvPr>
          <p:cNvSpPr>
            <a:spLocks xmlns:a="http://schemas.openxmlformats.org/drawingml/2006/main" noGrp="1"/>
          </p:cNvSpPr>
          <p:nvPr/>
        </p:nvSpPr>
        <p:spPr>
          <a:xfrm xmlns:a="http://schemas.openxmlformats.org/drawingml/2006/main">
            <a:off x="514350" y="1333500"/>
            <a:ext cx="7810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3000" b="1">
                <a:solidFill>
                  <a:srgbClr val="2F1863"/>
                </a:solidFill>
                <a:latin typeface="Helvetica Neue"/>
                <a:ea typeface="Helvetica Neue"/>
                <a:cs typeface="Helvetica Neue"/>
              </a:defRPr>
            </a:pPr>
            <a:r>
              <a:rPr sz="3000" b="1">
                <a:solidFill>
                  <a:srgbClr val="2F1863"/>
                </a:solidFill>
                <a:latin typeface="Helvetica Neue"/>
                <a:ea typeface="Helvetica Neue"/>
                <a:cs typeface="Helvetica Neue"/>
              </a:rPr>
              <a:t>A first trial you can judge.</a:t>
            </a:r>
          </a:p>
        </p:txBody>
      </p: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02a023f9f74748fa"/>
          <a:srcRect xmlns:a="http://schemas.openxmlformats.org/drawingml/2006/main" l="10687" t="0" r="10687" b="0"/>
          <a:stretch xmlns:a="http://schemas.openxmlformats.org/drawingml/2006/main">
            <a:fillRect l="0" t="0" r="0" b="0"/>
          </a:stretch>
        </p:blipFill>
        <p:spPr>
          <a:xfrm xmlns:a="http://schemas.openxmlformats.org/drawingml/2006/main">
            <a:off x="514350" y="2362200"/>
            <a:ext cx="4524375" cy="3238500"/>
          </a:xfrm>
          <a:prstGeom xmlns:a="http://schemas.openxmlformats.org/drawingml/2006/main" prst="roundRect">
            <a:avLst>
              <a:gd name="adj" fmla="val 3529"/>
            </a:avLst>
          </a:prstGeom>
        </p:spPr>
      </p:pic>
      <p:sp>
        <p:nvSpPr>
          <p:cNvPr id="7" name="">
            <a:extLst xmlns:a="http://schemas.openxmlformats.org/drawingml/2006/main">
              <a:ext uri="{FF2B5EF4-FFF2-40B4-BE49-F238E27FC236}">
                <a16:creationId xmlns:a16="http://schemas.microsoft.com/office/drawing/2014/main" id="{CAAB7604-1EFF-4A83-B51F-788C24030111}"/>
              </a:ext>
            </a:extLst>
          </p:cNvPr>
          <p:cNvSpPr>
            <a:spLocks xmlns:a="http://schemas.openxmlformats.org/drawingml/2006/main" noGrp="1"/>
          </p:cNvSpPr>
          <p:nvPr/>
        </p:nvSpPr>
        <p:spPr>
          <a:xfrm xmlns:a="http://schemas.openxmlformats.org/drawingml/2006/main">
            <a:off x="5524500" y="2381250"/>
            <a:ext cx="5943600" cy="666750"/>
          </a:xfrm>
          <a:prstGeom xmlns:a="http://schemas.openxmlformats.org/drawingml/2006/main" prst="roundRect">
            <a:avLst>
              <a:gd name="adj" fmla="val 11429"/>
            </a:avLst>
          </a:prstGeom>
          <a:solidFill xmlns:a="http://schemas.openxmlformats.org/drawingml/2006/main">
            <a:srgbClr val="2F1863"/>
          </a:solidFill>
          <a:ln xmlns:a="http://schemas.openxmlformats.org/drawingml/2006/main" w="9525">
            <a:solidFill>
              <a:srgbClr val="2F1863"/>
            </a:solidFill>
          </a:ln>
        </p:spPr>
      </p:sp>
      <p:sp>
        <p:nvSpPr>
          <p:cNvPr id="8" name="">
            <a:extLst xmlns:a="http://schemas.openxmlformats.org/drawingml/2006/main">
              <a:ext uri="{FF2B5EF4-FFF2-40B4-BE49-F238E27FC236}">
                <a16:creationId xmlns:a16="http://schemas.microsoft.com/office/drawing/2014/main" id="{71BBC23D-31D3-4180-973D-D40ED528F74E}"/>
              </a:ext>
            </a:extLst>
          </p:cNvPr>
          <p:cNvSpPr>
            <a:spLocks xmlns:a="http://schemas.openxmlformats.org/drawingml/2006/main" noGrp="1"/>
          </p:cNvSpPr>
          <p:nvPr/>
        </p:nvSpPr>
        <p:spPr>
          <a:xfrm xmlns:a="http://schemas.openxmlformats.org/drawingml/2006/main">
            <a:off x="5715000" y="2571750"/>
            <a:ext cx="457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BBA2"/>
                </a:solidFill>
                <a:latin typeface="Helvetica Neue"/>
                <a:ea typeface="Helvetica Neue"/>
                <a:cs typeface="Helvetica Neue"/>
              </a:defRPr>
            </a:pPr>
            <a:r>
              <a:rPr sz="900" b="1">
                <a:solidFill>
                  <a:srgbClr val="FFBBA2"/>
                </a:solidFill>
                <a:latin typeface="Helvetica Neue"/>
                <a:ea typeface="Helvetica Neue"/>
                <a:cs typeface="Helvetica Neue"/>
              </a:rPr>
              <a:t>01</a:t>
            </a:r>
          </a:p>
        </p:txBody>
      </p:sp>
      <p:sp>
        <p:nvSpPr>
          <p:cNvPr id="9" name="">
            <a:extLst xmlns:a="http://schemas.openxmlformats.org/drawingml/2006/main">
              <a:ext uri="{FF2B5EF4-FFF2-40B4-BE49-F238E27FC236}">
                <a16:creationId xmlns:a16="http://schemas.microsoft.com/office/drawing/2014/main" id="{294F5731-D806-4CCF-ADEB-CAB1A2303469}"/>
              </a:ext>
            </a:extLst>
          </p:cNvPr>
          <p:cNvSpPr>
            <a:spLocks xmlns:a="http://schemas.openxmlformats.org/drawingml/2006/main" noGrp="1"/>
          </p:cNvSpPr>
          <p:nvPr/>
        </p:nvSpPr>
        <p:spPr>
          <a:xfrm xmlns:a="http://schemas.openxmlformats.org/drawingml/2006/main">
            <a:off x="6286500" y="2495550"/>
            <a:ext cx="190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6859"/>
          </a:bodyPr>
          <a:lstStyle xmlns:a="http://schemas.openxmlformats.org/drawingml/2006/main"/>
          <a:p xmlns:a="http://schemas.openxmlformats.org/drawingml/2006/main">
            <a:pPr algn="l">
              <a:lnSpc>
                <a:spcPct val="105000"/>
              </a:lnSpc>
              <a:buNone/>
              <a:defRPr sz="1425" b="1">
                <a:solidFill>
                  <a:srgbClr val="FFFFFF"/>
                </a:solidFill>
                <a:latin typeface="Helvetica Neue"/>
                <a:ea typeface="Helvetica Neue"/>
                <a:cs typeface="Helvetica Neue"/>
              </a:defRPr>
            </a:pPr>
            <a:r>
              <a:rPr sz="1425" b="1">
                <a:solidFill>
                  <a:srgbClr val="FFFFFF"/>
                </a:solidFill>
                <a:latin typeface="Helvetica Neue"/>
                <a:ea typeface="Helvetica Neue"/>
                <a:cs typeface="Helvetica Neue"/>
              </a:rPr>
              <a:t>Task</a:t>
            </a:r>
          </a:p>
        </p:txBody>
      </p:sp>
      <p:sp>
        <p:nvSpPr>
          <p:cNvPr id="10" name="">
            <a:extLst xmlns:a="http://schemas.openxmlformats.org/drawingml/2006/main">
              <a:ext uri="{FF2B5EF4-FFF2-40B4-BE49-F238E27FC236}">
                <a16:creationId xmlns:a16="http://schemas.microsoft.com/office/drawing/2014/main" id="{223A2966-2F26-432A-AE20-338D9C54DE97}"/>
              </a:ext>
            </a:extLst>
          </p:cNvPr>
          <p:cNvSpPr>
            <a:spLocks xmlns:a="http://schemas.openxmlformats.org/drawingml/2006/main" noGrp="1"/>
          </p:cNvSpPr>
          <p:nvPr/>
        </p:nvSpPr>
        <p:spPr>
          <a:xfrm xmlns:a="http://schemas.openxmlformats.org/drawingml/2006/main">
            <a:off x="6286500" y="2752725"/>
            <a:ext cx="4857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7912"/>
          </a:bodyPr>
          <a:lstStyle xmlns:a="http://schemas.openxmlformats.org/drawingml/2006/main"/>
          <a:p xmlns:a="http://schemas.openxmlformats.org/drawingml/2006/main">
            <a:pPr algn="l">
              <a:lnSpc>
                <a:spcPct val="105000"/>
              </a:lnSpc>
              <a:buNone/>
              <a:defRPr sz="975" b="0">
                <a:solidFill>
                  <a:srgbClr val="E0D5E8"/>
                </a:solidFill>
                <a:latin typeface="Helvetica Neue"/>
                <a:ea typeface="Helvetica Neue"/>
                <a:cs typeface="Helvetica Neue"/>
              </a:defRPr>
            </a:pPr>
            <a:r>
              <a:rPr sz="975" b="0">
                <a:solidFill>
                  <a:srgbClr val="E0D5E8"/>
                </a:solidFill>
                <a:latin typeface="Helvetica Neue"/>
                <a:ea typeface="Helvetica Neue"/>
                <a:cs typeface="Helvetica Neue"/>
              </a:rPr>
              <a:t>Choose one recurring task.</a:t>
            </a:r>
          </a:p>
        </p:txBody>
      </p:sp>
      <p:sp>
        <p:nvSpPr>
          <p:cNvPr id="11" name="">
            <a:extLst xmlns:a="http://schemas.openxmlformats.org/drawingml/2006/main">
              <a:ext uri="{FF2B5EF4-FFF2-40B4-BE49-F238E27FC236}">
                <a16:creationId xmlns:a16="http://schemas.microsoft.com/office/drawing/2014/main" id="{4B13C8B3-86B3-4021-9CB1-8C477C382198}"/>
              </a:ext>
            </a:extLst>
          </p:cNvPr>
          <p:cNvSpPr>
            <a:spLocks xmlns:a="http://schemas.openxmlformats.org/drawingml/2006/main" noGrp="1"/>
          </p:cNvSpPr>
          <p:nvPr/>
        </p:nvSpPr>
        <p:spPr>
          <a:xfrm xmlns:a="http://schemas.openxmlformats.org/drawingml/2006/main">
            <a:off x="5524500" y="3200400"/>
            <a:ext cx="5943600" cy="666750"/>
          </a:xfrm>
          <a:prstGeom xmlns:a="http://schemas.openxmlformats.org/drawingml/2006/main" prst="roundRect">
            <a:avLst>
              <a:gd name="adj" fmla="val 11429"/>
            </a:avLst>
          </a:prstGeom>
          <a:solidFill xmlns:a="http://schemas.openxmlformats.org/drawingml/2006/main">
            <a:srgbClr val="FFFFFF"/>
          </a:solidFill>
          <a:ln xmlns:a="http://schemas.openxmlformats.org/drawingml/2006/main" w="9525">
            <a:solidFill>
              <a:srgbClr val="DCD6E4"/>
            </a:solidFill>
          </a:ln>
        </p:spPr>
      </p:sp>
      <p:sp>
        <p:nvSpPr>
          <p:cNvPr id="12" name="">
            <a:extLst xmlns:a="http://schemas.openxmlformats.org/drawingml/2006/main">
              <a:ext uri="{FF2B5EF4-FFF2-40B4-BE49-F238E27FC236}">
                <a16:creationId xmlns:a16="http://schemas.microsoft.com/office/drawing/2014/main" id="{1A79B4C7-4444-4B8B-8386-09F2806A1F88}"/>
              </a:ext>
            </a:extLst>
          </p:cNvPr>
          <p:cNvSpPr>
            <a:spLocks xmlns:a="http://schemas.openxmlformats.org/drawingml/2006/main" noGrp="1"/>
          </p:cNvSpPr>
          <p:nvPr/>
        </p:nvSpPr>
        <p:spPr>
          <a:xfrm xmlns:a="http://schemas.openxmlformats.org/drawingml/2006/main">
            <a:off x="5715000" y="3390900"/>
            <a:ext cx="457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02</a:t>
            </a:r>
          </a:p>
        </p:txBody>
      </p:sp>
      <p:sp>
        <p:nvSpPr>
          <p:cNvPr id="13" name="">
            <a:extLst xmlns:a="http://schemas.openxmlformats.org/drawingml/2006/main">
              <a:ext uri="{FF2B5EF4-FFF2-40B4-BE49-F238E27FC236}">
                <a16:creationId xmlns:a16="http://schemas.microsoft.com/office/drawing/2014/main" id="{01085DB9-000B-4AA4-A091-E1CAC7A3460F}"/>
              </a:ext>
            </a:extLst>
          </p:cNvPr>
          <p:cNvSpPr>
            <a:spLocks xmlns:a="http://schemas.openxmlformats.org/drawingml/2006/main" noGrp="1"/>
          </p:cNvSpPr>
          <p:nvPr/>
        </p:nvSpPr>
        <p:spPr>
          <a:xfrm xmlns:a="http://schemas.openxmlformats.org/drawingml/2006/main">
            <a:off x="6286500" y="3314700"/>
            <a:ext cx="190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6859"/>
          </a:bodyPr>
          <a:lstStyle xmlns:a="http://schemas.openxmlformats.org/drawingml/2006/main"/>
          <a:p xmlns:a="http://schemas.openxmlformats.org/drawingml/2006/main">
            <a:pPr algn="l">
              <a:lnSpc>
                <a:spcPct val="105000"/>
              </a:lnSpc>
              <a:buNone/>
              <a:defRPr sz="1425" b="1">
                <a:solidFill>
                  <a:srgbClr val="2F1863"/>
                </a:solidFill>
                <a:latin typeface="Helvetica Neue"/>
                <a:ea typeface="Helvetica Neue"/>
                <a:cs typeface="Helvetica Neue"/>
              </a:defRPr>
            </a:pPr>
            <a:r>
              <a:rPr sz="1425" b="1">
                <a:solidFill>
                  <a:srgbClr val="2F1863"/>
                </a:solidFill>
                <a:latin typeface="Helvetica Neue"/>
                <a:ea typeface="Helvetica Neue"/>
                <a:cs typeface="Helvetica Neue"/>
              </a:rPr>
              <a:t>Data &amp; responsibility</a:t>
            </a:r>
          </a:p>
        </p:txBody>
      </p:sp>
      <p:sp>
        <p:nvSpPr>
          <p:cNvPr id="14" name="">
            <a:extLst xmlns:a="http://schemas.openxmlformats.org/drawingml/2006/main">
              <a:ext uri="{FF2B5EF4-FFF2-40B4-BE49-F238E27FC236}">
                <a16:creationId xmlns:a16="http://schemas.microsoft.com/office/drawing/2014/main" id="{DD7FFC13-6A2A-492B-97EA-26369DDC458F}"/>
              </a:ext>
            </a:extLst>
          </p:cNvPr>
          <p:cNvSpPr>
            <a:spLocks xmlns:a="http://schemas.openxmlformats.org/drawingml/2006/main" noGrp="1"/>
          </p:cNvSpPr>
          <p:nvPr/>
        </p:nvSpPr>
        <p:spPr>
          <a:xfrm xmlns:a="http://schemas.openxmlformats.org/drawingml/2006/main">
            <a:off x="6286500" y="3571875"/>
            <a:ext cx="4857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7912"/>
          </a:bodyPr>
          <a:lstStyle xmlns:a="http://schemas.openxmlformats.org/drawingml/2006/main"/>
          <a:p xmlns:a="http://schemas.openxmlformats.org/drawingml/2006/main">
            <a:pPr algn="l">
              <a:lnSpc>
                <a:spcPct val="105000"/>
              </a:lnSpc>
              <a:buNone/>
              <a:defRPr sz="975" b="0">
                <a:solidFill>
                  <a:srgbClr val="6B6277"/>
                </a:solidFill>
                <a:latin typeface="Helvetica Neue"/>
                <a:ea typeface="Helvetica Neue"/>
                <a:cs typeface="Helvetica Neue"/>
              </a:defRPr>
            </a:pPr>
            <a:r>
              <a:rPr sz="975" b="0">
                <a:solidFill>
                  <a:srgbClr val="6B6277"/>
                </a:solidFill>
                <a:latin typeface="Helvetica Neue"/>
                <a:ea typeface="Helvetica Neue"/>
                <a:cs typeface="Helvetica Neue"/>
              </a:rPr>
              <a:t>Agree approved data and review.</a:t>
            </a:r>
          </a:p>
        </p:txBody>
      </p:sp>
      <p:sp>
        <p:nvSpPr>
          <p:cNvPr id="15" name="">
            <a:extLst xmlns:a="http://schemas.openxmlformats.org/drawingml/2006/main">
              <a:ext uri="{FF2B5EF4-FFF2-40B4-BE49-F238E27FC236}">
                <a16:creationId xmlns:a16="http://schemas.microsoft.com/office/drawing/2014/main" id="{E9C6B6CB-8F5C-4314-80D0-57A03073A622}"/>
              </a:ext>
            </a:extLst>
          </p:cNvPr>
          <p:cNvSpPr>
            <a:spLocks xmlns:a="http://schemas.openxmlformats.org/drawingml/2006/main" noGrp="1"/>
          </p:cNvSpPr>
          <p:nvPr/>
        </p:nvSpPr>
        <p:spPr>
          <a:xfrm xmlns:a="http://schemas.openxmlformats.org/drawingml/2006/main">
            <a:off x="5524500" y="4019550"/>
            <a:ext cx="5943600" cy="666750"/>
          </a:xfrm>
          <a:prstGeom xmlns:a="http://schemas.openxmlformats.org/drawingml/2006/main" prst="roundRect">
            <a:avLst>
              <a:gd name="adj" fmla="val 11429"/>
            </a:avLst>
          </a:prstGeom>
          <a:solidFill xmlns:a="http://schemas.openxmlformats.org/drawingml/2006/main">
            <a:srgbClr val="FFFFFF"/>
          </a:solidFill>
          <a:ln xmlns:a="http://schemas.openxmlformats.org/drawingml/2006/main" w="9525">
            <a:solidFill>
              <a:srgbClr val="DCD6E4"/>
            </a:solidFill>
          </a:ln>
        </p:spPr>
      </p:sp>
      <p:sp>
        <p:nvSpPr>
          <p:cNvPr id="16" name="">
            <a:extLst xmlns:a="http://schemas.openxmlformats.org/drawingml/2006/main">
              <a:ext uri="{FF2B5EF4-FFF2-40B4-BE49-F238E27FC236}">
                <a16:creationId xmlns:a16="http://schemas.microsoft.com/office/drawing/2014/main" id="{A6640780-DFBE-4D52-817F-94686FF00C54}"/>
              </a:ext>
            </a:extLst>
          </p:cNvPr>
          <p:cNvSpPr>
            <a:spLocks xmlns:a="http://schemas.openxmlformats.org/drawingml/2006/main" noGrp="1"/>
          </p:cNvSpPr>
          <p:nvPr/>
        </p:nvSpPr>
        <p:spPr>
          <a:xfrm xmlns:a="http://schemas.openxmlformats.org/drawingml/2006/main">
            <a:off x="5715000" y="4210050"/>
            <a:ext cx="457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03</a:t>
            </a:r>
          </a:p>
        </p:txBody>
      </p:sp>
      <p:sp>
        <p:nvSpPr>
          <p:cNvPr id="17" name="">
            <a:extLst xmlns:a="http://schemas.openxmlformats.org/drawingml/2006/main">
              <a:ext uri="{FF2B5EF4-FFF2-40B4-BE49-F238E27FC236}">
                <a16:creationId xmlns:a16="http://schemas.microsoft.com/office/drawing/2014/main" id="{12AF41AF-6CA0-4479-B6B2-2CDE035B9FE4}"/>
              </a:ext>
            </a:extLst>
          </p:cNvPr>
          <p:cNvSpPr>
            <a:spLocks xmlns:a="http://schemas.openxmlformats.org/drawingml/2006/main" noGrp="1"/>
          </p:cNvSpPr>
          <p:nvPr/>
        </p:nvSpPr>
        <p:spPr>
          <a:xfrm xmlns:a="http://schemas.openxmlformats.org/drawingml/2006/main">
            <a:off x="6286500" y="4133850"/>
            <a:ext cx="190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6859"/>
          </a:bodyPr>
          <a:lstStyle xmlns:a="http://schemas.openxmlformats.org/drawingml/2006/main"/>
          <a:p xmlns:a="http://schemas.openxmlformats.org/drawingml/2006/main">
            <a:pPr algn="l">
              <a:lnSpc>
                <a:spcPct val="105000"/>
              </a:lnSpc>
              <a:buNone/>
              <a:defRPr sz="1425" b="1">
                <a:solidFill>
                  <a:srgbClr val="2F1863"/>
                </a:solidFill>
                <a:latin typeface="Helvetica Neue"/>
                <a:ea typeface="Helvetica Neue"/>
                <a:cs typeface="Helvetica Neue"/>
              </a:defRPr>
            </a:pPr>
            <a:r>
              <a:rPr sz="1425" b="1">
                <a:solidFill>
                  <a:srgbClr val="2F1863"/>
                </a:solidFill>
                <a:latin typeface="Helvetica Neue"/>
                <a:ea typeface="Helvetica Neue"/>
                <a:cs typeface="Helvetica Neue"/>
              </a:rPr>
              <a:t>Trial</a:t>
            </a:r>
          </a:p>
        </p:txBody>
      </p:sp>
      <p:sp>
        <p:nvSpPr>
          <p:cNvPr id="18" name="">
            <a:extLst xmlns:a="http://schemas.openxmlformats.org/drawingml/2006/main">
              <a:ext uri="{FF2B5EF4-FFF2-40B4-BE49-F238E27FC236}">
                <a16:creationId xmlns:a16="http://schemas.microsoft.com/office/drawing/2014/main" id="{9D89CB68-662C-4E7F-9380-4BA63CB58034}"/>
              </a:ext>
            </a:extLst>
          </p:cNvPr>
          <p:cNvSpPr>
            <a:spLocks xmlns:a="http://schemas.openxmlformats.org/drawingml/2006/main" noGrp="1"/>
          </p:cNvSpPr>
          <p:nvPr/>
        </p:nvSpPr>
        <p:spPr>
          <a:xfrm xmlns:a="http://schemas.openxmlformats.org/drawingml/2006/main">
            <a:off x="6286500" y="4391025"/>
            <a:ext cx="4857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7912"/>
          </a:bodyPr>
          <a:lstStyle xmlns:a="http://schemas.openxmlformats.org/drawingml/2006/main"/>
          <a:p xmlns:a="http://schemas.openxmlformats.org/drawingml/2006/main">
            <a:pPr algn="l">
              <a:lnSpc>
                <a:spcPct val="105000"/>
              </a:lnSpc>
              <a:buNone/>
              <a:defRPr sz="975" b="0">
                <a:solidFill>
                  <a:srgbClr val="6B6277"/>
                </a:solidFill>
                <a:latin typeface="Helvetica Neue"/>
                <a:ea typeface="Helvetica Neue"/>
                <a:cs typeface="Helvetica Neue"/>
              </a:defRPr>
            </a:pPr>
            <a:r>
              <a:rPr sz="975" b="0">
                <a:solidFill>
                  <a:srgbClr val="6B6277"/>
                </a:solidFill>
                <a:latin typeface="Helvetica Neue"/>
                <a:ea typeface="Helvetica Neue"/>
                <a:cs typeface="Helvetica Neue"/>
              </a:rPr>
              <a:t>Test one small workflow.</a:t>
            </a:r>
          </a:p>
        </p:txBody>
      </p:sp>
      <p:sp>
        <p:nvSpPr>
          <p:cNvPr id="19" name="">
            <a:extLst xmlns:a="http://schemas.openxmlformats.org/drawingml/2006/main">
              <a:ext uri="{FF2B5EF4-FFF2-40B4-BE49-F238E27FC236}">
                <a16:creationId xmlns:a16="http://schemas.microsoft.com/office/drawing/2014/main" id="{FE53B62C-48C4-4B7B-A86D-D3CFD9CD0248}"/>
              </a:ext>
            </a:extLst>
          </p:cNvPr>
          <p:cNvSpPr>
            <a:spLocks xmlns:a="http://schemas.openxmlformats.org/drawingml/2006/main" noGrp="1"/>
          </p:cNvSpPr>
          <p:nvPr/>
        </p:nvSpPr>
        <p:spPr>
          <a:xfrm xmlns:a="http://schemas.openxmlformats.org/drawingml/2006/main">
            <a:off x="5524500" y="4838700"/>
            <a:ext cx="5943600" cy="666750"/>
          </a:xfrm>
          <a:prstGeom xmlns:a="http://schemas.openxmlformats.org/drawingml/2006/main" prst="roundRect">
            <a:avLst>
              <a:gd name="adj" fmla="val 11429"/>
            </a:avLst>
          </a:prstGeom>
          <a:solidFill xmlns:a="http://schemas.openxmlformats.org/drawingml/2006/main">
            <a:srgbClr val="FFFFFF"/>
          </a:solidFill>
          <a:ln xmlns:a="http://schemas.openxmlformats.org/drawingml/2006/main" w="9525">
            <a:solidFill>
              <a:srgbClr val="DCD6E4"/>
            </a:solidFill>
          </a:ln>
        </p:spPr>
      </p:sp>
      <p:sp>
        <p:nvSpPr>
          <p:cNvPr id="20" name="">
            <a:extLst xmlns:a="http://schemas.openxmlformats.org/drawingml/2006/main">
              <a:ext uri="{FF2B5EF4-FFF2-40B4-BE49-F238E27FC236}">
                <a16:creationId xmlns:a16="http://schemas.microsoft.com/office/drawing/2014/main" id="{11169F53-C3D6-45D1-B584-EED72CAEF2E8}"/>
              </a:ext>
            </a:extLst>
          </p:cNvPr>
          <p:cNvSpPr>
            <a:spLocks xmlns:a="http://schemas.openxmlformats.org/drawingml/2006/main" noGrp="1"/>
          </p:cNvSpPr>
          <p:nvPr/>
        </p:nvSpPr>
        <p:spPr>
          <a:xfrm xmlns:a="http://schemas.openxmlformats.org/drawingml/2006/main">
            <a:off x="5715000" y="5029200"/>
            <a:ext cx="457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04</a:t>
            </a:r>
          </a:p>
        </p:txBody>
      </p:sp>
      <p:sp>
        <p:nvSpPr>
          <p:cNvPr id="21" name="">
            <a:extLst xmlns:a="http://schemas.openxmlformats.org/drawingml/2006/main">
              <a:ext uri="{FF2B5EF4-FFF2-40B4-BE49-F238E27FC236}">
                <a16:creationId xmlns:a16="http://schemas.microsoft.com/office/drawing/2014/main" id="{E7F14496-6FD2-4B92-9B0E-DC169FCD9494}"/>
              </a:ext>
            </a:extLst>
          </p:cNvPr>
          <p:cNvSpPr>
            <a:spLocks xmlns:a="http://schemas.openxmlformats.org/drawingml/2006/main" noGrp="1"/>
          </p:cNvSpPr>
          <p:nvPr/>
        </p:nvSpPr>
        <p:spPr>
          <a:xfrm xmlns:a="http://schemas.openxmlformats.org/drawingml/2006/main">
            <a:off x="6286500" y="4953000"/>
            <a:ext cx="190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6859"/>
          </a:bodyPr>
          <a:lstStyle xmlns:a="http://schemas.openxmlformats.org/drawingml/2006/main"/>
          <a:p xmlns:a="http://schemas.openxmlformats.org/drawingml/2006/main">
            <a:pPr algn="l">
              <a:lnSpc>
                <a:spcPct val="105000"/>
              </a:lnSpc>
              <a:buNone/>
              <a:defRPr sz="1425" b="1">
                <a:solidFill>
                  <a:srgbClr val="2F1863"/>
                </a:solidFill>
                <a:latin typeface="Helvetica Neue"/>
                <a:ea typeface="Helvetica Neue"/>
                <a:cs typeface="Helvetica Neue"/>
              </a:defRPr>
            </a:pPr>
            <a:r>
              <a:rPr sz="1425" b="1">
                <a:solidFill>
                  <a:srgbClr val="2F1863"/>
                </a:solidFill>
                <a:latin typeface="Helvetica Neue"/>
                <a:ea typeface="Helvetica Neue"/>
                <a:cs typeface="Helvetica Neue"/>
              </a:rPr>
              <a:t>Decision</a:t>
            </a:r>
          </a:p>
        </p:txBody>
      </p:sp>
      <p:sp>
        <p:nvSpPr>
          <p:cNvPr id="22" name="">
            <a:extLst xmlns:a="http://schemas.openxmlformats.org/drawingml/2006/main">
              <a:ext uri="{FF2B5EF4-FFF2-40B4-BE49-F238E27FC236}">
                <a16:creationId xmlns:a16="http://schemas.microsoft.com/office/drawing/2014/main" id="{B6FA6EDF-D8A0-4FA4-9E46-4C58A871AD0E}"/>
              </a:ext>
            </a:extLst>
          </p:cNvPr>
          <p:cNvSpPr>
            <a:spLocks xmlns:a="http://schemas.openxmlformats.org/drawingml/2006/main" noGrp="1"/>
          </p:cNvSpPr>
          <p:nvPr/>
        </p:nvSpPr>
        <p:spPr>
          <a:xfrm xmlns:a="http://schemas.openxmlformats.org/drawingml/2006/main">
            <a:off x="6286500" y="5210175"/>
            <a:ext cx="4857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7912"/>
          </a:bodyPr>
          <a:lstStyle xmlns:a="http://schemas.openxmlformats.org/drawingml/2006/main"/>
          <a:p xmlns:a="http://schemas.openxmlformats.org/drawingml/2006/main">
            <a:pPr algn="l">
              <a:lnSpc>
                <a:spcPct val="105000"/>
              </a:lnSpc>
              <a:buNone/>
              <a:defRPr sz="975" b="0">
                <a:solidFill>
                  <a:srgbClr val="6B6277"/>
                </a:solidFill>
                <a:latin typeface="Helvetica Neue"/>
                <a:ea typeface="Helvetica Neue"/>
                <a:cs typeface="Helvetica Neue"/>
              </a:defRPr>
            </a:pPr>
            <a:r>
              <a:rPr sz="975" b="0">
                <a:solidFill>
                  <a:srgbClr val="6B6277"/>
                </a:solidFill>
                <a:latin typeface="Helvetica Neue"/>
                <a:ea typeface="Helvetica Neue"/>
                <a:cs typeface="Helvetica Neue"/>
              </a:rPr>
              <a:t>Improve, expand or stop deliberately.</a:t>
            </a:r>
          </a:p>
        </p:txBody>
      </p:sp>
      <p:sp>
        <p:nvSpPr>
          <p:cNvPr id="23" name="">
            <a:extLst xmlns:a="http://schemas.openxmlformats.org/drawingml/2006/main">
              <a:ext uri="{FF2B5EF4-FFF2-40B4-BE49-F238E27FC236}">
                <a16:creationId xmlns:a16="http://schemas.microsoft.com/office/drawing/2014/main" id="{642F46CF-684D-4E28-A18B-EBAF12D11021}"/>
              </a:ext>
            </a:extLst>
          </p:cNvPr>
          <p:cNvSpPr>
            <a:spLocks xmlns:a="http://schemas.openxmlformats.org/drawingml/2006/main" noGrp="1"/>
          </p:cNvSpPr>
          <p:nvPr/>
        </p:nvSpPr>
        <p:spPr>
          <a:xfrm xmlns:a="http://schemas.openxmlformats.org/drawingml/2006/main">
            <a:off x="10763250" y="6381750"/>
            <a:ext cx="9048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466"/>
          </a:bodyPr>
          <a:lstStyle xmlns:a="http://schemas.openxmlformats.org/drawingml/2006/main"/>
          <a:p xmlns:a="http://schemas.openxmlformats.org/drawingml/2006/main">
            <a:pPr algn="r">
              <a:lnSpc>
                <a:spcPct val="105000"/>
              </a:lnSpc>
              <a:buNone/>
              <a:defRPr sz="825" b="0">
                <a:solidFill>
                  <a:srgbClr val="6B6277"/>
                </a:solidFill>
                <a:latin typeface="Helvetica Neue"/>
                <a:ea typeface="Helvetica Neue"/>
                <a:cs typeface="Helvetica Neue"/>
              </a:defRPr>
            </a:pPr>
            <a:r>
              <a:rPr sz="825" b="0">
                <a:solidFill>
                  <a:srgbClr val="6B6277"/>
                </a:solidFill>
                <a:latin typeface="Helvetica Neue"/>
                <a:ea typeface="Helvetica Neue"/>
                <a:cs typeface="Helvetica Neue"/>
              </a:rPr>
              <a:t>05 / 08</a:t>
            </a:r>
          </a:p>
        </p:txBody>
      </p:sp>
      <p:sp>
        <p:nvSpPr>
          <p:cNvPr id="24" name="">
            <a:extLst xmlns:a="http://schemas.openxmlformats.org/drawingml/2006/main">
              <a:ext uri="{FF2B5EF4-FFF2-40B4-BE49-F238E27FC236}">
                <a16:creationId xmlns:a16="http://schemas.microsoft.com/office/drawing/2014/main" id="{DC3A07A8-8BF5-468C-94D5-198AF0B974C9}"/>
              </a:ext>
            </a:extLst>
          </p:cNvPr>
          <p:cNvSpPr>
            <a:spLocks xmlns:a="http://schemas.openxmlformats.org/drawingml/2006/main" noGrp="1"/>
          </p:cNvSpPr>
          <p:nvPr/>
        </p:nvSpPr>
        <p:spPr>
          <a:xfrm xmlns:a="http://schemas.openxmlformats.org/drawingml/2006/main">
            <a:off x="514350" y="6381750"/>
            <a:ext cx="295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413"/>
          </a:bodyPr>
          <a:lstStyle xmlns:a="http://schemas.openxmlformats.org/drawingml/2006/main"/>
          <a:p xmlns:a="http://schemas.openxmlformats.org/drawingml/2006/main">
            <a:pPr algn="l">
              <a:lnSpc>
                <a:spcPct val="105000"/>
              </a:lnSpc>
              <a:buNone/>
              <a:defRPr sz="750" b="0">
                <a:solidFill>
                  <a:srgbClr val="6B6277"/>
                </a:solidFill>
                <a:latin typeface="Helvetica Neue"/>
                <a:ea typeface="Helvetica Neue"/>
                <a:cs typeface="Helvetica Neue"/>
              </a:defRPr>
            </a:pPr>
            <a:r>
              <a:rPr sz="750" b="0">
                <a:solidFill>
                  <a:srgbClr val="6B6277"/>
                </a:solidFill>
                <a:latin typeface="Helvetica Neue"/>
                <a:ea typeface="Helvetica Neue"/>
                <a:cs typeface="Helvetica Neue"/>
              </a:rPr>
              <a:t>EDIH.li · Project 101330293</a:t>
            </a:r>
          </a:p>
        </p:txBody>
      </p:sp>
    </p:spTree>
    <p:extLst>
      <p:ext uri="{BB962C8B-B14F-4D97-AF65-F5344CB8AC3E}">
        <p14:creationId xmlns:p14="http://schemas.microsoft.com/office/powerpoint/2010/main" val="1150531018"/>
      </p:ext>
    </p:extLst>
  </p:cSld>
</p:sld>
</file>

<file path=ppt/slides/slide6.xml><?xml version="1.0" encoding="utf-8"?>
<p:sld xmlns:p="http://schemas.openxmlformats.org/presentationml/2006/main">
  <p:cSld>
    <p:bg>
      <p:bgPr>
        <a:solidFill xmlns:a="http://schemas.openxmlformats.org/drawingml/2006/main">
          <a:srgbClr val="2F1863"/>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0b53582b10b84753"/>
          <a:stretch xmlns:a="http://schemas.openxmlformats.org/drawingml/2006/main"/>
        </p:blipFill>
        <p:spPr>
          <a:xfrm xmlns:a="http://schemas.openxmlformats.org/drawingml/2006/main">
            <a:off x="575535" y="323850"/>
            <a:ext cx="1306380" cy="381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B4711F0-9573-4761-A501-904FC8C30749}"/>
              </a:ext>
            </a:extLst>
          </p:cNvPr>
          <p:cNvSpPr>
            <a:spLocks xmlns:a="http://schemas.openxmlformats.org/drawingml/2006/main" noGrp="1"/>
          </p:cNvSpPr>
          <p:nvPr/>
        </p:nvSpPr>
        <p:spPr>
          <a:xfrm xmlns:a="http://schemas.openxmlformats.org/drawingml/2006/main">
            <a:off x="2095500" y="409575"/>
            <a:ext cx="5810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00" b="1">
                <a:solidFill>
                  <a:srgbClr val="E0D5E8"/>
                </a:solidFill>
                <a:latin typeface="Helvetica Neue"/>
                <a:ea typeface="Helvetica Neue"/>
                <a:cs typeface="Helvetica Neue"/>
              </a:defRPr>
            </a:pPr>
            <a:r>
              <a:rPr sz="900" b="1">
                <a:solidFill>
                  <a:srgbClr val="E0D5E8"/>
                </a:solidFill>
                <a:latin typeface="Helvetica Neue"/>
                <a:ea typeface="Helvetica Neue"/>
                <a:cs typeface="Helvetica Neue"/>
              </a:rPr>
              <a:t>EUROPEAN DIGITAL INNOVATION HUB LIECHTENSTEIN</a:t>
            </a:r>
          </a:p>
        </p:txBody>
      </p:sp>
      <p:sp>
        <p:nvSpPr>
          <p:cNvPr id="3" name="">
            <a:extLst xmlns:a="http://schemas.openxmlformats.org/drawingml/2006/main">
              <a:ext uri="{FF2B5EF4-FFF2-40B4-BE49-F238E27FC236}">
                <a16:creationId xmlns:a16="http://schemas.microsoft.com/office/drawing/2014/main" id="{C214BFAD-E563-46ED-82BC-1FACF048101C}"/>
              </a:ext>
            </a:extLst>
          </p:cNvPr>
          <p:cNvSpPr>
            <a:spLocks xmlns:a="http://schemas.openxmlformats.org/drawingml/2006/main" noGrp="1"/>
          </p:cNvSpPr>
          <p:nvPr/>
        </p:nvSpPr>
        <p:spPr>
          <a:xfrm xmlns:a="http://schemas.openxmlformats.org/drawingml/2006/main">
            <a:off x="514350" y="1009650"/>
            <a:ext cx="266700" cy="38100"/>
          </a:xfrm>
          <a:prstGeom xmlns:a="http://schemas.openxmlformats.org/drawingml/2006/main" prst="roundRect">
            <a:avLst>
              <a:gd name="adj" fmla="val 50000"/>
            </a:avLst>
          </a:prstGeom>
          <a:solidFill xmlns:a="http://schemas.openxmlformats.org/drawingml/2006/main">
            <a:srgbClr val="FF7D4E"/>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D863403-0649-4E60-BD92-828C733FD6E0}"/>
              </a:ext>
            </a:extLst>
          </p:cNvPr>
          <p:cNvSpPr>
            <a:spLocks xmlns:a="http://schemas.openxmlformats.org/drawingml/2006/main" noGrp="1"/>
          </p:cNvSpPr>
          <p:nvPr/>
        </p:nvSpPr>
        <p:spPr>
          <a:xfrm xmlns:a="http://schemas.openxmlformats.org/drawingml/2006/main">
            <a:off x="895350" y="952500"/>
            <a:ext cx="800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BBA2"/>
                </a:solidFill>
                <a:latin typeface="Helvetica Neue"/>
                <a:ea typeface="Helvetica Neue"/>
                <a:cs typeface="Helvetica Neue"/>
              </a:defRPr>
            </a:pPr>
            <a:r>
              <a:rPr sz="900" b="1">
                <a:solidFill>
                  <a:srgbClr val="FFBBA2"/>
                </a:solidFill>
                <a:latin typeface="Helvetica Neue"/>
                <a:ea typeface="Helvetica Neue"/>
                <a:cs typeface="Helvetica Neue"/>
              </a:rPr>
              <a:t>THE CONSORTIUM</a:t>
            </a:r>
          </a:p>
        </p:txBody>
      </p:sp>
      <p:sp>
        <p:nvSpPr>
          <p:cNvPr id="5" name="">
            <a:extLst xmlns:a="http://schemas.openxmlformats.org/drawingml/2006/main">
              <a:ext uri="{FF2B5EF4-FFF2-40B4-BE49-F238E27FC236}">
                <a16:creationId xmlns:a16="http://schemas.microsoft.com/office/drawing/2014/main" id="{CBDFF9A7-E364-4F92-BC9B-551227C11602}"/>
              </a:ext>
            </a:extLst>
          </p:cNvPr>
          <p:cNvSpPr>
            <a:spLocks xmlns:a="http://schemas.openxmlformats.org/drawingml/2006/main" noGrp="1"/>
          </p:cNvSpPr>
          <p:nvPr/>
        </p:nvSpPr>
        <p:spPr>
          <a:xfrm xmlns:a="http://schemas.openxmlformats.org/drawingml/2006/main">
            <a:off x="514350" y="1333500"/>
            <a:ext cx="70485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3075" b="1">
                <a:solidFill>
                  <a:srgbClr val="FFFFFF"/>
                </a:solidFill>
                <a:latin typeface="Helvetica Neue"/>
                <a:ea typeface="Helvetica Neue"/>
                <a:cs typeface="Helvetica Neue"/>
              </a:defRPr>
            </a:pPr>
            <a:r>
              <a:rPr sz="3075" b="1">
                <a:solidFill>
                  <a:srgbClr val="FFFFFF"/>
                </a:solidFill>
                <a:latin typeface="Helvetica Neue"/>
                <a:ea typeface="Helvetica Neue"/>
                <a:cs typeface="Helvetica Neue"/>
              </a:rPr>
              <a:t>Six partners. One point of access.</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e0afd71011343d4"/>
          <a:srcRect xmlns:a="http://schemas.openxmlformats.org/drawingml/2006/main" l="0" t="153" r="0" b="153"/>
          <a:stretch xmlns:a="http://schemas.openxmlformats.org/drawingml/2006/main">
            <a:fillRect l="0" t="0" r="0" b="0"/>
          </a:stretch>
        </p:blipFill>
        <p:spPr>
          <a:xfrm xmlns:a="http://schemas.openxmlformats.org/drawingml/2006/main">
            <a:off x="514350" y="2247900"/>
            <a:ext cx="6191250" cy="3467100"/>
          </a:xfrm>
          <a:prstGeom xmlns:a="http://schemas.openxmlformats.org/drawingml/2006/main" prst="roundRect">
            <a:avLst>
              <a:gd name="adj" fmla="val 3297"/>
            </a:avLst>
          </a:prstGeom>
        </p:spPr>
      </p:pic>
      <p:sp>
        <p:nvSpPr>
          <p:cNvPr id="7" name="">
            <a:extLst xmlns:a="http://schemas.openxmlformats.org/drawingml/2006/main">
              <a:ext uri="{FF2B5EF4-FFF2-40B4-BE49-F238E27FC236}">
                <a16:creationId xmlns:a16="http://schemas.microsoft.com/office/drawing/2014/main" id="{A4ECD0DB-E517-4812-B02F-0F0E2D9B4B35}"/>
              </a:ext>
            </a:extLst>
          </p:cNvPr>
          <p:cNvSpPr>
            <a:spLocks xmlns:a="http://schemas.openxmlformats.org/drawingml/2006/main" noGrp="1"/>
          </p:cNvSpPr>
          <p:nvPr/>
        </p:nvSpPr>
        <p:spPr>
          <a:xfrm xmlns:a="http://schemas.openxmlformats.org/drawingml/2006/main">
            <a:off x="7086600" y="2247900"/>
            <a:ext cx="4381500" cy="2038350"/>
          </a:xfrm>
          <a:prstGeom xmlns:a="http://schemas.openxmlformats.org/drawingml/2006/main" prst="roundRect">
            <a:avLst>
              <a:gd name="adj" fmla="val 3738"/>
            </a:avLst>
          </a:prstGeom>
          <a:solidFill xmlns:a="http://schemas.openxmlformats.org/drawingml/2006/main">
            <a:srgbClr val="4A2D76"/>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21DBFD1A-4BC2-403A-82A1-6FDD18B37BCC}"/>
              </a:ext>
            </a:extLst>
          </p:cNvPr>
          <p:cNvSpPr>
            <a:spLocks xmlns:a="http://schemas.openxmlformats.org/drawingml/2006/main" noGrp="1"/>
          </p:cNvSpPr>
          <p:nvPr/>
        </p:nvSpPr>
        <p:spPr>
          <a:xfrm xmlns:a="http://schemas.openxmlformats.org/drawingml/2006/main">
            <a:off x="7372350" y="2533650"/>
            <a:ext cx="3810000" cy="1409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575" b="1">
                <a:solidFill>
                  <a:srgbClr val="FFFFFF"/>
                </a:solidFill>
                <a:latin typeface="Helvetica Neue"/>
                <a:ea typeface="Helvetica Neue"/>
                <a:cs typeface="Helvetica Neue"/>
              </a:defRPr>
            </a:pPr>
            <a:r>
              <a:rPr sz="1575" b="1">
                <a:solidFill>
                  <a:srgbClr val="FFFFFF"/>
                </a:solidFill>
                <a:latin typeface="Helvetica Neue"/>
                <a:ea typeface="Helvetica Neue"/>
                <a:cs typeface="Helvetica Neue"/>
              </a:rPr>
              <a:t>Strategy, technical delivery, knowledge systems, processes, culture, funding and accelerator experience come together in the right team.</a:t>
            </a:r>
          </a:p>
        </p:txBody>
      </p:sp>
      <p:sp>
        <p:nvSpPr>
          <p:cNvPr id="9" name="">
            <a:extLst xmlns:a="http://schemas.openxmlformats.org/drawingml/2006/main">
              <a:ext uri="{FF2B5EF4-FFF2-40B4-BE49-F238E27FC236}">
                <a16:creationId xmlns:a16="http://schemas.microsoft.com/office/drawing/2014/main" id="{0B516701-A218-487F-B812-41AE6384FB74}"/>
              </a:ext>
            </a:extLst>
          </p:cNvPr>
          <p:cNvSpPr>
            <a:spLocks xmlns:a="http://schemas.openxmlformats.org/drawingml/2006/main" noGrp="1"/>
          </p:cNvSpPr>
          <p:nvPr/>
        </p:nvSpPr>
        <p:spPr>
          <a:xfrm xmlns:a="http://schemas.openxmlformats.org/drawingml/2006/main">
            <a:off x="7086600" y="4514850"/>
            <a:ext cx="4381500" cy="1200150"/>
          </a:xfrm>
          <a:prstGeom xmlns:a="http://schemas.openxmlformats.org/drawingml/2006/main" prst="roundRect">
            <a:avLst>
              <a:gd name="adj" fmla="val 6349"/>
            </a:avLst>
          </a:prstGeom>
          <a:solidFill xmlns:a="http://schemas.openxmlformats.org/drawingml/2006/main">
            <a:srgbClr val="FAF9F6"/>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7EF54C4B-23FC-4A21-82F0-E1DAEAB03F9F}"/>
              </a:ext>
            </a:extLst>
          </p:cNvPr>
          <p:cNvSpPr>
            <a:spLocks xmlns:a="http://schemas.openxmlformats.org/drawingml/2006/main" noGrp="1"/>
          </p:cNvSpPr>
          <p:nvPr/>
        </p:nvSpPr>
        <p:spPr>
          <a:xfrm xmlns:a="http://schemas.openxmlformats.org/drawingml/2006/main">
            <a:off x="7372350" y="4800600"/>
            <a:ext cx="3810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425" b="1">
                <a:solidFill>
                  <a:srgbClr val="2F1863"/>
                </a:solidFill>
                <a:latin typeface="Helvetica Neue"/>
                <a:ea typeface="Helvetica Neue"/>
                <a:cs typeface="Helvetica Neue"/>
              </a:defRPr>
            </a:pPr>
            <a:r>
              <a:rPr sz="1425" b="1">
                <a:solidFill>
                  <a:srgbClr val="2F1863"/>
                </a:solidFill>
                <a:latin typeface="Helvetica Neue"/>
                <a:ea typeface="Helvetica Neue"/>
                <a:cs typeface="Helvetica Neue"/>
              </a:rPr>
              <a:t>11 contacts · rooted in the region · connected across Europe</a:t>
            </a:r>
          </a:p>
        </p:txBody>
      </p:sp>
      <p:sp>
        <p:nvSpPr>
          <p:cNvPr id="11" name="">
            <a:extLst xmlns:a="http://schemas.openxmlformats.org/drawingml/2006/main">
              <a:ext uri="{FF2B5EF4-FFF2-40B4-BE49-F238E27FC236}">
                <a16:creationId xmlns:a16="http://schemas.microsoft.com/office/drawing/2014/main" id="{E735EDEF-35B8-456D-8630-CD3FC2D0013D}"/>
              </a:ext>
            </a:extLst>
          </p:cNvPr>
          <p:cNvSpPr>
            <a:spLocks xmlns:a="http://schemas.openxmlformats.org/drawingml/2006/main" noGrp="1"/>
          </p:cNvSpPr>
          <p:nvPr/>
        </p:nvSpPr>
        <p:spPr>
          <a:xfrm xmlns:a="http://schemas.openxmlformats.org/drawingml/2006/main">
            <a:off x="10763250" y="6381750"/>
            <a:ext cx="9048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466"/>
          </a:bodyPr>
          <a:lstStyle xmlns:a="http://schemas.openxmlformats.org/drawingml/2006/main"/>
          <a:p xmlns:a="http://schemas.openxmlformats.org/drawingml/2006/main">
            <a:pPr algn="r">
              <a:lnSpc>
                <a:spcPct val="105000"/>
              </a:lnSpc>
              <a:buNone/>
              <a:defRPr sz="825" b="0">
                <a:solidFill>
                  <a:srgbClr val="D1C7DE"/>
                </a:solidFill>
                <a:latin typeface="Helvetica Neue"/>
                <a:ea typeface="Helvetica Neue"/>
                <a:cs typeface="Helvetica Neue"/>
              </a:defRPr>
            </a:pPr>
            <a:r>
              <a:rPr sz="825" b="0">
                <a:solidFill>
                  <a:srgbClr val="D1C7DE"/>
                </a:solidFill>
                <a:latin typeface="Helvetica Neue"/>
                <a:ea typeface="Helvetica Neue"/>
                <a:cs typeface="Helvetica Neue"/>
              </a:rPr>
              <a:t>06 / 08</a:t>
            </a:r>
          </a:p>
        </p:txBody>
      </p:sp>
      <p:sp>
        <p:nvSpPr>
          <p:cNvPr id="12" name="">
            <a:extLst xmlns:a="http://schemas.openxmlformats.org/drawingml/2006/main">
              <a:ext uri="{FF2B5EF4-FFF2-40B4-BE49-F238E27FC236}">
                <a16:creationId xmlns:a16="http://schemas.microsoft.com/office/drawing/2014/main" id="{F31EB6D5-F926-4C9A-9DA8-825180986E05}"/>
              </a:ext>
            </a:extLst>
          </p:cNvPr>
          <p:cNvSpPr>
            <a:spLocks xmlns:a="http://schemas.openxmlformats.org/drawingml/2006/main" noGrp="1"/>
          </p:cNvSpPr>
          <p:nvPr/>
        </p:nvSpPr>
        <p:spPr>
          <a:xfrm xmlns:a="http://schemas.openxmlformats.org/drawingml/2006/main">
            <a:off x="514350" y="6381750"/>
            <a:ext cx="295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413"/>
          </a:bodyPr>
          <a:lstStyle xmlns:a="http://schemas.openxmlformats.org/drawingml/2006/main"/>
          <a:p xmlns:a="http://schemas.openxmlformats.org/drawingml/2006/main">
            <a:pPr algn="l">
              <a:lnSpc>
                <a:spcPct val="105000"/>
              </a:lnSpc>
              <a:buNone/>
              <a:defRPr sz="750" b="0">
                <a:solidFill>
                  <a:srgbClr val="D1C7DE"/>
                </a:solidFill>
                <a:latin typeface="Helvetica Neue"/>
                <a:ea typeface="Helvetica Neue"/>
                <a:cs typeface="Helvetica Neue"/>
              </a:defRPr>
            </a:pPr>
            <a:r>
              <a:rPr sz="750" b="0">
                <a:solidFill>
                  <a:srgbClr val="D1C7DE"/>
                </a:solidFill>
                <a:latin typeface="Helvetica Neue"/>
                <a:ea typeface="Helvetica Neue"/>
                <a:cs typeface="Helvetica Neue"/>
              </a:rPr>
              <a:t>EDIH.li · Project 101330293</a:t>
            </a:r>
          </a:p>
        </p:txBody>
      </p:sp>
    </p:spTree>
    <p:extLst>
      <p:ext uri="{BB962C8B-B14F-4D97-AF65-F5344CB8AC3E}">
        <p14:creationId xmlns:p14="http://schemas.microsoft.com/office/powerpoint/2010/main" val="867987315"/>
      </p:ext>
    </p:extLst>
  </p:cSld>
</p:sld>
</file>

<file path=ppt/slides/slide7.xml><?xml version="1.0" encoding="utf-8"?>
<p:sld xmlns:p="http://schemas.openxmlformats.org/presentationml/2006/main">
  <p:cSld>
    <p:bg>
      <p:bgPr>
        <a:solidFill xmlns:a="http://schemas.openxmlformats.org/drawingml/2006/main">
          <a:srgbClr val="FAF9F6"/>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47be80f98af4386"/>
          <a:stretch xmlns:a="http://schemas.openxmlformats.org/drawingml/2006/main"/>
        </p:blipFill>
        <p:spPr>
          <a:xfrm xmlns:a="http://schemas.openxmlformats.org/drawingml/2006/main">
            <a:off x="575535" y="323850"/>
            <a:ext cx="1306380" cy="381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D4AAFDE-4862-4E8B-AAC7-5D296063C591}"/>
              </a:ext>
            </a:extLst>
          </p:cNvPr>
          <p:cNvSpPr>
            <a:spLocks xmlns:a="http://schemas.openxmlformats.org/drawingml/2006/main" noGrp="1"/>
          </p:cNvSpPr>
          <p:nvPr/>
        </p:nvSpPr>
        <p:spPr>
          <a:xfrm xmlns:a="http://schemas.openxmlformats.org/drawingml/2006/main">
            <a:off x="2095500" y="409575"/>
            <a:ext cx="5810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00" b="1">
                <a:solidFill>
                  <a:srgbClr val="6B6277"/>
                </a:solidFill>
                <a:latin typeface="Helvetica Neue"/>
                <a:ea typeface="Helvetica Neue"/>
                <a:cs typeface="Helvetica Neue"/>
              </a:defRPr>
            </a:pPr>
            <a:r>
              <a:rPr sz="900" b="1">
                <a:solidFill>
                  <a:srgbClr val="6B6277"/>
                </a:solidFill>
                <a:latin typeface="Helvetica Neue"/>
                <a:ea typeface="Helvetica Neue"/>
                <a:cs typeface="Helvetica Neue"/>
              </a:rPr>
              <a:t>EUROPEAN DIGITAL INNOVATION HUB LIECHTENSTEIN</a:t>
            </a:r>
          </a:p>
        </p:txBody>
      </p:sp>
      <p:sp>
        <p:nvSpPr>
          <p:cNvPr id="3" name="">
            <a:extLst xmlns:a="http://schemas.openxmlformats.org/drawingml/2006/main">
              <a:ext uri="{FF2B5EF4-FFF2-40B4-BE49-F238E27FC236}">
                <a16:creationId xmlns:a16="http://schemas.microsoft.com/office/drawing/2014/main" id="{E18C8FA1-6CE5-44EC-974F-0FF30B36C54F}"/>
              </a:ext>
            </a:extLst>
          </p:cNvPr>
          <p:cNvSpPr>
            <a:spLocks xmlns:a="http://schemas.openxmlformats.org/drawingml/2006/main" noGrp="1"/>
          </p:cNvSpPr>
          <p:nvPr/>
        </p:nvSpPr>
        <p:spPr>
          <a:xfrm xmlns:a="http://schemas.openxmlformats.org/drawingml/2006/main">
            <a:off x="514350" y="1009650"/>
            <a:ext cx="266700" cy="38100"/>
          </a:xfrm>
          <a:prstGeom xmlns:a="http://schemas.openxmlformats.org/drawingml/2006/main" prst="roundRect">
            <a:avLst>
              <a:gd name="adj" fmla="val 50000"/>
            </a:avLst>
          </a:prstGeom>
          <a:solidFill xmlns:a="http://schemas.openxmlformats.org/drawingml/2006/main">
            <a:srgbClr val="FF7D4E"/>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9D2657F9-42E0-42B4-9380-25521D9AD575}"/>
              </a:ext>
            </a:extLst>
          </p:cNvPr>
          <p:cNvSpPr>
            <a:spLocks xmlns:a="http://schemas.openxmlformats.org/drawingml/2006/main" noGrp="1"/>
          </p:cNvSpPr>
          <p:nvPr/>
        </p:nvSpPr>
        <p:spPr>
          <a:xfrm xmlns:a="http://schemas.openxmlformats.org/drawingml/2006/main">
            <a:off x="895350" y="952500"/>
            <a:ext cx="800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YOUR DISCUSSION</a:t>
            </a:r>
          </a:p>
        </p:txBody>
      </p:sp>
      <p:sp>
        <p:nvSpPr>
          <p:cNvPr id="5" name="">
            <a:extLst xmlns:a="http://schemas.openxmlformats.org/drawingml/2006/main">
              <a:ext uri="{FF2B5EF4-FFF2-40B4-BE49-F238E27FC236}">
                <a16:creationId xmlns:a16="http://schemas.microsoft.com/office/drawing/2014/main" id="{15B33564-1842-4A4A-93DD-BB41D99560C1}"/>
              </a:ext>
            </a:extLst>
          </p:cNvPr>
          <p:cNvSpPr>
            <a:spLocks xmlns:a="http://schemas.openxmlformats.org/drawingml/2006/main" noGrp="1"/>
          </p:cNvSpPr>
          <p:nvPr/>
        </p:nvSpPr>
        <p:spPr>
          <a:xfrm xmlns:a="http://schemas.openxmlformats.org/drawingml/2006/main">
            <a:off x="514350" y="1333500"/>
            <a:ext cx="723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3150" b="1">
                <a:solidFill>
                  <a:srgbClr val="2F1863"/>
                </a:solidFill>
                <a:latin typeface="Helvetica Neue"/>
                <a:ea typeface="Helvetica Neue"/>
                <a:cs typeface="Helvetica Neue"/>
              </a:defRPr>
            </a:pPr>
            <a:r>
              <a:rPr sz="3150" b="1">
                <a:solidFill>
                  <a:srgbClr val="2F1863"/>
                </a:solidFill>
                <a:latin typeface="Helvetica Neue"/>
                <a:ea typeface="Helvetica Neue"/>
                <a:cs typeface="Helvetica Neue"/>
              </a:rPr>
              <a:t>Let’s start with your task.</a:t>
            </a:r>
          </a:p>
        </p:txBody>
      </p:sp>
      <p:sp>
        <p:nvSpPr>
          <p:cNvPr id="6" name="">
            <a:extLst xmlns:a="http://schemas.openxmlformats.org/drawingml/2006/main">
              <a:ext uri="{FF2B5EF4-FFF2-40B4-BE49-F238E27FC236}">
                <a16:creationId xmlns:a16="http://schemas.microsoft.com/office/drawing/2014/main" id="{8EFFE3A1-9BA4-4A4F-B2C1-912528E4723E}"/>
              </a:ext>
            </a:extLst>
          </p:cNvPr>
          <p:cNvSpPr>
            <a:spLocks xmlns:a="http://schemas.openxmlformats.org/drawingml/2006/main" noGrp="1"/>
          </p:cNvSpPr>
          <p:nvPr/>
        </p:nvSpPr>
        <p:spPr>
          <a:xfrm xmlns:a="http://schemas.openxmlformats.org/drawingml/2006/main">
            <a:off x="514350" y="2400300"/>
            <a:ext cx="4953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7912"/>
          </a:bodyPr>
          <a:lstStyle xmlns:a="http://schemas.openxmlformats.org/drawingml/2006/main"/>
          <a:p xmlns:a="http://schemas.openxmlformats.org/drawingml/2006/main">
            <a:pPr algn="l">
              <a:lnSpc>
                <a:spcPct val="105000"/>
              </a:lnSpc>
              <a:buNone/>
              <a:defRPr sz="975" b="1">
                <a:solidFill>
                  <a:srgbClr val="FF7D4E"/>
                </a:solidFill>
                <a:latin typeface="Helvetica Neue"/>
                <a:ea typeface="Helvetica Neue"/>
                <a:cs typeface="Helvetica Neue"/>
              </a:defRPr>
            </a:pPr>
            <a:r>
              <a:rPr sz="975" b="1">
                <a:solidFill>
                  <a:srgbClr val="FF7D4E"/>
                </a:solidFill>
                <a:latin typeface="Helvetica Neue"/>
                <a:ea typeface="Helvetica Neue"/>
                <a:cs typeface="Helvetica Neue"/>
              </a:rPr>
              <a:t>01</a:t>
            </a:r>
          </a:p>
        </p:txBody>
      </p:sp>
      <p:sp>
        <p:nvSpPr>
          <p:cNvPr id="7" name="">
            <a:extLst xmlns:a="http://schemas.openxmlformats.org/drawingml/2006/main">
              <a:ext uri="{FF2B5EF4-FFF2-40B4-BE49-F238E27FC236}">
                <a16:creationId xmlns:a16="http://schemas.microsoft.com/office/drawing/2014/main" id="{0B5CE415-58A1-4C5D-A8AF-600196F8C22D}"/>
              </a:ext>
            </a:extLst>
          </p:cNvPr>
          <p:cNvSpPr>
            <a:spLocks xmlns:a="http://schemas.openxmlformats.org/drawingml/2006/main" noGrp="1"/>
          </p:cNvSpPr>
          <p:nvPr/>
        </p:nvSpPr>
        <p:spPr>
          <a:xfrm xmlns:a="http://schemas.openxmlformats.org/drawingml/2006/main">
            <a:off x="1143000" y="2333625"/>
            <a:ext cx="5334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800" b="1">
                <a:solidFill>
                  <a:srgbClr val="2F1863"/>
                </a:solidFill>
                <a:latin typeface="Helvetica Neue"/>
                <a:ea typeface="Helvetica Neue"/>
                <a:cs typeface="Helvetica Neue"/>
              </a:defRPr>
            </a:pPr>
            <a:r>
              <a:rPr sz="1800" b="1">
                <a:solidFill>
                  <a:srgbClr val="2F1863"/>
                </a:solidFill>
                <a:latin typeface="Helvetica Neue"/>
                <a:ea typeface="Helvetica Neue"/>
                <a:cs typeface="Helvetica Neue"/>
              </a:rPr>
              <a:t>What is taking your attention?</a:t>
            </a:r>
          </a:p>
        </p:txBody>
      </p:sp>
      <p:sp>
        <p:nvSpPr>
          <p:cNvPr id="8" name="">
            <a:extLst xmlns:a="http://schemas.openxmlformats.org/drawingml/2006/main">
              <a:ext uri="{FF2B5EF4-FFF2-40B4-BE49-F238E27FC236}">
                <a16:creationId xmlns:a16="http://schemas.microsoft.com/office/drawing/2014/main" id="{37D29EEB-B09A-4753-8016-99492FC31C63}"/>
              </a:ext>
            </a:extLst>
          </p:cNvPr>
          <p:cNvSpPr>
            <a:spLocks xmlns:a="http://schemas.openxmlformats.org/drawingml/2006/main" noGrp="1"/>
          </p:cNvSpPr>
          <p:nvPr/>
        </p:nvSpPr>
        <p:spPr>
          <a:xfrm xmlns:a="http://schemas.openxmlformats.org/drawingml/2006/main">
            <a:off x="1143000" y="2981325"/>
            <a:ext cx="4953000" cy="19050"/>
          </a:xfrm>
          <a:prstGeom xmlns:a="http://schemas.openxmlformats.org/drawingml/2006/main" prst="rect">
            <a:avLst/>
          </a:prstGeom>
          <a:solidFill xmlns:a="http://schemas.openxmlformats.org/drawingml/2006/main">
            <a:srgbClr val="DCD6E4"/>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7A938367-E0AE-4523-A7E9-E4AE0823BB71}"/>
              </a:ext>
            </a:extLst>
          </p:cNvPr>
          <p:cNvSpPr>
            <a:spLocks xmlns:a="http://schemas.openxmlformats.org/drawingml/2006/main" noGrp="1"/>
          </p:cNvSpPr>
          <p:nvPr/>
        </p:nvSpPr>
        <p:spPr>
          <a:xfrm xmlns:a="http://schemas.openxmlformats.org/drawingml/2006/main">
            <a:off x="514350" y="3400425"/>
            <a:ext cx="4953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7912"/>
          </a:bodyPr>
          <a:lstStyle xmlns:a="http://schemas.openxmlformats.org/drawingml/2006/main"/>
          <a:p xmlns:a="http://schemas.openxmlformats.org/drawingml/2006/main">
            <a:pPr algn="l">
              <a:lnSpc>
                <a:spcPct val="105000"/>
              </a:lnSpc>
              <a:buNone/>
              <a:defRPr sz="975" b="1">
                <a:solidFill>
                  <a:srgbClr val="FF7D4E"/>
                </a:solidFill>
                <a:latin typeface="Helvetica Neue"/>
                <a:ea typeface="Helvetica Neue"/>
                <a:cs typeface="Helvetica Neue"/>
              </a:defRPr>
            </a:pPr>
            <a:r>
              <a:rPr sz="975" b="1">
                <a:solidFill>
                  <a:srgbClr val="FF7D4E"/>
                </a:solidFill>
                <a:latin typeface="Helvetica Neue"/>
                <a:ea typeface="Helvetica Neue"/>
                <a:cs typeface="Helvetica Neue"/>
              </a:rPr>
              <a:t>02</a:t>
            </a:r>
          </a:p>
        </p:txBody>
      </p:sp>
      <p:sp>
        <p:nvSpPr>
          <p:cNvPr id="10" name="">
            <a:extLst xmlns:a="http://schemas.openxmlformats.org/drawingml/2006/main">
              <a:ext uri="{FF2B5EF4-FFF2-40B4-BE49-F238E27FC236}">
                <a16:creationId xmlns:a16="http://schemas.microsoft.com/office/drawing/2014/main" id="{66F4E700-EDF5-4E44-84C8-6F483D9B693F}"/>
              </a:ext>
            </a:extLst>
          </p:cNvPr>
          <p:cNvSpPr>
            <a:spLocks xmlns:a="http://schemas.openxmlformats.org/drawingml/2006/main" noGrp="1"/>
          </p:cNvSpPr>
          <p:nvPr/>
        </p:nvSpPr>
        <p:spPr>
          <a:xfrm xmlns:a="http://schemas.openxmlformats.org/drawingml/2006/main">
            <a:off x="1143000" y="3333750"/>
            <a:ext cx="5334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800" b="1">
                <a:solidFill>
                  <a:srgbClr val="2F1863"/>
                </a:solidFill>
                <a:latin typeface="Helvetica Neue"/>
                <a:ea typeface="Helvetica Neue"/>
                <a:cs typeface="Helvetica Neue"/>
              </a:defRPr>
            </a:pPr>
            <a:r>
              <a:rPr sz="1800" b="1">
                <a:solidFill>
                  <a:srgbClr val="2F1863"/>
                </a:solidFill>
                <a:latin typeface="Helvetica Neue"/>
                <a:ea typeface="Helvetica Neue"/>
                <a:cs typeface="Helvetica Neue"/>
              </a:rPr>
              <a:t>What should become easier or newly possible?</a:t>
            </a:r>
          </a:p>
        </p:txBody>
      </p:sp>
      <p:sp>
        <p:nvSpPr>
          <p:cNvPr id="11" name="">
            <a:extLst xmlns:a="http://schemas.openxmlformats.org/drawingml/2006/main">
              <a:ext uri="{FF2B5EF4-FFF2-40B4-BE49-F238E27FC236}">
                <a16:creationId xmlns:a16="http://schemas.microsoft.com/office/drawing/2014/main" id="{EF601693-CB1B-4BA4-BEDD-E01E5816F8BD}"/>
              </a:ext>
            </a:extLst>
          </p:cNvPr>
          <p:cNvSpPr>
            <a:spLocks xmlns:a="http://schemas.openxmlformats.org/drawingml/2006/main" noGrp="1"/>
          </p:cNvSpPr>
          <p:nvPr/>
        </p:nvSpPr>
        <p:spPr>
          <a:xfrm xmlns:a="http://schemas.openxmlformats.org/drawingml/2006/main">
            <a:off x="1143000" y="3981450"/>
            <a:ext cx="4953000" cy="19050"/>
          </a:xfrm>
          <a:prstGeom xmlns:a="http://schemas.openxmlformats.org/drawingml/2006/main" prst="rect">
            <a:avLst/>
          </a:prstGeom>
          <a:solidFill xmlns:a="http://schemas.openxmlformats.org/drawingml/2006/main">
            <a:srgbClr val="DCD6E4"/>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0782CA45-B14C-4956-8DB1-B543BBF1504E}"/>
              </a:ext>
            </a:extLst>
          </p:cNvPr>
          <p:cNvSpPr>
            <a:spLocks xmlns:a="http://schemas.openxmlformats.org/drawingml/2006/main" noGrp="1"/>
          </p:cNvSpPr>
          <p:nvPr/>
        </p:nvSpPr>
        <p:spPr>
          <a:xfrm xmlns:a="http://schemas.openxmlformats.org/drawingml/2006/main">
            <a:off x="514350" y="4400550"/>
            <a:ext cx="4953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7912"/>
          </a:bodyPr>
          <a:lstStyle xmlns:a="http://schemas.openxmlformats.org/drawingml/2006/main"/>
          <a:p xmlns:a="http://schemas.openxmlformats.org/drawingml/2006/main">
            <a:pPr algn="l">
              <a:lnSpc>
                <a:spcPct val="105000"/>
              </a:lnSpc>
              <a:buNone/>
              <a:defRPr sz="975" b="1">
                <a:solidFill>
                  <a:srgbClr val="FF7D4E"/>
                </a:solidFill>
                <a:latin typeface="Helvetica Neue"/>
                <a:ea typeface="Helvetica Neue"/>
                <a:cs typeface="Helvetica Neue"/>
              </a:defRPr>
            </a:pPr>
            <a:r>
              <a:rPr sz="975" b="1">
                <a:solidFill>
                  <a:srgbClr val="FF7D4E"/>
                </a:solidFill>
                <a:latin typeface="Helvetica Neue"/>
                <a:ea typeface="Helvetica Neue"/>
                <a:cs typeface="Helvetica Neue"/>
              </a:rPr>
              <a:t>03</a:t>
            </a:r>
          </a:p>
        </p:txBody>
      </p:sp>
      <p:sp>
        <p:nvSpPr>
          <p:cNvPr id="13" name="">
            <a:extLst xmlns:a="http://schemas.openxmlformats.org/drawingml/2006/main">
              <a:ext uri="{FF2B5EF4-FFF2-40B4-BE49-F238E27FC236}">
                <a16:creationId xmlns:a16="http://schemas.microsoft.com/office/drawing/2014/main" id="{33302C0E-1049-4C64-9EB6-5AFE7D3C1597}"/>
              </a:ext>
            </a:extLst>
          </p:cNvPr>
          <p:cNvSpPr>
            <a:spLocks xmlns:a="http://schemas.openxmlformats.org/drawingml/2006/main" noGrp="1"/>
          </p:cNvSpPr>
          <p:nvPr/>
        </p:nvSpPr>
        <p:spPr>
          <a:xfrm xmlns:a="http://schemas.openxmlformats.org/drawingml/2006/main">
            <a:off x="1143000" y="4333875"/>
            <a:ext cx="5334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800" b="1">
                <a:solidFill>
                  <a:srgbClr val="2F1863"/>
                </a:solidFill>
                <a:latin typeface="Helvetica Neue"/>
                <a:ea typeface="Helvetica Neue"/>
                <a:cs typeface="Helvetica Neue"/>
              </a:defRPr>
            </a:pPr>
            <a:r>
              <a:rPr sz="1800" b="1">
                <a:solidFill>
                  <a:srgbClr val="2F1863"/>
                </a:solidFill>
                <a:latin typeface="Helvetica Neue"/>
                <a:ea typeface="Helvetica Neue"/>
                <a:cs typeface="Helvetica Neue"/>
              </a:rPr>
              <a:t>What would make a first trial worthwhile?</a:t>
            </a:r>
          </a:p>
        </p:txBody>
      </p:sp>
      <p:sp>
        <p:nvSpPr>
          <p:cNvPr id="14" name="">
            <a:extLst xmlns:a="http://schemas.openxmlformats.org/drawingml/2006/main">
              <a:ext uri="{FF2B5EF4-FFF2-40B4-BE49-F238E27FC236}">
                <a16:creationId xmlns:a16="http://schemas.microsoft.com/office/drawing/2014/main" id="{1652A493-AFA2-4B98-904E-A2AA94E29472}"/>
              </a:ext>
            </a:extLst>
          </p:cNvPr>
          <p:cNvSpPr>
            <a:spLocks xmlns:a="http://schemas.openxmlformats.org/drawingml/2006/main" noGrp="1"/>
          </p:cNvSpPr>
          <p:nvPr/>
        </p:nvSpPr>
        <p:spPr>
          <a:xfrm xmlns:a="http://schemas.openxmlformats.org/drawingml/2006/main">
            <a:off x="1143000" y="4981575"/>
            <a:ext cx="4953000" cy="19050"/>
          </a:xfrm>
          <a:prstGeom xmlns:a="http://schemas.openxmlformats.org/drawingml/2006/main" prst="rect">
            <a:avLst/>
          </a:prstGeom>
          <a:solidFill xmlns:a="http://schemas.openxmlformats.org/drawingml/2006/main">
            <a:srgbClr val="DCD6E4"/>
          </a:solidFill>
          <a:ln xmlns:a="http://schemas.openxmlformats.org/drawingml/2006/main" w="0">
            <a:noFill/>
          </a:ln>
        </p:spPr>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b73197b05bbe4992"/>
          <a:srcRect xmlns:a="http://schemas.openxmlformats.org/drawingml/2006/main" l="14749" t="0" r="14749" b="0"/>
          <a:stretch xmlns:a="http://schemas.openxmlformats.org/drawingml/2006/main">
            <a:fillRect l="0" t="0" r="0" b="0"/>
          </a:stretch>
        </p:blipFill>
        <p:spPr>
          <a:xfrm xmlns:a="http://schemas.openxmlformats.org/drawingml/2006/main">
            <a:off x="7029450" y="2038350"/>
            <a:ext cx="4438650" cy="3543300"/>
          </a:xfrm>
          <a:prstGeom xmlns:a="http://schemas.openxmlformats.org/drawingml/2006/main" prst="roundRect">
            <a:avLst>
              <a:gd name="adj" fmla="val 3226"/>
            </a:avLst>
          </a:prstGeom>
        </p:spPr>
      </p:pic>
      <p:sp>
        <p:nvSpPr>
          <p:cNvPr id="16" name="">
            <a:extLst xmlns:a="http://schemas.openxmlformats.org/drawingml/2006/main">
              <a:ext uri="{FF2B5EF4-FFF2-40B4-BE49-F238E27FC236}">
                <a16:creationId xmlns:a16="http://schemas.microsoft.com/office/drawing/2014/main" id="{C406A8F3-6EF4-4881-9EC6-6F216CF41544}"/>
              </a:ext>
            </a:extLst>
          </p:cNvPr>
          <p:cNvSpPr>
            <a:spLocks xmlns:a="http://schemas.openxmlformats.org/drawingml/2006/main" noGrp="1"/>
          </p:cNvSpPr>
          <p:nvPr/>
        </p:nvSpPr>
        <p:spPr>
          <a:xfrm xmlns:a="http://schemas.openxmlformats.org/drawingml/2006/main">
            <a:off x="10763250" y="6381750"/>
            <a:ext cx="9048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466"/>
          </a:bodyPr>
          <a:lstStyle xmlns:a="http://schemas.openxmlformats.org/drawingml/2006/main"/>
          <a:p xmlns:a="http://schemas.openxmlformats.org/drawingml/2006/main">
            <a:pPr algn="r">
              <a:lnSpc>
                <a:spcPct val="105000"/>
              </a:lnSpc>
              <a:buNone/>
              <a:defRPr sz="825" b="0">
                <a:solidFill>
                  <a:srgbClr val="6B6277"/>
                </a:solidFill>
                <a:latin typeface="Helvetica Neue"/>
                <a:ea typeface="Helvetica Neue"/>
                <a:cs typeface="Helvetica Neue"/>
              </a:defRPr>
            </a:pPr>
            <a:r>
              <a:rPr sz="825" b="0">
                <a:solidFill>
                  <a:srgbClr val="6B6277"/>
                </a:solidFill>
                <a:latin typeface="Helvetica Neue"/>
                <a:ea typeface="Helvetica Neue"/>
                <a:cs typeface="Helvetica Neue"/>
              </a:rPr>
              <a:t>07 / 08</a:t>
            </a:r>
          </a:p>
        </p:txBody>
      </p:sp>
      <p:sp>
        <p:nvSpPr>
          <p:cNvPr id="17" name="">
            <a:extLst xmlns:a="http://schemas.openxmlformats.org/drawingml/2006/main">
              <a:ext uri="{FF2B5EF4-FFF2-40B4-BE49-F238E27FC236}">
                <a16:creationId xmlns:a16="http://schemas.microsoft.com/office/drawing/2014/main" id="{3BA1E114-FA10-4765-B46B-473F1FA50861}"/>
              </a:ext>
            </a:extLst>
          </p:cNvPr>
          <p:cNvSpPr>
            <a:spLocks xmlns:a="http://schemas.openxmlformats.org/drawingml/2006/main" noGrp="1"/>
          </p:cNvSpPr>
          <p:nvPr/>
        </p:nvSpPr>
        <p:spPr>
          <a:xfrm xmlns:a="http://schemas.openxmlformats.org/drawingml/2006/main">
            <a:off x="514350" y="6381750"/>
            <a:ext cx="295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413"/>
          </a:bodyPr>
          <a:lstStyle xmlns:a="http://schemas.openxmlformats.org/drawingml/2006/main"/>
          <a:p xmlns:a="http://schemas.openxmlformats.org/drawingml/2006/main">
            <a:pPr algn="l">
              <a:lnSpc>
                <a:spcPct val="105000"/>
              </a:lnSpc>
              <a:buNone/>
              <a:defRPr sz="750" b="0">
                <a:solidFill>
                  <a:srgbClr val="6B6277"/>
                </a:solidFill>
                <a:latin typeface="Helvetica Neue"/>
                <a:ea typeface="Helvetica Neue"/>
                <a:cs typeface="Helvetica Neue"/>
              </a:defRPr>
            </a:pPr>
            <a:r>
              <a:rPr sz="750" b="0">
                <a:solidFill>
                  <a:srgbClr val="6B6277"/>
                </a:solidFill>
                <a:latin typeface="Helvetica Neue"/>
                <a:ea typeface="Helvetica Neue"/>
                <a:cs typeface="Helvetica Neue"/>
              </a:rPr>
              <a:t>EDIH.li · Project 101330293</a:t>
            </a:r>
          </a:p>
        </p:txBody>
      </p:sp>
    </p:spTree>
    <p:extLst>
      <p:ext uri="{BB962C8B-B14F-4D97-AF65-F5344CB8AC3E}">
        <p14:creationId xmlns:p14="http://schemas.microsoft.com/office/powerpoint/2010/main" val="1070238097"/>
      </p:ext>
    </p:extLst>
  </p:cSld>
</p:sld>
</file>

<file path=ppt/slides/slide8.xml><?xml version="1.0" encoding="utf-8"?>
<p:sld xmlns:p="http://schemas.openxmlformats.org/presentationml/2006/main">
  <p:cSld>
    <p:bg>
      <p:bgPr>
        <a:solidFill xmlns:a="http://schemas.openxmlformats.org/drawingml/2006/main">
          <a:srgbClr val="FAF9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66CBD23C-F5A5-4F83-9737-10B46AF233BB}"/>
              </a:ext>
            </a:extLst>
          </p:cNvPr>
          <p:cNvSpPr>
            <a:spLocks xmlns:a="http://schemas.openxmlformats.org/drawingml/2006/main" noGrp="1"/>
          </p:cNvSpPr>
          <p:nvPr/>
        </p:nvSpPr>
        <p:spPr>
          <a:xfrm xmlns:a="http://schemas.openxmlformats.org/drawingml/2006/main">
            <a:off x="514350" y="1047750"/>
            <a:ext cx="266700" cy="38100"/>
          </a:xfrm>
          <a:prstGeom xmlns:a="http://schemas.openxmlformats.org/drawingml/2006/main" prst="roundRect">
            <a:avLst>
              <a:gd name="adj" fmla="val 50000"/>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757C14C-0A38-4890-B394-77D7550E6CCF}"/>
              </a:ext>
            </a:extLst>
          </p:cNvPr>
          <p:cNvSpPr>
            <a:spLocks xmlns:a="http://schemas.openxmlformats.org/drawingml/2006/main" noGrp="1"/>
          </p:cNvSpPr>
          <p:nvPr/>
        </p:nvSpPr>
        <p:spPr>
          <a:xfrm xmlns:a="http://schemas.openxmlformats.org/drawingml/2006/main">
            <a:off x="895350" y="990600"/>
            <a:ext cx="800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YOUR NEXT STEP</a:t>
            </a:r>
          </a:p>
        </p:txBody>
      </p:sp>
      <p:sp>
        <p:nvSpPr>
          <p:cNvPr id="3" name="">
            <a:extLst xmlns:a="http://schemas.openxmlformats.org/drawingml/2006/main">
              <a:ext uri="{FF2B5EF4-FFF2-40B4-BE49-F238E27FC236}">
                <a16:creationId xmlns:a16="http://schemas.microsoft.com/office/drawing/2014/main" id="{010FF3A4-F4E7-47C6-8E34-336C780BE584}"/>
              </a:ext>
            </a:extLst>
          </p:cNvPr>
          <p:cNvSpPr>
            <a:spLocks xmlns:a="http://schemas.openxmlformats.org/drawingml/2006/main" noGrp="1"/>
          </p:cNvSpPr>
          <p:nvPr/>
        </p:nvSpPr>
        <p:spPr>
          <a:xfrm xmlns:a="http://schemas.openxmlformats.org/drawingml/2006/main">
            <a:off x="514350" y="1390650"/>
            <a:ext cx="676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3300" b="1">
                <a:solidFill>
                  <a:srgbClr val="2F1863"/>
                </a:solidFill>
                <a:latin typeface="Helvetica Neue"/>
                <a:ea typeface="Helvetica Neue"/>
                <a:cs typeface="Helvetica Neue"/>
              </a:defRPr>
            </a:pPr>
            <a:r>
              <a:rPr sz="3300" b="1">
                <a:solidFill>
                  <a:srgbClr val="2F1863"/>
                </a:solidFill>
                <a:latin typeface="Helvetica Neue"/>
                <a:ea typeface="Helvetica Neue"/>
                <a:cs typeface="Helvetica Neue"/>
              </a:rPr>
              <a:t>Let’s agree the next step.</a:t>
            </a:r>
          </a:p>
        </p:txBody>
      </p:sp>
      <p:sp>
        <p:nvSpPr>
          <p:cNvPr id="4" name="">
            <a:extLst xmlns:a="http://schemas.openxmlformats.org/drawingml/2006/main">
              <a:ext uri="{FF2B5EF4-FFF2-40B4-BE49-F238E27FC236}">
                <a16:creationId xmlns:a16="http://schemas.microsoft.com/office/drawing/2014/main" id="{F1271991-8748-45A7-A896-FF302A10AF33}"/>
              </a:ext>
            </a:extLst>
          </p:cNvPr>
          <p:cNvSpPr>
            <a:spLocks xmlns:a="http://schemas.openxmlformats.org/drawingml/2006/main" noGrp="1"/>
          </p:cNvSpPr>
          <p:nvPr/>
        </p:nvSpPr>
        <p:spPr>
          <a:xfrm xmlns:a="http://schemas.openxmlformats.org/drawingml/2006/main">
            <a:off x="514350" y="2400300"/>
            <a:ext cx="5715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800" b="0">
                <a:solidFill>
                  <a:srgbClr val="6B6277"/>
                </a:solidFill>
                <a:latin typeface="Helvetica Neue"/>
                <a:ea typeface="Helvetica Neue"/>
                <a:cs typeface="Helvetica Neue"/>
              </a:defRPr>
            </a:pPr>
            <a:r>
              <a:rPr sz="1800" b="0">
                <a:solidFill>
                  <a:srgbClr val="6B6277"/>
                </a:solidFill>
                <a:latin typeface="Helvetica Neue"/>
                <a:ea typeface="Helvetica Neue"/>
                <a:cs typeface="Helvetica Neue"/>
              </a:rPr>
              <a:t>One task from your business. About 30 minutes with the right people. Afterwards, you will know what a useful first trial could look like.</a:t>
            </a:r>
          </a:p>
        </p:txBody>
      </p:sp>
      <p:sp>
        <p:nvSpPr>
          <p:cNvPr id="5" name="">
            <a:extLst xmlns:a="http://schemas.openxmlformats.org/drawingml/2006/main">
              <a:ext uri="{FF2B5EF4-FFF2-40B4-BE49-F238E27FC236}">
                <a16:creationId xmlns:a16="http://schemas.microsoft.com/office/drawing/2014/main" id="{9647A15E-F5A9-4EE9-A264-B5E9FD03E370}"/>
              </a:ext>
            </a:extLst>
          </p:cNvPr>
          <p:cNvSpPr>
            <a:spLocks xmlns:a="http://schemas.openxmlformats.org/drawingml/2006/main" noGrp="1"/>
          </p:cNvSpPr>
          <p:nvPr/>
        </p:nvSpPr>
        <p:spPr>
          <a:xfrm xmlns:a="http://schemas.openxmlformats.org/drawingml/2006/main">
            <a:off x="514350" y="3829050"/>
            <a:ext cx="5334000" cy="723900"/>
          </a:xfrm>
          <a:prstGeom xmlns:a="http://schemas.openxmlformats.org/drawingml/2006/main" prst="roundRect">
            <a:avLst>
              <a:gd name="adj" fmla="val 10526"/>
            </a:avLst>
          </a:prstGeom>
          <a:solidFill xmlns:a="http://schemas.openxmlformats.org/drawingml/2006/main">
            <a:srgbClr val="FF7D4E"/>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14B4D418-80FE-4CFC-8385-EF223BB31FA8}"/>
              </a:ext>
            </a:extLst>
          </p:cNvPr>
          <p:cNvSpPr>
            <a:spLocks xmlns:a="http://schemas.openxmlformats.org/drawingml/2006/main" noGrp="1"/>
          </p:cNvSpPr>
          <p:nvPr/>
        </p:nvSpPr>
        <p:spPr>
          <a:xfrm xmlns:a="http://schemas.openxmlformats.org/drawingml/2006/main">
            <a:off x="781050" y="4048125"/>
            <a:ext cx="4857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947"/>
          </a:bodyPr>
          <a:lstStyle xmlns:a="http://schemas.openxmlformats.org/drawingml/2006/main"/>
          <a:p xmlns:a="http://schemas.openxmlformats.org/drawingml/2006/main">
            <a:pPr algn="l">
              <a:lnSpc>
                <a:spcPct val="105000"/>
              </a:lnSpc>
              <a:buNone/>
              <a:defRPr sz="1350" b="1">
                <a:solidFill>
                  <a:srgbClr val="FFFFFF"/>
                </a:solidFill>
                <a:latin typeface="Helvetica Neue"/>
                <a:ea typeface="Helvetica Neue"/>
                <a:cs typeface="Helvetica Neue"/>
              </a:defRPr>
            </a:pPr>
            <a:r>
              <a:rPr sz="1350" b="1">
                <a:solidFill>
                  <a:srgbClr val="FFFFFF"/>
                </a:solidFill>
                <a:latin typeface="Helvetica Neue"/>
                <a:ea typeface="Helvetica Neue"/>
                <a:cs typeface="Helvetica Neue"/>
              </a:rPr>
              <a:t>Book an AI opportunity discussion</a:t>
            </a:r>
          </a:p>
        </p:txBody>
      </p:sp>
      <p:sp>
        <p:nvSpPr>
          <p:cNvPr id="7" name="">
            <a:extLst xmlns:a="http://schemas.openxmlformats.org/drawingml/2006/main">
              <a:ext uri="{FF2B5EF4-FFF2-40B4-BE49-F238E27FC236}">
                <a16:creationId xmlns:a16="http://schemas.microsoft.com/office/drawing/2014/main" id="{59112265-B6A8-4A83-96C0-7643D35477B9}"/>
              </a:ext>
            </a:extLst>
          </p:cNvPr>
          <p:cNvSpPr>
            <a:spLocks xmlns:a="http://schemas.openxmlformats.org/drawingml/2006/main" noGrp="1"/>
          </p:cNvSpPr>
          <p:nvPr/>
        </p:nvSpPr>
        <p:spPr>
          <a:xfrm xmlns:a="http://schemas.openxmlformats.org/drawingml/2006/main">
            <a:off x="514350" y="4857750"/>
            <a:ext cx="4000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0952"/>
          </a:bodyPr>
          <a:lstStyle xmlns:a="http://schemas.openxmlformats.org/drawingml/2006/main"/>
          <a:p xmlns:a="http://schemas.openxmlformats.org/drawingml/2006/main">
            <a:pPr algn="l">
              <a:lnSpc>
                <a:spcPct val="105000"/>
              </a:lnSpc>
              <a:buNone/>
              <a:defRPr sz="1500" b="1">
                <a:solidFill>
                  <a:srgbClr val="2F1863"/>
                </a:solidFill>
                <a:latin typeface="Helvetica Neue"/>
                <a:ea typeface="Helvetica Neue"/>
                <a:cs typeface="Helvetica Neue"/>
              </a:defRPr>
            </a:pPr>
            <a:r>
              <a:rPr sz="1500" b="1">
                <a:solidFill>
                  <a:srgbClr val="2F1863"/>
                </a:solidFill>
                <a:latin typeface="Helvetica Neue"/>
                <a:ea typeface="Helvetica Neue"/>
                <a:cs typeface="Helvetica Neue"/>
              </a:rPr>
              <a:t>projekte@mmind.ai</a:t>
            </a:r>
          </a:p>
        </p:txBody>
      </p:sp>
      <p:sp>
        <p:nvSpPr>
          <p:cNvPr id="8" name="">
            <a:extLst xmlns:a="http://schemas.openxmlformats.org/drawingml/2006/main">
              <a:ext uri="{FF2B5EF4-FFF2-40B4-BE49-F238E27FC236}">
                <a16:creationId xmlns:a16="http://schemas.microsoft.com/office/drawing/2014/main" id="{965D6DC2-B225-467F-AB53-83140BDFE4F4}"/>
              </a:ext>
            </a:extLst>
          </p:cNvPr>
          <p:cNvSpPr>
            <a:spLocks xmlns:a="http://schemas.openxmlformats.org/drawingml/2006/main" noGrp="1"/>
          </p:cNvSpPr>
          <p:nvPr/>
        </p:nvSpPr>
        <p:spPr>
          <a:xfrm xmlns:a="http://schemas.openxmlformats.org/drawingml/2006/main">
            <a:off x="514350" y="5257800"/>
            <a:ext cx="571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050" b="0">
                <a:solidFill>
                  <a:srgbClr val="6B6277"/>
                </a:solidFill>
                <a:latin typeface="Helvetica Neue"/>
                <a:ea typeface="Helvetica Neue"/>
                <a:cs typeface="Helvetica Neue"/>
              </a:defRPr>
            </a:pPr>
            <a:r>
              <a:rPr sz="1050" b="0">
                <a:solidFill>
                  <a:srgbClr val="6B6277"/>
                </a:solidFill>
                <a:latin typeface="Helvetica Neue"/>
                <a:ea typeface="Helvetica Neue"/>
                <a:cs typeface="Helvetica Neue"/>
              </a:rPr>
              <a:t>Interactive version: workshops.mmind.ai/presentations/edih-en</a:t>
            </a:r>
          </a:p>
        </p:txBody>
      </p:sp>
      <p:sp>
        <p:nvSpPr>
          <p:cNvPr id="9" name="">
            <a:extLst xmlns:a="http://schemas.openxmlformats.org/drawingml/2006/main">
              <a:ext uri="{FF2B5EF4-FFF2-40B4-BE49-F238E27FC236}">
                <a16:creationId xmlns:a16="http://schemas.microsoft.com/office/drawing/2014/main" id="{F02BDAB8-E422-4F03-89A1-47AA5B568820}"/>
              </a:ext>
            </a:extLst>
          </p:cNvPr>
          <p:cNvSpPr>
            <a:spLocks xmlns:a="http://schemas.openxmlformats.org/drawingml/2006/main" noGrp="1"/>
          </p:cNvSpPr>
          <p:nvPr/>
        </p:nvSpPr>
        <p:spPr>
          <a:xfrm xmlns:a="http://schemas.openxmlformats.org/drawingml/2006/main">
            <a:off x="514350" y="5600700"/>
            <a:ext cx="5715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7912"/>
          </a:bodyPr>
          <a:lstStyle xmlns:a="http://schemas.openxmlformats.org/drawingml/2006/main"/>
          <a:p xmlns:a="http://schemas.openxmlformats.org/drawingml/2006/main">
            <a:pPr algn="l">
              <a:lnSpc>
                <a:spcPct val="105000"/>
              </a:lnSpc>
              <a:buNone/>
              <a:defRPr sz="975" b="0">
                <a:solidFill>
                  <a:srgbClr val="6B6277"/>
                </a:solidFill>
                <a:latin typeface="Helvetica Neue"/>
                <a:ea typeface="Helvetica Neue"/>
                <a:cs typeface="Helvetica Neue"/>
              </a:defRPr>
            </a:pPr>
            <a:r>
              <a:rPr sz="975" b="0">
                <a:solidFill>
                  <a:srgbClr val="6B6277"/>
                </a:solidFill>
                <a:latin typeface="Helvetica Neue"/>
                <a:ea typeface="Helvetica Neue"/>
                <a:cs typeface="Helvetica Neue"/>
              </a:rPr>
              <a:t>Sources and further reading: edih.li</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28b9628ec5c441ba"/>
          <a:srcRect xmlns:a="http://schemas.openxmlformats.org/drawingml/2006/main" l="8140" t="0" r="8140" b="0"/>
          <a:stretch xmlns:a="http://schemas.openxmlformats.org/drawingml/2006/main">
            <a:fillRect l="0" t="0" r="0" b="0"/>
          </a:stretch>
        </p:blipFill>
        <p:spPr>
          <a:xfrm xmlns:a="http://schemas.openxmlformats.org/drawingml/2006/main">
            <a:off x="7239000" y="1295400"/>
            <a:ext cx="3429000" cy="4095750"/>
          </a:xfrm>
          <a:prstGeom xmlns:a="http://schemas.openxmlformats.org/drawingml/2006/main" prst="roundRect">
            <a:avLst>
              <a:gd name="adj" fmla="val 3333"/>
            </a:avLst>
          </a:prstGeom>
        </p:spPr>
      </p:pic>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df5c48d6a41345d9"/>
          <a:stretch xmlns:a="http://schemas.openxmlformats.org/drawingml/2006/main"/>
        </p:blipFill>
        <p:spPr>
          <a:xfrm xmlns:a="http://schemas.openxmlformats.org/drawingml/2006/main">
            <a:off x="7239000" y="5672197"/>
            <a:ext cx="2133600" cy="447556"/>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0BF19650-99AD-4CAB-977A-A703E04B4368}"/>
              </a:ext>
            </a:extLst>
          </p:cNvPr>
          <p:cNvSpPr>
            <a:spLocks xmlns:a="http://schemas.openxmlformats.org/drawingml/2006/main" noGrp="1"/>
          </p:cNvSpPr>
          <p:nvPr/>
        </p:nvSpPr>
        <p:spPr>
          <a:xfrm xmlns:a="http://schemas.openxmlformats.org/drawingml/2006/main">
            <a:off x="10763250" y="6381750"/>
            <a:ext cx="9048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466"/>
          </a:bodyPr>
          <a:lstStyle xmlns:a="http://schemas.openxmlformats.org/drawingml/2006/main"/>
          <a:p xmlns:a="http://schemas.openxmlformats.org/drawingml/2006/main">
            <a:pPr algn="r">
              <a:lnSpc>
                <a:spcPct val="105000"/>
              </a:lnSpc>
              <a:buNone/>
              <a:defRPr sz="825" b="0">
                <a:solidFill>
                  <a:srgbClr val="6B6277"/>
                </a:solidFill>
                <a:latin typeface="Helvetica Neue"/>
                <a:ea typeface="Helvetica Neue"/>
                <a:cs typeface="Helvetica Neue"/>
              </a:defRPr>
            </a:pPr>
            <a:r>
              <a:rPr sz="825" b="0">
                <a:solidFill>
                  <a:srgbClr val="6B6277"/>
                </a:solidFill>
                <a:latin typeface="Helvetica Neue"/>
                <a:ea typeface="Helvetica Neue"/>
                <a:cs typeface="Helvetica Neue"/>
              </a:rPr>
              <a:t>08 / 08</a:t>
            </a:r>
          </a:p>
        </p:txBody>
      </p:sp>
      <p:sp>
        <p:nvSpPr>
          <p:cNvPr id="13" name="">
            <a:extLst xmlns:a="http://schemas.openxmlformats.org/drawingml/2006/main">
              <a:ext uri="{FF2B5EF4-FFF2-40B4-BE49-F238E27FC236}">
                <a16:creationId xmlns:a16="http://schemas.microsoft.com/office/drawing/2014/main" id="{20BE054C-BF8E-4C2E-869B-36FDA12BC266}"/>
              </a:ext>
            </a:extLst>
          </p:cNvPr>
          <p:cNvSpPr>
            <a:spLocks xmlns:a="http://schemas.openxmlformats.org/drawingml/2006/main" noGrp="1"/>
          </p:cNvSpPr>
          <p:nvPr/>
        </p:nvSpPr>
        <p:spPr>
          <a:xfrm xmlns:a="http://schemas.openxmlformats.org/drawingml/2006/main">
            <a:off x="514350" y="6381750"/>
            <a:ext cx="295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413"/>
          </a:bodyPr>
          <a:lstStyle xmlns:a="http://schemas.openxmlformats.org/drawingml/2006/main"/>
          <a:p xmlns:a="http://schemas.openxmlformats.org/drawingml/2006/main">
            <a:pPr algn="l">
              <a:lnSpc>
                <a:spcPct val="105000"/>
              </a:lnSpc>
              <a:buNone/>
              <a:defRPr sz="750" b="0">
                <a:solidFill>
                  <a:srgbClr val="6B6277"/>
                </a:solidFill>
                <a:latin typeface="Helvetica Neue"/>
                <a:ea typeface="Helvetica Neue"/>
                <a:cs typeface="Helvetica Neue"/>
              </a:defRPr>
            </a:pPr>
            <a:r>
              <a:rPr sz="750" b="0">
                <a:solidFill>
                  <a:srgbClr val="6B6277"/>
                </a:solidFill>
                <a:latin typeface="Helvetica Neue"/>
                <a:ea typeface="Helvetica Neue"/>
                <a:cs typeface="Helvetica Neue"/>
              </a:rPr>
              <a:t>EDIH.li · Project 101330293</a:t>
            </a:r>
          </a:p>
        </p:txBody>
      </p:sp>
      <p:sp>
        <p:nvSpPr>
          <p:cNvPr id="14" name="">
            <a:extLst xmlns:a="http://schemas.openxmlformats.org/drawingml/2006/main">
              <a:ext uri="{FF2B5EF4-FFF2-40B4-BE49-F238E27FC236}">
                <a16:creationId xmlns:a16="http://schemas.microsoft.com/office/drawing/2014/main" id="{9C49B652-E96A-4E8F-AF75-E0A0E8A56D9D}"/>
              </a:ext>
            </a:extLst>
          </p:cNvPr>
          <p:cNvSpPr>
            <a:spLocks xmlns:a="http://schemas.openxmlformats.org/drawingml/2006/main" noGrp="1"/>
          </p:cNvSpPr>
          <p:nvPr/>
        </p:nvSpPr>
        <p:spPr>
          <a:xfrm xmlns:a="http://schemas.openxmlformats.org/drawingml/2006/main">
            <a:off x="514350" y="295275"/>
            <a:ext cx="10001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8070"/>
          </a:bodyPr>
          <a:lstStyle xmlns:a="http://schemas.openxmlformats.org/drawingml/2006/main"/>
          <a:p xmlns:a="http://schemas.openxmlformats.org/drawingml/2006/main">
            <a:pPr algn="l">
              <a:lnSpc>
                <a:spcPct val="105000"/>
              </a:lnSpc>
              <a:buNone/>
              <a:defRPr sz="2325" b="1">
                <a:solidFill>
                  <a:srgbClr val="2F1863"/>
                </a:solidFill>
                <a:latin typeface="Helvetica Neue"/>
                <a:ea typeface="Helvetica Neue"/>
                <a:cs typeface="Helvetica Neue"/>
              </a:defRPr>
            </a:pPr>
            <a:r>
              <a:rPr sz="2325" b="1">
                <a:solidFill>
                  <a:srgbClr val="2F1863"/>
                </a:solidFill>
                <a:latin typeface="Helvetica Neue"/>
                <a:ea typeface="Helvetica Neue"/>
                <a:cs typeface="Helvetica Neue"/>
              </a:rPr>
              <a:t>EDIH</a:t>
            </a:r>
          </a:p>
        </p:txBody>
      </p:sp>
      <p:sp>
        <p:nvSpPr>
          <p:cNvPr id="15" name="">
            <a:extLst xmlns:a="http://schemas.openxmlformats.org/drawingml/2006/main">
              <a:ext uri="{FF2B5EF4-FFF2-40B4-BE49-F238E27FC236}">
                <a16:creationId xmlns:a16="http://schemas.microsoft.com/office/drawing/2014/main" id="{668DBBB8-FBC7-46A4-A6B8-4948E22A7AD6}"/>
              </a:ext>
            </a:extLst>
          </p:cNvPr>
          <p:cNvSpPr>
            <a:spLocks xmlns:a="http://schemas.openxmlformats.org/drawingml/2006/main" noGrp="1"/>
          </p:cNvSpPr>
          <p:nvPr/>
        </p:nvSpPr>
        <p:spPr>
          <a:xfrm xmlns:a="http://schemas.openxmlformats.org/drawingml/2006/main">
            <a:off x="1438275" y="295275"/>
            <a:ext cx="4572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8070"/>
          </a:bodyPr>
          <a:lstStyle xmlns:a="http://schemas.openxmlformats.org/drawingml/2006/main"/>
          <a:p xmlns:a="http://schemas.openxmlformats.org/drawingml/2006/main">
            <a:pPr algn="l">
              <a:lnSpc>
                <a:spcPct val="105000"/>
              </a:lnSpc>
              <a:buNone/>
              <a:defRPr sz="2325" b="1">
                <a:solidFill>
                  <a:srgbClr val="FF7D4E"/>
                </a:solidFill>
                <a:latin typeface="Helvetica Neue"/>
                <a:ea typeface="Helvetica Neue"/>
                <a:cs typeface="Helvetica Neue"/>
              </a:defRPr>
            </a:pPr>
            <a:r>
              <a:rPr sz="2325" b="1">
                <a:solidFill>
                  <a:srgbClr val="FF7D4E"/>
                </a:solidFill>
                <a:latin typeface="Helvetica Neue"/>
                <a:ea typeface="Helvetica Neue"/>
                <a:cs typeface="Helvetica Neue"/>
              </a:rPr>
              <a:t>.li</a:t>
            </a:r>
          </a:p>
        </p:txBody>
      </p:sp>
      <p:sp>
        <p:nvSpPr>
          <p:cNvPr id="16" name="">
            <a:extLst xmlns:a="http://schemas.openxmlformats.org/drawingml/2006/main">
              <a:ext uri="{FF2B5EF4-FFF2-40B4-BE49-F238E27FC236}">
                <a16:creationId xmlns:a16="http://schemas.microsoft.com/office/drawing/2014/main" id="{E32CFD68-7FE6-4C1D-857D-82E8102FE1DC}"/>
              </a:ext>
            </a:extLst>
          </p:cNvPr>
          <p:cNvSpPr>
            <a:spLocks xmlns:a="http://schemas.openxmlformats.org/drawingml/2006/main" noGrp="1"/>
          </p:cNvSpPr>
          <p:nvPr/>
        </p:nvSpPr>
        <p:spPr>
          <a:xfrm xmlns:a="http://schemas.openxmlformats.org/drawingml/2006/main">
            <a:off x="2095500" y="409575"/>
            <a:ext cx="5810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00" b="1">
                <a:solidFill>
                  <a:srgbClr val="6B6277"/>
                </a:solidFill>
                <a:latin typeface="Helvetica Neue"/>
                <a:ea typeface="Helvetica Neue"/>
                <a:cs typeface="Helvetica Neue"/>
              </a:defRPr>
            </a:pPr>
            <a:r>
              <a:rPr sz="900" b="1">
                <a:solidFill>
                  <a:srgbClr val="6B6277"/>
                </a:solidFill>
                <a:latin typeface="Helvetica Neue"/>
                <a:ea typeface="Helvetica Neue"/>
                <a:cs typeface="Helvetica Neue"/>
              </a:rPr>
              <a:t>EUROPEAN DIGITAL INNOVATION HUB LIECHTENSTEIN</a:t>
            </a:r>
          </a:p>
        </p:txBody>
      </p:sp>
    </p:spTree>
    <p:extLst>
      <p:ext uri="{BB962C8B-B14F-4D97-AF65-F5344CB8AC3E}">
        <p14:creationId xmlns:p14="http://schemas.microsoft.com/office/powerpoint/2010/main" val="130484953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2026-09-27T12:00:49.4390000Z</dcterms:created>
  <dcterms:modified xsi:type="dcterms:W3CDTF">2026-09-27T12:00:49.4390000Z</dcterms:modified>
</coreProperties>
</file>